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530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17ABC3-4FB6-4895-8B22-3B9AF14D14DD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5F4EC16-990C-4284-A531-8D50632116F3}">
      <dgm:prSet phldrT="[Metin]"/>
      <dgm:spPr/>
      <dgm:t>
        <a:bodyPr/>
        <a:lstStyle/>
        <a:p>
          <a:r>
            <a:rPr lang="tr-TR" dirty="0" smtClean="0"/>
            <a:t>İki Görevi Var</a:t>
          </a:r>
          <a:endParaRPr lang="tr-TR" dirty="0"/>
        </a:p>
      </dgm:t>
    </dgm:pt>
    <dgm:pt modelId="{A35DCE4C-4C16-4AA3-AAAA-FB1F9C6FF0EF}" type="parTrans" cxnId="{67B7E799-3A02-4C27-94BC-942AADB5F864}">
      <dgm:prSet/>
      <dgm:spPr/>
      <dgm:t>
        <a:bodyPr/>
        <a:lstStyle/>
        <a:p>
          <a:endParaRPr lang="tr-TR"/>
        </a:p>
      </dgm:t>
    </dgm:pt>
    <dgm:pt modelId="{762E528C-D172-449D-ACFD-FCC4F52595F1}" type="sibTrans" cxnId="{67B7E799-3A02-4C27-94BC-942AADB5F864}">
      <dgm:prSet/>
      <dgm:spPr/>
      <dgm:t>
        <a:bodyPr/>
        <a:lstStyle/>
        <a:p>
          <a:endParaRPr lang="tr-TR"/>
        </a:p>
      </dgm:t>
    </dgm:pt>
    <dgm:pt modelId="{0783EFA8-7368-4EE2-8CB0-6092CB93CD8F}">
      <dgm:prSet phldrT="[Metin]"/>
      <dgm:spPr/>
      <dgm:t>
        <a:bodyPr/>
        <a:lstStyle/>
        <a:p>
          <a:r>
            <a:rPr lang="tr-TR" dirty="0" smtClean="0"/>
            <a:t>1)İsimlere Gelir</a:t>
          </a:r>
        </a:p>
        <a:p>
          <a:r>
            <a:rPr lang="tr-TR" dirty="0" smtClean="0"/>
            <a:t>Yüklem Yapar</a:t>
          </a:r>
          <a:endParaRPr lang="tr-TR" dirty="0"/>
        </a:p>
      </dgm:t>
    </dgm:pt>
    <dgm:pt modelId="{9D63A8D4-1080-43AE-96EB-3087F7C9C8EB}" type="parTrans" cxnId="{EC7A8A3D-02DA-4B52-9054-54876C1142D3}">
      <dgm:prSet/>
      <dgm:spPr/>
      <dgm:t>
        <a:bodyPr/>
        <a:lstStyle/>
        <a:p>
          <a:endParaRPr lang="tr-TR"/>
        </a:p>
      </dgm:t>
    </dgm:pt>
    <dgm:pt modelId="{9F72DFB0-9120-48D2-A300-FB5E243AA6BF}" type="sibTrans" cxnId="{EC7A8A3D-02DA-4B52-9054-54876C1142D3}">
      <dgm:prSet/>
      <dgm:spPr/>
      <dgm:t>
        <a:bodyPr/>
        <a:lstStyle/>
        <a:p>
          <a:endParaRPr lang="tr-TR"/>
        </a:p>
      </dgm:t>
    </dgm:pt>
    <dgm:pt modelId="{A0169C0D-1E4F-4B9F-8FB5-CAB3DC5341C1}">
      <dgm:prSet phldrT="[Metin]"/>
      <dgm:spPr/>
      <dgm:t>
        <a:bodyPr/>
        <a:lstStyle/>
        <a:p>
          <a:r>
            <a:rPr lang="tr-TR" dirty="0" smtClean="0"/>
            <a:t>2)Fiillere Gelir</a:t>
          </a:r>
        </a:p>
        <a:p>
          <a:r>
            <a:rPr lang="tr-TR" dirty="0" smtClean="0"/>
            <a:t>Birleşik Zamanlı Yapar</a:t>
          </a:r>
          <a:endParaRPr lang="tr-TR" dirty="0"/>
        </a:p>
      </dgm:t>
    </dgm:pt>
    <dgm:pt modelId="{AA94D3F9-9B8D-4D00-B53F-2C6AEE8CA295}" type="parTrans" cxnId="{35E84F4C-B6A2-4932-A956-0A514726BF9F}">
      <dgm:prSet/>
      <dgm:spPr/>
      <dgm:t>
        <a:bodyPr/>
        <a:lstStyle/>
        <a:p>
          <a:endParaRPr lang="tr-TR"/>
        </a:p>
      </dgm:t>
    </dgm:pt>
    <dgm:pt modelId="{61AA76E0-C743-45E9-B300-2719DDE14458}" type="sibTrans" cxnId="{35E84F4C-B6A2-4932-A956-0A514726BF9F}">
      <dgm:prSet/>
      <dgm:spPr/>
      <dgm:t>
        <a:bodyPr/>
        <a:lstStyle/>
        <a:p>
          <a:endParaRPr lang="tr-TR"/>
        </a:p>
      </dgm:t>
    </dgm:pt>
    <dgm:pt modelId="{AD2B29A9-685F-4BC8-A10F-166F91586EE7}" type="pres">
      <dgm:prSet presAssocID="{F817ABC3-4FB6-4895-8B22-3B9AF14D14D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5C83C22-D7D4-417C-9CED-E502B90B133B}" type="pres">
      <dgm:prSet presAssocID="{25F4EC16-990C-4284-A531-8D50632116F3}" presName="roof" presStyleLbl="dkBgShp" presStyleIdx="0" presStyleCnt="2"/>
      <dgm:spPr/>
      <dgm:t>
        <a:bodyPr/>
        <a:lstStyle/>
        <a:p>
          <a:endParaRPr lang="tr-TR"/>
        </a:p>
      </dgm:t>
    </dgm:pt>
    <dgm:pt modelId="{A661AACE-F5F8-411B-A940-93A68CAC7948}" type="pres">
      <dgm:prSet presAssocID="{25F4EC16-990C-4284-A531-8D50632116F3}" presName="pillars" presStyleCnt="0"/>
      <dgm:spPr/>
    </dgm:pt>
    <dgm:pt modelId="{5BE2AEFD-1B30-4805-9909-C5F1571D8AEA}" type="pres">
      <dgm:prSet presAssocID="{25F4EC16-990C-4284-A531-8D50632116F3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508C041-7541-4F5D-86C9-4B4C5A863037}" type="pres">
      <dgm:prSet presAssocID="{A0169C0D-1E4F-4B9F-8FB5-CAB3DC5341C1}" presName="pillarX" presStyleLbl="node1" presStyleIdx="1" presStyleCnt="2" custScaleX="9342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C5734C9-EBE3-43C1-8FF3-9E0A496AD0CA}" type="pres">
      <dgm:prSet presAssocID="{25F4EC16-990C-4284-A531-8D50632116F3}" presName="base" presStyleLbl="dkBgShp" presStyleIdx="1" presStyleCnt="2"/>
      <dgm:spPr/>
    </dgm:pt>
  </dgm:ptLst>
  <dgm:cxnLst>
    <dgm:cxn modelId="{0485E537-4D91-4135-BD45-04AA435E952B}" type="presOf" srcId="{0783EFA8-7368-4EE2-8CB0-6092CB93CD8F}" destId="{5BE2AEFD-1B30-4805-9909-C5F1571D8AEA}" srcOrd="0" destOrd="0" presId="urn:microsoft.com/office/officeart/2005/8/layout/hList3"/>
    <dgm:cxn modelId="{DBE1183F-6E6B-44B9-9A01-1CC188D9E19D}" type="presOf" srcId="{A0169C0D-1E4F-4B9F-8FB5-CAB3DC5341C1}" destId="{E508C041-7541-4F5D-86C9-4B4C5A863037}" srcOrd="0" destOrd="0" presId="urn:microsoft.com/office/officeart/2005/8/layout/hList3"/>
    <dgm:cxn modelId="{C57A2F04-1320-41F8-B272-9AC819F21A08}" type="presOf" srcId="{F817ABC3-4FB6-4895-8B22-3B9AF14D14DD}" destId="{AD2B29A9-685F-4BC8-A10F-166F91586EE7}" srcOrd="0" destOrd="0" presId="urn:microsoft.com/office/officeart/2005/8/layout/hList3"/>
    <dgm:cxn modelId="{67B7E799-3A02-4C27-94BC-942AADB5F864}" srcId="{F817ABC3-4FB6-4895-8B22-3B9AF14D14DD}" destId="{25F4EC16-990C-4284-A531-8D50632116F3}" srcOrd="0" destOrd="0" parTransId="{A35DCE4C-4C16-4AA3-AAAA-FB1F9C6FF0EF}" sibTransId="{762E528C-D172-449D-ACFD-FCC4F52595F1}"/>
    <dgm:cxn modelId="{EC7A8A3D-02DA-4B52-9054-54876C1142D3}" srcId="{25F4EC16-990C-4284-A531-8D50632116F3}" destId="{0783EFA8-7368-4EE2-8CB0-6092CB93CD8F}" srcOrd="0" destOrd="0" parTransId="{9D63A8D4-1080-43AE-96EB-3087F7C9C8EB}" sibTransId="{9F72DFB0-9120-48D2-A300-FB5E243AA6BF}"/>
    <dgm:cxn modelId="{DC85D189-90DC-4A5B-806E-604F320F41C4}" type="presOf" srcId="{25F4EC16-990C-4284-A531-8D50632116F3}" destId="{95C83C22-D7D4-417C-9CED-E502B90B133B}" srcOrd="0" destOrd="0" presId="urn:microsoft.com/office/officeart/2005/8/layout/hList3"/>
    <dgm:cxn modelId="{35E84F4C-B6A2-4932-A956-0A514726BF9F}" srcId="{25F4EC16-990C-4284-A531-8D50632116F3}" destId="{A0169C0D-1E4F-4B9F-8FB5-CAB3DC5341C1}" srcOrd="1" destOrd="0" parTransId="{AA94D3F9-9B8D-4D00-B53F-2C6AEE8CA295}" sibTransId="{61AA76E0-C743-45E9-B300-2719DDE14458}"/>
    <dgm:cxn modelId="{6FA58A7F-BB34-49CF-8107-9CB9AEE8A796}" type="presParOf" srcId="{AD2B29A9-685F-4BC8-A10F-166F91586EE7}" destId="{95C83C22-D7D4-417C-9CED-E502B90B133B}" srcOrd="0" destOrd="0" presId="urn:microsoft.com/office/officeart/2005/8/layout/hList3"/>
    <dgm:cxn modelId="{542232D6-F426-405D-BE7B-802F4F4F81E4}" type="presParOf" srcId="{AD2B29A9-685F-4BC8-A10F-166F91586EE7}" destId="{A661AACE-F5F8-411B-A940-93A68CAC7948}" srcOrd="1" destOrd="0" presId="urn:microsoft.com/office/officeart/2005/8/layout/hList3"/>
    <dgm:cxn modelId="{8480CE11-43E7-43CE-8283-4F3CE6754088}" type="presParOf" srcId="{A661AACE-F5F8-411B-A940-93A68CAC7948}" destId="{5BE2AEFD-1B30-4805-9909-C5F1571D8AEA}" srcOrd="0" destOrd="0" presId="urn:microsoft.com/office/officeart/2005/8/layout/hList3"/>
    <dgm:cxn modelId="{D416B477-200C-418A-9D6C-37F21FF82C6C}" type="presParOf" srcId="{A661AACE-F5F8-411B-A940-93A68CAC7948}" destId="{E508C041-7541-4F5D-86C9-4B4C5A863037}" srcOrd="1" destOrd="0" presId="urn:microsoft.com/office/officeart/2005/8/layout/hList3"/>
    <dgm:cxn modelId="{BFA5C5EC-3E53-43A7-B9CE-19D49D416919}" type="presParOf" srcId="{AD2B29A9-685F-4BC8-A10F-166F91586EE7}" destId="{0C5734C9-EBE3-43C1-8FF3-9E0A496AD0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140325-26A7-4D25-8271-1C034485C83D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0EAA542-FC98-4AE6-988A-B15F74DFF394}">
      <dgm:prSet phldrT="[Metin]" custT="1"/>
      <dgm:spPr/>
      <dgm:t>
        <a:bodyPr/>
        <a:lstStyle/>
        <a:p>
          <a:r>
            <a:rPr lang="tr-TR" sz="4800" dirty="0" smtClean="0"/>
            <a:t>2)Fillere Gelir(Birleşik Zamanlı Yapar)</a:t>
          </a:r>
          <a:endParaRPr lang="tr-TR" sz="4800" dirty="0"/>
        </a:p>
      </dgm:t>
    </dgm:pt>
    <dgm:pt modelId="{9443DFAA-4D2C-4D23-8A13-D59F0296631A}" type="parTrans" cxnId="{7F3127EB-F714-4A6B-8C8F-32C9A421CEE5}">
      <dgm:prSet/>
      <dgm:spPr/>
      <dgm:t>
        <a:bodyPr/>
        <a:lstStyle/>
        <a:p>
          <a:endParaRPr lang="tr-TR"/>
        </a:p>
      </dgm:t>
    </dgm:pt>
    <dgm:pt modelId="{FC7E78FC-70D2-44E3-B43E-2A4D287B170A}" type="sibTrans" cxnId="{7F3127EB-F714-4A6B-8C8F-32C9A421CEE5}">
      <dgm:prSet/>
      <dgm:spPr/>
      <dgm:t>
        <a:bodyPr/>
        <a:lstStyle/>
        <a:p>
          <a:endParaRPr lang="tr-TR"/>
        </a:p>
      </dgm:t>
    </dgm:pt>
    <dgm:pt modelId="{4EC7A813-0AA4-46A5-9CEF-B1895E79EFDC}">
      <dgm:prSet phldrT="[Metin]" custT="1"/>
      <dgm:spPr/>
      <dgm:t>
        <a:bodyPr/>
        <a:lstStyle/>
        <a:p>
          <a:r>
            <a:rPr lang="tr-TR" sz="3200" dirty="0" smtClean="0"/>
            <a:t>i-</a:t>
          </a:r>
          <a:r>
            <a:rPr lang="tr-TR" sz="3200" dirty="0" err="1" smtClean="0"/>
            <a:t>di</a:t>
          </a:r>
          <a:r>
            <a:rPr lang="tr-TR" sz="3200" dirty="0" smtClean="0"/>
            <a:t>--------Görülen Geçmiş Zaman</a:t>
          </a:r>
        </a:p>
        <a:p>
          <a:r>
            <a:rPr lang="tr-TR" sz="3200" dirty="0" smtClean="0"/>
            <a:t>i-</a:t>
          </a:r>
          <a:r>
            <a:rPr lang="tr-TR" sz="3200" dirty="0" err="1" smtClean="0"/>
            <a:t>miş</a:t>
          </a:r>
          <a:r>
            <a:rPr lang="tr-TR" sz="3200" dirty="0" smtClean="0"/>
            <a:t>------Duyulan Geçmiş Zaman</a:t>
          </a:r>
        </a:p>
        <a:p>
          <a:r>
            <a:rPr lang="tr-TR" sz="3200" dirty="0" smtClean="0"/>
            <a:t>i-</a:t>
          </a:r>
          <a:r>
            <a:rPr lang="tr-TR" sz="3200" dirty="0" err="1" smtClean="0"/>
            <a:t>se</a:t>
          </a:r>
          <a:r>
            <a:rPr lang="tr-TR" sz="3200" dirty="0" smtClean="0"/>
            <a:t>------Şart Kipi</a:t>
          </a:r>
          <a:endParaRPr lang="tr-TR" sz="3200" dirty="0"/>
        </a:p>
      </dgm:t>
    </dgm:pt>
    <dgm:pt modelId="{5C074CA8-DA60-4335-8278-2842F5B1FA7D}" type="parTrans" cxnId="{30A33BAD-B5F9-4CF3-895B-46DCF64A9150}">
      <dgm:prSet/>
      <dgm:spPr/>
      <dgm:t>
        <a:bodyPr/>
        <a:lstStyle/>
        <a:p>
          <a:endParaRPr lang="tr-TR"/>
        </a:p>
      </dgm:t>
    </dgm:pt>
    <dgm:pt modelId="{02821B30-DB27-42B4-8D07-CF38EBEA06A6}" type="sibTrans" cxnId="{30A33BAD-B5F9-4CF3-895B-46DCF64A9150}">
      <dgm:prSet/>
      <dgm:spPr/>
      <dgm:t>
        <a:bodyPr/>
        <a:lstStyle/>
        <a:p>
          <a:endParaRPr lang="tr-TR"/>
        </a:p>
      </dgm:t>
    </dgm:pt>
    <dgm:pt modelId="{A1DCFB97-AA71-4DCC-9D81-FF92C353F394}" type="pres">
      <dgm:prSet presAssocID="{1D140325-26A7-4D25-8271-1C034485C83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A8566F7-3062-494F-BC64-34F4E980E544}" type="pres">
      <dgm:prSet presAssocID="{E0EAA542-FC98-4AE6-988A-B15F74DFF394}" presName="roof" presStyleLbl="dkBgShp" presStyleIdx="0" presStyleCnt="2"/>
      <dgm:spPr/>
      <dgm:t>
        <a:bodyPr/>
        <a:lstStyle/>
        <a:p>
          <a:endParaRPr lang="tr-TR"/>
        </a:p>
      </dgm:t>
    </dgm:pt>
    <dgm:pt modelId="{A8FD4E73-C6AF-4ED3-907E-757EFDF53BA7}" type="pres">
      <dgm:prSet presAssocID="{E0EAA542-FC98-4AE6-988A-B15F74DFF394}" presName="pillars" presStyleCnt="0"/>
      <dgm:spPr/>
    </dgm:pt>
    <dgm:pt modelId="{E8FFC294-4254-4B27-9252-815632F3017A}" type="pres">
      <dgm:prSet presAssocID="{E0EAA542-FC98-4AE6-988A-B15F74DFF394}" presName="pillar1" presStyleLbl="node1" presStyleIdx="0" presStyleCnt="1" custScaleY="114573" custLinFactNeighborX="-348" custLinFactNeighborY="174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34EACD6-F6B7-4EB1-976D-21D0E2E7808F}" type="pres">
      <dgm:prSet presAssocID="{E0EAA542-FC98-4AE6-988A-B15F74DFF394}" presName="base" presStyleLbl="dkBgShp" presStyleIdx="1" presStyleCnt="2"/>
      <dgm:spPr/>
    </dgm:pt>
  </dgm:ptLst>
  <dgm:cxnLst>
    <dgm:cxn modelId="{84DE38B7-6C27-4421-8ABA-A88391ABA230}" type="presOf" srcId="{1D140325-26A7-4D25-8271-1C034485C83D}" destId="{A1DCFB97-AA71-4DCC-9D81-FF92C353F394}" srcOrd="0" destOrd="0" presId="urn:microsoft.com/office/officeart/2005/8/layout/hList3"/>
    <dgm:cxn modelId="{30A33BAD-B5F9-4CF3-895B-46DCF64A9150}" srcId="{E0EAA542-FC98-4AE6-988A-B15F74DFF394}" destId="{4EC7A813-0AA4-46A5-9CEF-B1895E79EFDC}" srcOrd="0" destOrd="0" parTransId="{5C074CA8-DA60-4335-8278-2842F5B1FA7D}" sibTransId="{02821B30-DB27-42B4-8D07-CF38EBEA06A6}"/>
    <dgm:cxn modelId="{F0C306F5-2CD7-4943-B3B1-A81BCEC04CC0}" type="presOf" srcId="{E0EAA542-FC98-4AE6-988A-B15F74DFF394}" destId="{6A8566F7-3062-494F-BC64-34F4E980E544}" srcOrd="0" destOrd="0" presId="urn:microsoft.com/office/officeart/2005/8/layout/hList3"/>
    <dgm:cxn modelId="{7F3127EB-F714-4A6B-8C8F-32C9A421CEE5}" srcId="{1D140325-26A7-4D25-8271-1C034485C83D}" destId="{E0EAA542-FC98-4AE6-988A-B15F74DFF394}" srcOrd="0" destOrd="0" parTransId="{9443DFAA-4D2C-4D23-8A13-D59F0296631A}" sibTransId="{FC7E78FC-70D2-44E3-B43E-2A4D287B170A}"/>
    <dgm:cxn modelId="{897E35B5-583A-4BC3-84A1-BA989B75A236}" type="presOf" srcId="{4EC7A813-0AA4-46A5-9CEF-B1895E79EFDC}" destId="{E8FFC294-4254-4B27-9252-815632F3017A}" srcOrd="0" destOrd="0" presId="urn:microsoft.com/office/officeart/2005/8/layout/hList3"/>
    <dgm:cxn modelId="{0963B76C-D756-4192-B52F-11FC9DBA53C4}" type="presParOf" srcId="{A1DCFB97-AA71-4DCC-9D81-FF92C353F394}" destId="{6A8566F7-3062-494F-BC64-34F4E980E544}" srcOrd="0" destOrd="0" presId="urn:microsoft.com/office/officeart/2005/8/layout/hList3"/>
    <dgm:cxn modelId="{B4823402-A272-4954-9190-A5457DAA681B}" type="presParOf" srcId="{A1DCFB97-AA71-4DCC-9D81-FF92C353F394}" destId="{A8FD4E73-C6AF-4ED3-907E-757EFDF53BA7}" srcOrd="1" destOrd="0" presId="urn:microsoft.com/office/officeart/2005/8/layout/hList3"/>
    <dgm:cxn modelId="{F2ED593E-B3A8-4F37-B950-D1D8DD3F721B}" type="presParOf" srcId="{A8FD4E73-C6AF-4ED3-907E-757EFDF53BA7}" destId="{E8FFC294-4254-4B27-9252-815632F3017A}" srcOrd="0" destOrd="0" presId="urn:microsoft.com/office/officeart/2005/8/layout/hList3"/>
    <dgm:cxn modelId="{6454C943-FA55-4469-A4BA-9D5F55098CB1}" type="presParOf" srcId="{A1DCFB97-AA71-4DCC-9D81-FF92C353F394}" destId="{534EACD6-F6B7-4EB1-976D-21D0E2E7808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C83C22-D7D4-417C-9CED-E502B90B133B}">
      <dsp:nvSpPr>
        <dsp:cNvPr id="0" name=""/>
        <dsp:cNvSpPr/>
      </dsp:nvSpPr>
      <dsp:spPr>
        <a:xfrm>
          <a:off x="0" y="0"/>
          <a:ext cx="8229600" cy="184310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500" kern="1200" dirty="0" smtClean="0"/>
            <a:t>İki Görevi Var</a:t>
          </a:r>
          <a:endParaRPr lang="tr-TR" sz="6500" kern="1200" dirty="0"/>
        </a:p>
      </dsp:txBody>
      <dsp:txXfrm>
        <a:off x="0" y="0"/>
        <a:ext cx="8229600" cy="1843100"/>
      </dsp:txXfrm>
    </dsp:sp>
    <dsp:sp modelId="{5BE2AEFD-1B30-4805-9909-C5F1571D8AEA}">
      <dsp:nvSpPr>
        <dsp:cNvPr id="0" name=""/>
        <dsp:cNvSpPr/>
      </dsp:nvSpPr>
      <dsp:spPr>
        <a:xfrm>
          <a:off x="3120" y="1843100"/>
          <a:ext cx="4251424" cy="38705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 smtClean="0"/>
            <a:t>1)İsimlere Gelir</a:t>
          </a:r>
        </a:p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 smtClean="0"/>
            <a:t>Yüklem Yapar</a:t>
          </a:r>
          <a:endParaRPr lang="tr-TR" sz="4600" kern="1200" dirty="0"/>
        </a:p>
      </dsp:txBody>
      <dsp:txXfrm>
        <a:off x="3120" y="1843100"/>
        <a:ext cx="4251424" cy="3870510"/>
      </dsp:txXfrm>
    </dsp:sp>
    <dsp:sp modelId="{E508C041-7541-4F5D-86C9-4B4C5A863037}">
      <dsp:nvSpPr>
        <dsp:cNvPr id="0" name=""/>
        <dsp:cNvSpPr/>
      </dsp:nvSpPr>
      <dsp:spPr>
        <a:xfrm>
          <a:off x="4254544" y="1843100"/>
          <a:ext cx="3971935" cy="38705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 smtClean="0"/>
            <a:t>2)Fiillere Gelir</a:t>
          </a:r>
        </a:p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 smtClean="0"/>
            <a:t>Birleşik Zamanlı Yapar</a:t>
          </a:r>
          <a:endParaRPr lang="tr-TR" sz="4600" kern="1200" dirty="0"/>
        </a:p>
      </dsp:txBody>
      <dsp:txXfrm>
        <a:off x="4254544" y="1843100"/>
        <a:ext cx="3971935" cy="3870510"/>
      </dsp:txXfrm>
    </dsp:sp>
    <dsp:sp modelId="{0C5734C9-EBE3-43C1-8FF3-9E0A496AD0CA}">
      <dsp:nvSpPr>
        <dsp:cNvPr id="0" name=""/>
        <dsp:cNvSpPr/>
      </dsp:nvSpPr>
      <dsp:spPr>
        <a:xfrm>
          <a:off x="0" y="5713611"/>
          <a:ext cx="8229600" cy="430056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8566F7-3062-494F-BC64-34F4E980E544}">
      <dsp:nvSpPr>
        <dsp:cNvPr id="0" name=""/>
        <dsp:cNvSpPr/>
      </dsp:nvSpPr>
      <dsp:spPr>
        <a:xfrm>
          <a:off x="0" y="0"/>
          <a:ext cx="8229600" cy="1778806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800" kern="1200" dirty="0" smtClean="0"/>
            <a:t>2)Fillere Gelir(Birleşik Zamanlı Yapar)</a:t>
          </a:r>
          <a:endParaRPr lang="tr-TR" sz="4800" kern="1200" dirty="0"/>
        </a:p>
      </dsp:txBody>
      <dsp:txXfrm>
        <a:off x="0" y="0"/>
        <a:ext cx="8229600" cy="1778806"/>
      </dsp:txXfrm>
    </dsp:sp>
    <dsp:sp modelId="{E8FFC294-4254-4B27-9252-815632F3017A}">
      <dsp:nvSpPr>
        <dsp:cNvPr id="0" name=""/>
        <dsp:cNvSpPr/>
      </dsp:nvSpPr>
      <dsp:spPr>
        <a:xfrm>
          <a:off x="0" y="1571654"/>
          <a:ext cx="8229600" cy="42798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i-</a:t>
          </a:r>
          <a:r>
            <a:rPr lang="tr-TR" sz="3200" kern="1200" dirty="0" err="1" smtClean="0"/>
            <a:t>di</a:t>
          </a:r>
          <a:r>
            <a:rPr lang="tr-TR" sz="3200" kern="1200" dirty="0" smtClean="0"/>
            <a:t>--------Görülen Geçmiş Zaman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i-</a:t>
          </a:r>
          <a:r>
            <a:rPr lang="tr-TR" sz="3200" kern="1200" dirty="0" err="1" smtClean="0"/>
            <a:t>miş</a:t>
          </a:r>
          <a:r>
            <a:rPr lang="tr-TR" sz="3200" kern="1200" dirty="0" smtClean="0"/>
            <a:t>------Duyulan Geçmiş Zaman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i-</a:t>
          </a:r>
          <a:r>
            <a:rPr lang="tr-TR" sz="3200" kern="1200" dirty="0" err="1" smtClean="0"/>
            <a:t>se</a:t>
          </a:r>
          <a:r>
            <a:rPr lang="tr-TR" sz="3200" kern="1200" dirty="0" smtClean="0"/>
            <a:t>------Şart Kipi</a:t>
          </a:r>
          <a:endParaRPr lang="tr-TR" sz="3200" kern="1200" dirty="0"/>
        </a:p>
      </dsp:txBody>
      <dsp:txXfrm>
        <a:off x="0" y="1571654"/>
        <a:ext cx="8229600" cy="4279866"/>
      </dsp:txXfrm>
    </dsp:sp>
    <dsp:sp modelId="{534EACD6-F6B7-4EB1-976D-21D0E2E7808F}">
      <dsp:nvSpPr>
        <dsp:cNvPr id="0" name=""/>
        <dsp:cNvSpPr/>
      </dsp:nvSpPr>
      <dsp:spPr>
        <a:xfrm>
          <a:off x="0" y="5514299"/>
          <a:ext cx="8229600" cy="415054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E925-C534-40F9-8E52-9697D1438106}" type="datetimeFigureOut">
              <a:rPr lang="tr-TR" smtClean="0"/>
              <a:pPr/>
              <a:t>09.05.2016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D06843-D28B-466C-BFE0-B7F36ED0C7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E925-C534-40F9-8E52-9697D1438106}" type="datetimeFigureOut">
              <a:rPr lang="tr-TR" smtClean="0"/>
              <a:pPr/>
              <a:t>09.05.2016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6843-D28B-466C-BFE0-B7F36ED0C7B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E925-C534-40F9-8E52-9697D1438106}" type="datetimeFigureOut">
              <a:rPr lang="tr-TR" smtClean="0"/>
              <a:pPr/>
              <a:t>09.05.2016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6843-D28B-466C-BFE0-B7F36ED0C7B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75CE925-C534-40F9-8E52-9697D1438106}" type="datetimeFigureOut">
              <a:rPr lang="tr-TR" smtClean="0"/>
              <a:pPr/>
              <a:t>09.05.2016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ED06843-D28B-466C-BFE0-B7F36ED0C7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E925-C534-40F9-8E52-9697D1438106}" type="datetimeFigureOut">
              <a:rPr lang="tr-TR" smtClean="0"/>
              <a:pPr/>
              <a:t>09.05.2016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6843-D28B-466C-BFE0-B7F36ED0C7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E925-C534-40F9-8E52-9697D1438106}" type="datetimeFigureOut">
              <a:rPr lang="tr-TR" smtClean="0"/>
              <a:pPr/>
              <a:t>09.05.2016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6843-D28B-466C-BFE0-B7F36ED0C7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6843-D28B-466C-BFE0-B7F36ED0C7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E925-C534-40F9-8E52-9697D1438106}" type="datetimeFigureOut">
              <a:rPr lang="tr-TR" smtClean="0"/>
              <a:pPr/>
              <a:t>09.05.2016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E925-C534-40F9-8E52-9697D1438106}" type="datetimeFigureOut">
              <a:rPr lang="tr-TR" smtClean="0"/>
              <a:pPr/>
              <a:t>09.05.2016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6843-D28B-466C-BFE0-B7F36ED0C7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E925-C534-40F9-8E52-9697D1438106}" type="datetimeFigureOut">
              <a:rPr lang="tr-TR" smtClean="0"/>
              <a:pPr/>
              <a:t>09.05.2016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6843-D28B-466C-BFE0-B7F36ED0C7B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75CE925-C534-40F9-8E52-9697D1438106}" type="datetimeFigureOut">
              <a:rPr lang="tr-TR" smtClean="0"/>
              <a:pPr/>
              <a:t>09.05.2016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ED06843-D28B-466C-BFE0-B7F36ED0C7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E925-C534-40F9-8E52-9697D1438106}" type="datetimeFigureOut">
              <a:rPr lang="tr-TR" smtClean="0"/>
              <a:pPr/>
              <a:t>09.05.2016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D06843-D28B-466C-BFE0-B7F36ED0C7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75CE925-C534-40F9-8E52-9697D1438106}" type="datetimeFigureOut">
              <a:rPr lang="tr-TR" smtClean="0"/>
              <a:pPr/>
              <a:t>09.05.2016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ED06843-D28B-466C-BFE0-B7F36ED0C7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57158" y="3643314"/>
            <a:ext cx="8305800" cy="2214578"/>
          </a:xfrm>
        </p:spPr>
        <p:txBody>
          <a:bodyPr/>
          <a:lstStyle/>
          <a:p>
            <a:r>
              <a:rPr lang="tr-TR" sz="2400" dirty="0" smtClean="0"/>
              <a:t>Ek fiilin eki ‘-i’ </a:t>
            </a:r>
            <a:r>
              <a:rPr lang="tr-TR" sz="2400" dirty="0" err="1" smtClean="0"/>
              <a:t>dir</a:t>
            </a:r>
            <a:r>
              <a:rPr lang="tr-TR" sz="2400" dirty="0" smtClean="0"/>
              <a:t>.EK fiilin 2 görevi vardır.1.si isimlere gelip onları yüklem olarak kullanmamızı sağlamak,2.si ise fiillere gelip onları birleşik zamanlı(iki zamanlı)yapmaktır.Ek fiil şu kiplerde kullanılır;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785794"/>
            <a:ext cx="8305800" cy="1981200"/>
          </a:xfrm>
        </p:spPr>
        <p:txBody>
          <a:bodyPr/>
          <a:lstStyle/>
          <a:p>
            <a:r>
              <a:rPr lang="tr-TR" sz="6000" dirty="0" smtClean="0"/>
              <a:t/>
            </a:r>
            <a:br>
              <a:rPr lang="tr-TR" sz="6000" dirty="0" smtClean="0"/>
            </a:br>
            <a:r>
              <a:rPr lang="tr-TR" sz="6000" dirty="0" smtClean="0"/>
              <a:t/>
            </a:r>
            <a:br>
              <a:rPr lang="tr-TR" sz="6000" dirty="0" smtClean="0"/>
            </a:br>
            <a:r>
              <a:rPr lang="tr-TR" sz="3600" dirty="0" smtClean="0"/>
              <a:t>HAZIRLAYAN:</a:t>
            </a:r>
            <a:r>
              <a:rPr lang="tr-TR" sz="3600" dirty="0" err="1" smtClean="0"/>
              <a:t>Nurhayat</a:t>
            </a:r>
            <a:r>
              <a:rPr lang="tr-TR" sz="3600" dirty="0" smtClean="0"/>
              <a:t> Kaya</a:t>
            </a:r>
            <a:r>
              <a:rPr lang="tr-TR" sz="6000" dirty="0" smtClean="0"/>
              <a:t/>
            </a:r>
            <a:br>
              <a:rPr lang="tr-TR" sz="6000" dirty="0" smtClean="0"/>
            </a:br>
            <a:r>
              <a:rPr lang="tr-TR" sz="6000" dirty="0" smtClean="0"/>
              <a:t>EK FİİL</a:t>
            </a:r>
            <a:endParaRPr lang="tr-TR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786346"/>
          </a:xfrm>
        </p:spPr>
        <p:txBody>
          <a:bodyPr>
            <a:normAutofit/>
          </a:bodyPr>
          <a:lstStyle/>
          <a:p>
            <a:r>
              <a:rPr lang="tr-TR" sz="2400" dirty="0" smtClean="0"/>
              <a:t>Oku-</a:t>
            </a:r>
            <a:r>
              <a:rPr lang="tr-TR" sz="2400" dirty="0" err="1" smtClean="0"/>
              <a:t>du</a:t>
            </a:r>
            <a:r>
              <a:rPr lang="tr-TR" sz="2400" dirty="0" smtClean="0"/>
              <a:t>-y-</a:t>
            </a:r>
            <a:r>
              <a:rPr lang="tr-TR" sz="2400" dirty="0" err="1" smtClean="0"/>
              <a:t>du</a:t>
            </a:r>
            <a:r>
              <a:rPr lang="tr-TR" sz="2400" dirty="0" smtClean="0"/>
              <a:t>-m----Görülen Geçmiş Zamanın Hikayesi</a:t>
            </a:r>
          </a:p>
          <a:p>
            <a:r>
              <a:rPr lang="tr-TR" sz="2400" dirty="0" smtClean="0"/>
              <a:t>Oku-muş-tu-m----Duyulan Geçmiş Zamanın Hikayesi</a:t>
            </a:r>
          </a:p>
          <a:p>
            <a:r>
              <a:rPr lang="tr-TR" sz="2400" dirty="0" smtClean="0"/>
              <a:t>Oku-yor-</a:t>
            </a:r>
            <a:r>
              <a:rPr lang="tr-TR" sz="2400" dirty="0" err="1" smtClean="0"/>
              <a:t>du</a:t>
            </a:r>
            <a:r>
              <a:rPr lang="tr-TR" sz="2400" dirty="0" smtClean="0"/>
              <a:t>-m----Şimdiki Zamanın Hikayesi</a:t>
            </a:r>
          </a:p>
          <a:p>
            <a:r>
              <a:rPr lang="tr-TR" sz="2400" dirty="0" smtClean="0"/>
              <a:t>Oku-(y)</a:t>
            </a:r>
            <a:r>
              <a:rPr lang="tr-TR" sz="2400" dirty="0" err="1" smtClean="0"/>
              <a:t>acak</a:t>
            </a:r>
            <a:r>
              <a:rPr lang="tr-TR" sz="2400" dirty="0" smtClean="0"/>
              <a:t>-</a:t>
            </a:r>
            <a:r>
              <a:rPr lang="tr-TR" sz="2400" dirty="0" err="1" smtClean="0"/>
              <a:t>tı</a:t>
            </a:r>
            <a:r>
              <a:rPr lang="tr-TR" sz="2400" dirty="0" smtClean="0"/>
              <a:t>-m----Gelecek Zamanın Hikayesi</a:t>
            </a:r>
          </a:p>
          <a:p>
            <a:r>
              <a:rPr lang="tr-TR" sz="2400" dirty="0" smtClean="0"/>
              <a:t>Oku-r-</a:t>
            </a:r>
            <a:r>
              <a:rPr lang="tr-TR" sz="2400" dirty="0" err="1" smtClean="0"/>
              <a:t>du</a:t>
            </a:r>
            <a:r>
              <a:rPr lang="tr-TR" sz="2400" dirty="0" smtClean="0"/>
              <a:t>-m----Geniş Zamanın Hikayesi</a:t>
            </a:r>
          </a:p>
          <a:p>
            <a:r>
              <a:rPr lang="tr-TR" sz="2400" dirty="0" smtClean="0"/>
              <a:t>Oku-(y)a(y)-</a:t>
            </a:r>
            <a:r>
              <a:rPr lang="tr-TR" sz="2400" dirty="0" err="1" smtClean="0"/>
              <a:t>dı</a:t>
            </a:r>
            <a:r>
              <a:rPr lang="tr-TR" sz="2400" dirty="0" smtClean="0"/>
              <a:t>-m----İstek Kipinin Hikayesi</a:t>
            </a:r>
          </a:p>
          <a:p>
            <a:r>
              <a:rPr lang="tr-TR" sz="2400" dirty="0" smtClean="0"/>
              <a:t>Oku-malı(y)-</a:t>
            </a:r>
            <a:r>
              <a:rPr lang="tr-TR" sz="2400" dirty="0" err="1" smtClean="0"/>
              <a:t>dı</a:t>
            </a:r>
            <a:r>
              <a:rPr lang="tr-TR" sz="2400" dirty="0" smtClean="0"/>
              <a:t>-m----Gereklilik Kipinin Hikayesi</a:t>
            </a:r>
          </a:p>
          <a:p>
            <a:r>
              <a:rPr lang="tr-TR" sz="2400" dirty="0" smtClean="0"/>
              <a:t>Oku-</a:t>
            </a:r>
            <a:r>
              <a:rPr lang="tr-TR" sz="2400" dirty="0" err="1" smtClean="0"/>
              <a:t>sa</a:t>
            </a:r>
            <a:r>
              <a:rPr lang="tr-TR" sz="2400" dirty="0" smtClean="0"/>
              <a:t>(y)-</a:t>
            </a:r>
            <a:r>
              <a:rPr lang="tr-TR" sz="2400" dirty="0" err="1" smtClean="0"/>
              <a:t>dı</a:t>
            </a:r>
            <a:r>
              <a:rPr lang="tr-TR" sz="2400" dirty="0" smtClean="0"/>
              <a:t>-m----Şart Kipinin Hikayesi</a:t>
            </a:r>
            <a:endParaRPr lang="tr-TR" sz="24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57163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1)HİKAYE BİRLEŞİK ZAMANI:i-</a:t>
            </a:r>
            <a:r>
              <a:rPr lang="tr-TR" dirty="0" err="1" smtClean="0"/>
              <a:t>di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600" dirty="0" smtClean="0"/>
              <a:t>Basit zamanlı bir fiile ek fiilin ‘i-</a:t>
            </a:r>
            <a:r>
              <a:rPr lang="tr-TR" sz="3600" dirty="0" err="1" smtClean="0"/>
              <a:t>di</a:t>
            </a:r>
            <a:r>
              <a:rPr lang="tr-TR" sz="3600" dirty="0" smtClean="0"/>
              <a:t>’ biçiminin eklenmesiyle oluşur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Uyu-muş-muş-um----duyulan geçmiş zaman</a:t>
            </a:r>
          </a:p>
          <a:p>
            <a:r>
              <a:rPr lang="tr-TR" sz="3200" dirty="0" smtClean="0"/>
              <a:t>Uyu-(y)</a:t>
            </a:r>
            <a:r>
              <a:rPr lang="tr-TR" sz="3200" dirty="0" err="1" smtClean="0"/>
              <a:t>acak</a:t>
            </a:r>
            <a:r>
              <a:rPr lang="tr-TR" sz="3200" dirty="0" smtClean="0"/>
              <a:t>-</a:t>
            </a:r>
            <a:r>
              <a:rPr lang="tr-TR" sz="3200" dirty="0" err="1" smtClean="0"/>
              <a:t>mış</a:t>
            </a:r>
            <a:r>
              <a:rPr lang="tr-TR" sz="3200" dirty="0" smtClean="0"/>
              <a:t>-</a:t>
            </a:r>
            <a:r>
              <a:rPr lang="tr-TR" sz="3200" dirty="0" err="1" smtClean="0"/>
              <a:t>ım</a:t>
            </a:r>
            <a:r>
              <a:rPr lang="tr-TR" sz="3200" dirty="0" smtClean="0"/>
              <a:t>----gelecek zaman</a:t>
            </a:r>
          </a:p>
          <a:p>
            <a:r>
              <a:rPr lang="tr-TR" sz="3200" dirty="0" smtClean="0"/>
              <a:t>Uyu-r-muş-um----geniş zaman</a:t>
            </a:r>
          </a:p>
          <a:p>
            <a:r>
              <a:rPr lang="tr-TR" sz="3200" dirty="0" smtClean="0"/>
              <a:t>Uyu-(y)-a-y-</a:t>
            </a:r>
            <a:r>
              <a:rPr lang="tr-TR" sz="3200" dirty="0" err="1" smtClean="0"/>
              <a:t>mış</a:t>
            </a:r>
            <a:r>
              <a:rPr lang="tr-TR" sz="3200" dirty="0" smtClean="0"/>
              <a:t>-</a:t>
            </a:r>
            <a:r>
              <a:rPr lang="tr-TR" sz="3200" dirty="0" err="1" smtClean="0"/>
              <a:t>ım</a:t>
            </a:r>
            <a:r>
              <a:rPr lang="tr-TR" sz="3200" dirty="0" smtClean="0"/>
              <a:t>----gereklilik kipi</a:t>
            </a:r>
          </a:p>
          <a:p>
            <a:r>
              <a:rPr lang="tr-TR" sz="3200" dirty="0" smtClean="0"/>
              <a:t>Uyu-</a:t>
            </a:r>
            <a:r>
              <a:rPr lang="tr-TR" sz="3200" dirty="0" err="1" smtClean="0"/>
              <a:t>sa</a:t>
            </a:r>
            <a:r>
              <a:rPr lang="tr-TR" sz="3200" dirty="0" smtClean="0"/>
              <a:t>(y)-</a:t>
            </a:r>
            <a:r>
              <a:rPr lang="tr-TR" sz="3200" dirty="0" err="1" smtClean="0"/>
              <a:t>mış</a:t>
            </a:r>
            <a:r>
              <a:rPr lang="tr-TR" sz="3200" dirty="0" smtClean="0"/>
              <a:t>-</a:t>
            </a:r>
            <a:r>
              <a:rPr lang="tr-TR" sz="3200" dirty="0" err="1" smtClean="0"/>
              <a:t>ım</a:t>
            </a:r>
            <a:r>
              <a:rPr lang="tr-TR" sz="3200" dirty="0" smtClean="0"/>
              <a:t>----şart kipi</a:t>
            </a:r>
            <a:endParaRPr lang="tr-TR" sz="32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2)RİVAYET BİRLEŞİK ZAMANI:i-</a:t>
            </a:r>
            <a:r>
              <a:rPr lang="tr-TR" dirty="0" err="1" smtClean="0"/>
              <a:t>miş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Gel-</a:t>
            </a:r>
            <a:r>
              <a:rPr lang="tr-TR" dirty="0" err="1" smtClean="0"/>
              <a:t>di</a:t>
            </a:r>
            <a:r>
              <a:rPr lang="tr-TR" dirty="0" smtClean="0"/>
              <a:t>-(y)</a:t>
            </a:r>
            <a:r>
              <a:rPr lang="tr-TR" dirty="0" err="1" smtClean="0"/>
              <a:t>se</a:t>
            </a:r>
            <a:r>
              <a:rPr lang="tr-TR" dirty="0" smtClean="0"/>
              <a:t>-m-----görülen geçmiş zaman</a:t>
            </a:r>
          </a:p>
          <a:p>
            <a:r>
              <a:rPr lang="tr-TR" dirty="0" smtClean="0"/>
              <a:t>Gel-</a:t>
            </a:r>
            <a:r>
              <a:rPr lang="tr-TR" dirty="0" err="1" smtClean="0"/>
              <a:t>miş</a:t>
            </a:r>
            <a:r>
              <a:rPr lang="tr-TR" dirty="0" smtClean="0"/>
              <a:t>-</a:t>
            </a:r>
            <a:r>
              <a:rPr lang="tr-TR" dirty="0" err="1" smtClean="0"/>
              <a:t>se</a:t>
            </a:r>
            <a:r>
              <a:rPr lang="tr-TR" dirty="0" smtClean="0"/>
              <a:t>-n-----duyulan geçmiş zaman</a:t>
            </a:r>
          </a:p>
          <a:p>
            <a:r>
              <a:rPr lang="tr-TR" dirty="0" smtClean="0"/>
              <a:t>Gel-(i)yor-</a:t>
            </a:r>
            <a:r>
              <a:rPr lang="tr-TR" dirty="0" err="1" smtClean="0"/>
              <a:t>sa</a:t>
            </a:r>
            <a:r>
              <a:rPr lang="tr-TR" dirty="0" smtClean="0"/>
              <a:t>----şimdiki zaman</a:t>
            </a:r>
          </a:p>
          <a:p>
            <a:r>
              <a:rPr lang="tr-TR" dirty="0" smtClean="0"/>
              <a:t>Gel-</a:t>
            </a:r>
            <a:r>
              <a:rPr lang="tr-TR" dirty="0" err="1" smtClean="0"/>
              <a:t>ecek</a:t>
            </a:r>
            <a:r>
              <a:rPr lang="tr-TR" dirty="0" smtClean="0"/>
              <a:t>-sek-k----gelecek zaman</a:t>
            </a:r>
          </a:p>
          <a:p>
            <a:r>
              <a:rPr lang="tr-TR" dirty="0" smtClean="0"/>
              <a:t>Gel-(i)r-</a:t>
            </a:r>
            <a:r>
              <a:rPr lang="tr-TR" dirty="0" err="1" smtClean="0"/>
              <a:t>se</a:t>
            </a:r>
            <a:r>
              <a:rPr lang="tr-TR" dirty="0" smtClean="0"/>
              <a:t>-</a:t>
            </a:r>
            <a:r>
              <a:rPr lang="tr-TR" dirty="0" err="1" smtClean="0"/>
              <a:t>niz</a:t>
            </a:r>
            <a:r>
              <a:rPr lang="tr-TR" dirty="0" smtClean="0"/>
              <a:t>----geniş zaman</a:t>
            </a:r>
          </a:p>
          <a:p>
            <a:r>
              <a:rPr lang="tr-TR" dirty="0" smtClean="0"/>
              <a:t>Gel-</a:t>
            </a:r>
            <a:r>
              <a:rPr lang="tr-TR" dirty="0" err="1" smtClean="0"/>
              <a:t>meli</a:t>
            </a:r>
            <a:r>
              <a:rPr lang="tr-TR" dirty="0" smtClean="0"/>
              <a:t>-(y)</a:t>
            </a:r>
            <a:r>
              <a:rPr lang="tr-TR" dirty="0" err="1" smtClean="0"/>
              <a:t>se</a:t>
            </a:r>
            <a:r>
              <a:rPr lang="tr-TR" dirty="0" smtClean="0"/>
              <a:t>-m----gereklilik kipinin şartı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3)ŞART(KOŞUL) BİRLEŞİK ZAMANI:-</a:t>
            </a:r>
            <a:r>
              <a:rPr lang="tr-TR" dirty="0" err="1" smtClean="0"/>
              <a:t>sa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Ek fiilin olumsuzu 2 şekilde gerçekleşir.İsimlere geldiğinde ‘değil’ ile ,fiillere geldiğinde’-</a:t>
            </a:r>
            <a:r>
              <a:rPr lang="tr-TR" dirty="0" err="1" smtClean="0">
                <a:solidFill>
                  <a:schemeClr val="bg1"/>
                </a:solidFill>
              </a:rPr>
              <a:t>me</a:t>
            </a:r>
            <a:r>
              <a:rPr lang="tr-TR" dirty="0" smtClean="0">
                <a:solidFill>
                  <a:schemeClr val="bg1"/>
                </a:solidFill>
              </a:rPr>
              <a:t>,-</a:t>
            </a:r>
            <a:r>
              <a:rPr lang="tr-TR" dirty="0" err="1" smtClean="0">
                <a:solidFill>
                  <a:schemeClr val="bg1"/>
                </a:solidFill>
              </a:rPr>
              <a:t>ma</a:t>
            </a:r>
            <a:r>
              <a:rPr lang="tr-TR" dirty="0" smtClean="0">
                <a:solidFill>
                  <a:schemeClr val="bg1"/>
                </a:solidFill>
              </a:rPr>
              <a:t>’ olumsuzluk eki ile yapılır.</a:t>
            </a:r>
          </a:p>
          <a:p>
            <a:r>
              <a:rPr lang="tr-TR" dirty="0" smtClean="0">
                <a:solidFill>
                  <a:schemeClr val="accent4">
                    <a:lumMod val="50000"/>
                  </a:schemeClr>
                </a:solidFill>
              </a:rPr>
              <a:t>ÖRNEK:</a:t>
            </a:r>
          </a:p>
          <a:p>
            <a:r>
              <a:rPr lang="tr-TR" sz="2400" dirty="0" smtClean="0">
                <a:solidFill>
                  <a:schemeClr val="bg1"/>
                </a:solidFill>
              </a:rPr>
              <a:t>GÜZELDİ—Güzel değildi       GELMİŞTİM--Gelmemiştim</a:t>
            </a:r>
          </a:p>
          <a:p>
            <a:r>
              <a:rPr lang="tr-TR" sz="2400" dirty="0" smtClean="0">
                <a:solidFill>
                  <a:schemeClr val="bg1"/>
                </a:solidFill>
              </a:rPr>
              <a:t>İYİYMİŞ—İyi değilmiş          DUYMUŞSAK--Duymamışsak</a:t>
            </a:r>
          </a:p>
          <a:p>
            <a:r>
              <a:rPr lang="tr-TR" sz="2400" dirty="0" smtClean="0">
                <a:solidFill>
                  <a:schemeClr val="bg1"/>
                </a:solidFill>
              </a:rPr>
              <a:t>BÜYÜKSE—Büyük değilse   UYURMUŞUM-Uyumazmışım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4">
                    <a:lumMod val="75000"/>
                  </a:schemeClr>
                </a:solidFill>
              </a:rPr>
              <a:t>EK FİİLİN OLUMSUZU</a:t>
            </a:r>
            <a:endParaRPr lang="tr-TR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8000" dirty="0" smtClean="0"/>
              <a:t>TEŞEKKÜRLER</a:t>
            </a:r>
          </a:p>
          <a:p>
            <a:r>
              <a:rPr lang="tr-TR" sz="8000" dirty="0" smtClean="0">
                <a:sym typeface="Wingdings" pitchFamily="2" charset="2"/>
              </a:rPr>
              <a:t></a:t>
            </a:r>
            <a:endParaRPr lang="tr-TR" sz="8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357166"/>
          <a:ext cx="8229600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01080" cy="61890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7683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i-</a:t>
            </a:r>
            <a:r>
              <a:rPr lang="tr-TR" sz="4000" dirty="0" err="1" smtClean="0"/>
              <a:t>di</a:t>
            </a:r>
            <a:r>
              <a:rPr lang="tr-TR" sz="4000" dirty="0" smtClean="0"/>
              <a:t> ---------Görülen Geçmiş Zaman</a:t>
            </a:r>
          </a:p>
          <a:p>
            <a:r>
              <a:rPr lang="tr-TR" sz="4000" dirty="0" smtClean="0"/>
              <a:t>i-</a:t>
            </a:r>
            <a:r>
              <a:rPr lang="tr-TR" sz="4000" dirty="0" err="1" smtClean="0"/>
              <a:t>miş</a:t>
            </a:r>
            <a:r>
              <a:rPr lang="tr-TR" sz="4000" dirty="0" smtClean="0"/>
              <a:t>-------Duyulan Geçmiş Zaman</a:t>
            </a:r>
          </a:p>
          <a:p>
            <a:r>
              <a:rPr lang="tr-TR" sz="4000" dirty="0" smtClean="0"/>
              <a:t>i-</a:t>
            </a:r>
            <a:r>
              <a:rPr lang="tr-TR" sz="4000" dirty="0" err="1" smtClean="0"/>
              <a:t>se</a:t>
            </a:r>
            <a:r>
              <a:rPr lang="tr-TR" sz="4000" dirty="0" smtClean="0"/>
              <a:t>----------Şart Kipi</a:t>
            </a:r>
          </a:p>
          <a:p>
            <a:r>
              <a:rPr lang="tr-TR" sz="4000" dirty="0" smtClean="0"/>
              <a:t>i-</a:t>
            </a:r>
            <a:r>
              <a:rPr lang="tr-TR" sz="4000" dirty="0" err="1" smtClean="0"/>
              <a:t>dir</a:t>
            </a:r>
            <a:r>
              <a:rPr lang="tr-TR" sz="4000" dirty="0" smtClean="0"/>
              <a:t>---------Geniş Zaman</a:t>
            </a:r>
            <a:endParaRPr lang="tr-TR" sz="4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1)İSİMLERE GELİR(Yüklem Yapar)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357166"/>
          <a:ext cx="8229600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3328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429156"/>
          </a:xfrm>
        </p:spPr>
        <p:txBody>
          <a:bodyPr/>
          <a:lstStyle/>
          <a:p>
            <a:r>
              <a:rPr lang="tr-TR" dirty="0" smtClean="0"/>
              <a:t>A)Görülen Geçmiş Zaman:i-</a:t>
            </a:r>
            <a:r>
              <a:rPr lang="tr-TR" dirty="0" err="1" smtClean="0"/>
              <a:t>di</a:t>
            </a:r>
            <a:endParaRPr lang="tr-TR" dirty="0" smtClean="0"/>
          </a:p>
          <a:p>
            <a:r>
              <a:rPr lang="tr-TR" dirty="0" smtClean="0">
                <a:solidFill>
                  <a:srgbClr val="C00000"/>
                </a:solidFill>
              </a:rPr>
              <a:t>ÖRNEK:</a:t>
            </a:r>
          </a:p>
          <a:p>
            <a:r>
              <a:rPr lang="tr-TR" dirty="0" smtClean="0"/>
              <a:t>Güzel-</a:t>
            </a:r>
            <a:r>
              <a:rPr lang="tr-TR" dirty="0" err="1" smtClean="0"/>
              <a:t>di</a:t>
            </a:r>
            <a:r>
              <a:rPr lang="tr-TR" dirty="0" smtClean="0"/>
              <a:t>-m</a:t>
            </a:r>
          </a:p>
          <a:p>
            <a:r>
              <a:rPr lang="tr-TR" dirty="0" smtClean="0"/>
              <a:t>Güzel-</a:t>
            </a:r>
            <a:r>
              <a:rPr lang="tr-TR" dirty="0" err="1" smtClean="0"/>
              <a:t>di</a:t>
            </a:r>
            <a:r>
              <a:rPr lang="tr-TR" dirty="0" smtClean="0"/>
              <a:t>-n</a:t>
            </a:r>
          </a:p>
          <a:p>
            <a:r>
              <a:rPr lang="tr-TR" dirty="0" smtClean="0"/>
              <a:t>Güzel-</a:t>
            </a:r>
            <a:r>
              <a:rPr lang="tr-TR" dirty="0" err="1" smtClean="0"/>
              <a:t>di</a:t>
            </a:r>
            <a:endParaRPr lang="tr-TR" dirty="0" smtClean="0"/>
          </a:p>
          <a:p>
            <a:r>
              <a:rPr lang="tr-TR" dirty="0" smtClean="0"/>
              <a:t>Güzel-</a:t>
            </a:r>
            <a:r>
              <a:rPr lang="tr-TR" dirty="0" err="1" smtClean="0"/>
              <a:t>di</a:t>
            </a:r>
            <a:r>
              <a:rPr lang="tr-TR" dirty="0" smtClean="0"/>
              <a:t>-k</a:t>
            </a:r>
          </a:p>
          <a:p>
            <a:r>
              <a:rPr lang="tr-TR" dirty="0" smtClean="0"/>
              <a:t>Güzel-</a:t>
            </a:r>
            <a:r>
              <a:rPr lang="tr-TR" dirty="0" err="1" smtClean="0"/>
              <a:t>di</a:t>
            </a:r>
            <a:r>
              <a:rPr lang="tr-TR" dirty="0" smtClean="0"/>
              <a:t>-</a:t>
            </a:r>
            <a:r>
              <a:rPr lang="tr-TR" dirty="0" err="1" smtClean="0"/>
              <a:t>niz</a:t>
            </a:r>
            <a:endParaRPr lang="tr-TR" dirty="0" smtClean="0"/>
          </a:p>
          <a:p>
            <a:r>
              <a:rPr lang="tr-TR" dirty="0" smtClean="0"/>
              <a:t>Güzel-</a:t>
            </a:r>
            <a:r>
              <a:rPr lang="tr-TR" dirty="0" err="1" smtClean="0"/>
              <a:t>di</a:t>
            </a:r>
            <a:r>
              <a:rPr lang="tr-TR" dirty="0" smtClean="0"/>
              <a:t>-</a:t>
            </a:r>
            <a:r>
              <a:rPr lang="tr-TR" dirty="0" err="1" smtClean="0"/>
              <a:t>ler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57158" y="152400"/>
            <a:ext cx="8329642" cy="184784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EK FİİLİN 1. GÖREVİ:İsimleri yüklem olarak kullanmamızı sağlar.4 farklı kiple çekimi vardır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Öğrenci-i-</a:t>
            </a:r>
            <a:r>
              <a:rPr lang="tr-TR" dirty="0" err="1" smtClean="0"/>
              <a:t>miş</a:t>
            </a:r>
            <a:r>
              <a:rPr lang="tr-TR" dirty="0" smtClean="0"/>
              <a:t>-im-------Öğrenciymişim</a:t>
            </a:r>
          </a:p>
          <a:p>
            <a:r>
              <a:rPr lang="tr-TR" dirty="0" smtClean="0"/>
              <a:t>Öğrenci-i-</a:t>
            </a:r>
            <a:r>
              <a:rPr lang="tr-TR" dirty="0" err="1" smtClean="0"/>
              <a:t>miş</a:t>
            </a:r>
            <a:r>
              <a:rPr lang="tr-TR" dirty="0" smtClean="0"/>
              <a:t>-sin-------Öğrenciymişsin</a:t>
            </a:r>
          </a:p>
          <a:p>
            <a:r>
              <a:rPr lang="tr-TR" dirty="0" smtClean="0"/>
              <a:t>Öğrenci-i-</a:t>
            </a:r>
            <a:r>
              <a:rPr lang="tr-TR" dirty="0" err="1" smtClean="0"/>
              <a:t>miş</a:t>
            </a:r>
            <a:r>
              <a:rPr lang="tr-TR" dirty="0" smtClean="0"/>
              <a:t>------------Öğrenciymiş</a:t>
            </a:r>
          </a:p>
          <a:p>
            <a:r>
              <a:rPr lang="tr-TR" dirty="0" smtClean="0"/>
              <a:t>Öğrenci-</a:t>
            </a:r>
            <a:r>
              <a:rPr lang="tr-TR" dirty="0" err="1" smtClean="0"/>
              <a:t>miş</a:t>
            </a:r>
            <a:r>
              <a:rPr lang="tr-TR" dirty="0" smtClean="0"/>
              <a:t>-iz-----------Öğrenciymişiz</a:t>
            </a:r>
          </a:p>
          <a:p>
            <a:r>
              <a:rPr lang="tr-TR" dirty="0" smtClean="0"/>
              <a:t>Öğrenci-i-</a:t>
            </a:r>
            <a:r>
              <a:rPr lang="tr-TR" dirty="0" err="1" smtClean="0"/>
              <a:t>miş</a:t>
            </a:r>
            <a:r>
              <a:rPr lang="tr-TR" dirty="0" smtClean="0"/>
              <a:t>-siniz-----Öğrenciymişsiniz</a:t>
            </a:r>
          </a:p>
          <a:p>
            <a:r>
              <a:rPr lang="tr-TR" dirty="0" smtClean="0"/>
              <a:t>Öğrenci-i-</a:t>
            </a:r>
            <a:r>
              <a:rPr lang="tr-TR" dirty="0" err="1" smtClean="0"/>
              <a:t>miş</a:t>
            </a:r>
            <a:r>
              <a:rPr lang="tr-TR" dirty="0" smtClean="0"/>
              <a:t>-</a:t>
            </a:r>
            <a:r>
              <a:rPr lang="tr-TR" dirty="0" err="1" smtClean="0"/>
              <a:t>ler</a:t>
            </a:r>
            <a:r>
              <a:rPr lang="tr-TR" dirty="0" smtClean="0"/>
              <a:t>--------Öğrenciymişler</a:t>
            </a:r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B)DUYULAN GEÇMİŞ ZAMAN:</a:t>
            </a:r>
            <a:r>
              <a:rPr lang="tr-TR" dirty="0" smtClean="0">
                <a:solidFill>
                  <a:schemeClr val="bg1"/>
                </a:solidFill>
              </a:rPr>
              <a:t>i-</a:t>
            </a:r>
            <a:r>
              <a:rPr lang="tr-TR" dirty="0" err="1" smtClean="0">
                <a:solidFill>
                  <a:schemeClr val="bg1"/>
                </a:solidFill>
              </a:rPr>
              <a:t>miş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Şaşkın-</a:t>
            </a:r>
            <a:r>
              <a:rPr lang="tr-TR" sz="3600" dirty="0" err="1" smtClean="0"/>
              <a:t>sa</a:t>
            </a:r>
            <a:r>
              <a:rPr lang="tr-TR" sz="3600" dirty="0" smtClean="0"/>
              <a:t>-m</a:t>
            </a:r>
          </a:p>
          <a:p>
            <a:r>
              <a:rPr lang="tr-TR" sz="3600" dirty="0" smtClean="0"/>
              <a:t>Şaşkın-</a:t>
            </a:r>
            <a:r>
              <a:rPr lang="tr-TR" sz="3600" dirty="0" err="1" smtClean="0"/>
              <a:t>sa</a:t>
            </a:r>
            <a:r>
              <a:rPr lang="tr-TR" sz="3600" dirty="0" smtClean="0"/>
              <a:t>-n</a:t>
            </a:r>
          </a:p>
          <a:p>
            <a:r>
              <a:rPr lang="tr-TR" sz="3600" dirty="0" smtClean="0"/>
              <a:t>Şaşkın-</a:t>
            </a:r>
            <a:r>
              <a:rPr lang="tr-TR" sz="3600" dirty="0" err="1" smtClean="0"/>
              <a:t>sa</a:t>
            </a:r>
            <a:endParaRPr lang="tr-TR" sz="3600" dirty="0" smtClean="0"/>
          </a:p>
          <a:p>
            <a:r>
              <a:rPr lang="tr-TR" sz="3600" dirty="0" smtClean="0"/>
              <a:t>Şaşkın-sak</a:t>
            </a:r>
          </a:p>
          <a:p>
            <a:r>
              <a:rPr lang="tr-TR" sz="3600" dirty="0" smtClean="0"/>
              <a:t>Şaşkın-</a:t>
            </a:r>
            <a:r>
              <a:rPr lang="tr-TR" sz="3600" dirty="0" err="1" smtClean="0"/>
              <a:t>sa</a:t>
            </a:r>
            <a:r>
              <a:rPr lang="tr-TR" sz="3600" dirty="0" smtClean="0"/>
              <a:t>-</a:t>
            </a:r>
            <a:r>
              <a:rPr lang="tr-TR" sz="3600" dirty="0" err="1" smtClean="0"/>
              <a:t>nız</a:t>
            </a:r>
            <a:endParaRPr lang="tr-TR" sz="3600" dirty="0" smtClean="0"/>
          </a:p>
          <a:p>
            <a:r>
              <a:rPr lang="tr-TR" sz="3600" dirty="0" smtClean="0"/>
              <a:t>Şaşkın-</a:t>
            </a:r>
            <a:r>
              <a:rPr lang="tr-TR" sz="3600" dirty="0" err="1" smtClean="0"/>
              <a:t>sa</a:t>
            </a:r>
            <a:r>
              <a:rPr lang="tr-TR" sz="3600" dirty="0" smtClean="0"/>
              <a:t>-</a:t>
            </a:r>
            <a:r>
              <a:rPr lang="tr-TR" sz="3600" dirty="0" err="1" smtClean="0"/>
              <a:t>lar</a:t>
            </a:r>
            <a:endParaRPr lang="tr-TR" sz="36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C)ŞART KİPİ:-</a:t>
            </a:r>
            <a:r>
              <a:rPr lang="tr-TR" dirty="0" err="1" smtClean="0"/>
              <a:t>sa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Öğretmen-im-(</a:t>
            </a:r>
            <a:r>
              <a:rPr lang="tr-TR" sz="2800" dirty="0" err="1" smtClean="0"/>
              <a:t>dir</a:t>
            </a:r>
            <a:r>
              <a:rPr lang="tr-TR" sz="2800" dirty="0" smtClean="0"/>
              <a:t>)</a:t>
            </a:r>
          </a:p>
          <a:p>
            <a:r>
              <a:rPr lang="tr-TR" sz="2800" dirty="0" smtClean="0"/>
              <a:t>Öğretmen-sin-(</a:t>
            </a:r>
            <a:r>
              <a:rPr lang="tr-TR" sz="2800" dirty="0" err="1" smtClean="0"/>
              <a:t>dir</a:t>
            </a:r>
            <a:r>
              <a:rPr lang="tr-TR" sz="2800" dirty="0" smtClean="0"/>
              <a:t>)</a:t>
            </a:r>
          </a:p>
          <a:p>
            <a:r>
              <a:rPr lang="tr-TR" sz="2800" dirty="0" smtClean="0"/>
              <a:t>Öğretmen-(</a:t>
            </a:r>
            <a:r>
              <a:rPr lang="tr-TR" sz="2800" dirty="0" err="1" smtClean="0"/>
              <a:t>dir</a:t>
            </a:r>
            <a:r>
              <a:rPr lang="tr-TR" sz="2800" dirty="0" smtClean="0"/>
              <a:t>)</a:t>
            </a:r>
          </a:p>
          <a:p>
            <a:r>
              <a:rPr lang="tr-TR" sz="2800" dirty="0" smtClean="0"/>
              <a:t>Öğretmen-iz-(</a:t>
            </a:r>
            <a:r>
              <a:rPr lang="tr-TR" sz="2800" dirty="0" err="1" smtClean="0"/>
              <a:t>dir</a:t>
            </a:r>
            <a:r>
              <a:rPr lang="tr-TR" sz="2800" dirty="0" smtClean="0"/>
              <a:t>)</a:t>
            </a:r>
          </a:p>
          <a:p>
            <a:r>
              <a:rPr lang="tr-TR" sz="2800" dirty="0" smtClean="0"/>
              <a:t>Öğretmen-siniz-(</a:t>
            </a:r>
            <a:r>
              <a:rPr lang="tr-TR" sz="2800" dirty="0" err="1" smtClean="0"/>
              <a:t>dir</a:t>
            </a:r>
            <a:r>
              <a:rPr lang="tr-TR" sz="2800" dirty="0" smtClean="0"/>
              <a:t>)</a:t>
            </a:r>
          </a:p>
          <a:p>
            <a:r>
              <a:rPr lang="tr-TR" sz="2800" dirty="0" smtClean="0"/>
              <a:t>Öğretmen-</a:t>
            </a:r>
            <a:r>
              <a:rPr lang="tr-TR" sz="2800" dirty="0" err="1" smtClean="0"/>
              <a:t>ler</a:t>
            </a:r>
            <a:r>
              <a:rPr lang="tr-TR" sz="2800" dirty="0" smtClean="0"/>
              <a:t>-(</a:t>
            </a:r>
            <a:r>
              <a:rPr lang="tr-TR" sz="2800" dirty="0" err="1" smtClean="0"/>
              <a:t>dir</a:t>
            </a:r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D)GENİŞ ZAMAN:i-</a:t>
            </a:r>
            <a:r>
              <a:rPr lang="tr-TR" dirty="0" err="1" smtClean="0"/>
              <a:t>dir</a:t>
            </a:r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5143504" y="1928802"/>
            <a:ext cx="3429024" cy="19288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NOT:</a:t>
            </a:r>
          </a:p>
          <a:p>
            <a:pPr algn="ctr"/>
            <a:r>
              <a:rPr lang="tr-TR" dirty="0" smtClean="0"/>
              <a:t>Ek fiilin geniş zaman eki olan ‘-dır,-</a:t>
            </a:r>
            <a:r>
              <a:rPr lang="tr-TR" dirty="0" err="1" smtClean="0"/>
              <a:t>dir</a:t>
            </a:r>
            <a:r>
              <a:rPr lang="tr-TR" dirty="0" smtClean="0"/>
              <a:t>’ çoğunlukla düşer.İsim şahıs eki ile kalır.</a:t>
            </a:r>
            <a:endParaRPr lang="tr-TR" dirty="0"/>
          </a:p>
        </p:txBody>
      </p:sp>
      <p:sp>
        <p:nvSpPr>
          <p:cNvPr id="5" name="4 Yuvarlatılmış Dikdörtgen"/>
          <p:cNvSpPr/>
          <p:nvPr/>
        </p:nvSpPr>
        <p:spPr>
          <a:xfrm>
            <a:off x="5143504" y="4357694"/>
            <a:ext cx="3500462" cy="2000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NOT:</a:t>
            </a:r>
          </a:p>
          <a:p>
            <a:pPr algn="ctr"/>
            <a:r>
              <a:rPr lang="tr-TR" dirty="0" smtClean="0"/>
              <a:t>Olumsuz çekimi ‘değil’ ile yapılır.</a:t>
            </a:r>
          </a:p>
          <a:p>
            <a:pPr algn="ctr"/>
            <a:r>
              <a:rPr lang="tr-TR" dirty="0" smtClean="0"/>
              <a:t>ÖRNEK:</a:t>
            </a:r>
          </a:p>
          <a:p>
            <a:pPr algn="ctr"/>
            <a:r>
              <a:rPr lang="tr-TR" dirty="0" smtClean="0"/>
              <a:t>Öğretmen değilim.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357158" y="1214422"/>
            <a:ext cx="8229600" cy="5286412"/>
          </a:xfrm>
        </p:spPr>
        <p:txBody>
          <a:bodyPr/>
          <a:lstStyle/>
          <a:p>
            <a:r>
              <a:rPr lang="tr-TR" sz="3600" dirty="0" smtClean="0"/>
              <a:t>Fiillere gelir,fiilleri birleşik zamanlı yani 2. zamanlı yapar.3 farklı kipte çekimi vardır;</a:t>
            </a:r>
          </a:p>
          <a:p>
            <a:r>
              <a:rPr lang="tr-TR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1)Hikaye Birleşik Zamanı</a:t>
            </a:r>
            <a:r>
              <a:rPr lang="tr-TR" sz="3200" dirty="0" smtClean="0">
                <a:solidFill>
                  <a:srgbClr val="C00000"/>
                </a:solidFill>
              </a:rPr>
              <a:t>.i-</a:t>
            </a:r>
            <a:r>
              <a:rPr lang="tr-TR" sz="3200" dirty="0" err="1" smtClean="0">
                <a:solidFill>
                  <a:srgbClr val="C00000"/>
                </a:solidFill>
              </a:rPr>
              <a:t>di</a:t>
            </a:r>
            <a:endParaRPr lang="tr-TR" sz="3200" dirty="0" smtClean="0">
              <a:solidFill>
                <a:srgbClr val="C00000"/>
              </a:solidFill>
            </a:endParaRPr>
          </a:p>
          <a:p>
            <a:r>
              <a:rPr lang="tr-TR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2)Rivayet Birleşik Zamanı.</a:t>
            </a:r>
            <a:r>
              <a:rPr lang="tr-TR" sz="3200" dirty="0" smtClean="0">
                <a:solidFill>
                  <a:srgbClr val="C00000"/>
                </a:solidFill>
              </a:rPr>
              <a:t>i-</a:t>
            </a:r>
            <a:r>
              <a:rPr lang="tr-TR" sz="3200" dirty="0" err="1" smtClean="0">
                <a:solidFill>
                  <a:srgbClr val="C00000"/>
                </a:solidFill>
              </a:rPr>
              <a:t>miş</a:t>
            </a:r>
            <a:endParaRPr lang="tr-TR" sz="3200" dirty="0" smtClean="0">
              <a:solidFill>
                <a:srgbClr val="C00000"/>
              </a:solidFill>
            </a:endParaRPr>
          </a:p>
          <a:p>
            <a:r>
              <a:rPr lang="tr-TR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3)Şart Birleşik Zamanı:</a:t>
            </a:r>
            <a:r>
              <a:rPr lang="tr-TR" sz="3200" dirty="0" smtClean="0">
                <a:solidFill>
                  <a:srgbClr val="C00000"/>
                </a:solidFill>
              </a:rPr>
              <a:t>i-</a:t>
            </a:r>
            <a:r>
              <a:rPr lang="tr-TR" sz="3200" dirty="0" err="1" smtClean="0">
                <a:solidFill>
                  <a:srgbClr val="C00000"/>
                </a:solidFill>
              </a:rPr>
              <a:t>se</a:t>
            </a:r>
            <a:endParaRPr lang="tr-TR" sz="3200" dirty="0">
              <a:solidFill>
                <a:srgbClr val="C00000"/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 rot="10800000" flipV="1">
            <a:off x="357158" y="214290"/>
            <a:ext cx="8229600" cy="928670"/>
          </a:xfrm>
        </p:spPr>
        <p:txBody>
          <a:bodyPr>
            <a:normAutofit/>
          </a:bodyPr>
          <a:lstStyle/>
          <a:p>
            <a:r>
              <a:rPr lang="tr-TR" dirty="0" smtClean="0"/>
              <a:t>EK FİİLİN 2. GÖREVİ: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102</TotalTime>
  <Words>401</Words>
  <PresentationFormat>Ekran Gösterisi (4:3)</PresentationFormat>
  <Paragraphs>88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Kağıt</vt:lpstr>
      <vt:lpstr>  HAZIRLAYAN:Nurhayat Kaya EK FİİL</vt:lpstr>
      <vt:lpstr>Slayt 2</vt:lpstr>
      <vt:lpstr>1)İSİMLERE GELİR(Yüklem Yapar)</vt:lpstr>
      <vt:lpstr>Slayt 4</vt:lpstr>
      <vt:lpstr>EK FİİLİN 1. GÖREVİ:İsimleri yüklem olarak kullanmamızı sağlar.4 farklı kiple çekimi vardır</vt:lpstr>
      <vt:lpstr>B)DUYULAN GEÇMİŞ ZAMAN:i-miş</vt:lpstr>
      <vt:lpstr>C)ŞART KİPİ:-sa</vt:lpstr>
      <vt:lpstr>D)GENİŞ ZAMAN:i-dir</vt:lpstr>
      <vt:lpstr>EK FİİLİN 2. GÖREVİ:</vt:lpstr>
      <vt:lpstr> 1)HİKAYE BİRLEŞİK ZAMANI:i-di Basit zamanlı bir fiile ek fiilin ‘i-di’ biçiminin eklenmesiyle oluşur</vt:lpstr>
      <vt:lpstr>2)RİVAYET BİRLEŞİK ZAMANI:i-miş</vt:lpstr>
      <vt:lpstr>3)ŞART(KOŞUL) BİRLEŞİK ZAMANI:-sa</vt:lpstr>
      <vt:lpstr>EK FİİLİN OLUMSUZU</vt:lpstr>
      <vt:lpstr>Slayt 14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2016-04-25T16:29:51Z</dcterms:created>
  <dcterms:modified xsi:type="dcterms:W3CDTF">2016-05-09T17:52:29Z</dcterms:modified>
  <cp:category>www.sorubak.com</cp:category>
</cp:coreProperties>
</file>