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70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ABCE7-32ED-4858-97E6-01361EC364BC}" type="datetimeFigureOut">
              <a:rPr lang="tr-TR" smtClean="0"/>
              <a:pPr/>
              <a:t>15.11.2015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9D2A1-12FC-49AD-8C5B-C2C90B9C1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03485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ABCE7-32ED-4858-97E6-01361EC364BC}" type="datetimeFigureOut">
              <a:rPr lang="tr-TR" smtClean="0"/>
              <a:pPr/>
              <a:t>15.11.2015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9D2A1-12FC-49AD-8C5B-C2C90B9C1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72126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ABCE7-32ED-4858-97E6-01361EC364BC}" type="datetimeFigureOut">
              <a:rPr lang="tr-TR" smtClean="0"/>
              <a:pPr/>
              <a:t>15.11.2015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9D2A1-12FC-49AD-8C5B-C2C90B9C1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33635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ABCE7-32ED-4858-97E6-01361EC364BC}" type="datetimeFigureOut">
              <a:rPr lang="tr-TR" smtClean="0"/>
              <a:pPr/>
              <a:t>15.11.2015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9D2A1-12FC-49AD-8C5B-C2C90B9C1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1668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ABCE7-32ED-4858-97E6-01361EC364BC}" type="datetimeFigureOut">
              <a:rPr lang="tr-TR" smtClean="0"/>
              <a:pPr/>
              <a:t>15.11.2015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9D2A1-12FC-49AD-8C5B-C2C90B9C1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26721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ABCE7-32ED-4858-97E6-01361EC364BC}" type="datetimeFigureOut">
              <a:rPr lang="tr-TR" smtClean="0"/>
              <a:pPr/>
              <a:t>15.11.2015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9D2A1-12FC-49AD-8C5B-C2C90B9C1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90943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ABCE7-32ED-4858-97E6-01361EC364BC}" type="datetimeFigureOut">
              <a:rPr lang="tr-TR" smtClean="0"/>
              <a:pPr/>
              <a:t>15.11.2015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9D2A1-12FC-49AD-8C5B-C2C90B9C1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64162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ABCE7-32ED-4858-97E6-01361EC364BC}" type="datetimeFigureOut">
              <a:rPr lang="tr-TR" smtClean="0"/>
              <a:pPr/>
              <a:t>15.11.2015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9D2A1-12FC-49AD-8C5B-C2C90B9C1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7093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ABCE7-32ED-4858-97E6-01361EC364BC}" type="datetimeFigureOut">
              <a:rPr lang="tr-TR" smtClean="0"/>
              <a:pPr/>
              <a:t>15.11.2015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9D2A1-12FC-49AD-8C5B-C2C90B9C1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16054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ABCE7-32ED-4858-97E6-01361EC364BC}" type="datetimeFigureOut">
              <a:rPr lang="tr-TR" smtClean="0"/>
              <a:pPr/>
              <a:t>15.11.2015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9D2A1-12FC-49AD-8C5B-C2C90B9C1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950506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ABCE7-32ED-4858-97E6-01361EC364BC}" type="datetimeFigureOut">
              <a:rPr lang="tr-TR" smtClean="0"/>
              <a:pPr/>
              <a:t>15.11.2015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9D2A1-12FC-49AD-8C5B-C2C90B9C1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80756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4ABCE7-32ED-4858-97E6-01361EC364BC}" type="datetimeFigureOut">
              <a:rPr lang="tr-TR" smtClean="0"/>
              <a:pPr/>
              <a:t>15.11.2015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D9D2A1-12FC-49AD-8C5B-C2C90B9C1D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66616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1. ÜNİTE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İLETİŞİM VE İNSAN İLİŞKİLERİ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588727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TEMEL HAKLARIMIZ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tr-TR" sz="7200" dirty="0"/>
              <a:t>Anayasamızda temel haklar ve özgürlükler, üç başlık altında toplanır. Bunlar:</a:t>
            </a:r>
          </a:p>
          <a:p>
            <a:pPr lvl="0"/>
            <a:r>
              <a:rPr lang="tr-TR" sz="7200" b="1" i="1" dirty="0"/>
              <a:t>Kişi Hak ve Hürriyetleri</a:t>
            </a:r>
            <a:endParaRPr lang="tr-TR" sz="7200" dirty="0"/>
          </a:p>
          <a:p>
            <a:pPr lvl="0"/>
            <a:r>
              <a:rPr lang="tr-TR" sz="7200" dirty="0"/>
              <a:t>Kişi dokunulmazlığı</a:t>
            </a:r>
          </a:p>
          <a:p>
            <a:pPr lvl="0"/>
            <a:r>
              <a:rPr lang="tr-TR" sz="7200" dirty="0"/>
              <a:t>Kişi hürriyeti ve güvenliği</a:t>
            </a:r>
          </a:p>
          <a:p>
            <a:pPr lvl="0"/>
            <a:r>
              <a:rPr lang="tr-TR" sz="7200" dirty="0"/>
              <a:t>Özel hayatın gizliliği ve korunması (konut dokunulmazlığı, haberleşme hürriyeti)</a:t>
            </a:r>
          </a:p>
          <a:p>
            <a:pPr lvl="0"/>
            <a:r>
              <a:rPr lang="tr-TR" sz="7200" dirty="0"/>
              <a:t>Yerleşme ve seyahat hürriyeti</a:t>
            </a:r>
          </a:p>
          <a:p>
            <a:pPr lvl="0"/>
            <a:r>
              <a:rPr lang="tr-TR" sz="7200" dirty="0"/>
              <a:t>Din ve vicdan hürriyeti</a:t>
            </a:r>
          </a:p>
          <a:p>
            <a:pPr lvl="0"/>
            <a:r>
              <a:rPr lang="tr-TR" sz="7200" dirty="0"/>
              <a:t>Düşünce ve kanaat hürriyeti</a:t>
            </a:r>
          </a:p>
          <a:p>
            <a:pPr lvl="0"/>
            <a:r>
              <a:rPr lang="tr-TR" sz="7200" dirty="0"/>
              <a:t>Bilim ve sanat hürriyeti</a:t>
            </a:r>
          </a:p>
          <a:p>
            <a:pPr lvl="0"/>
            <a:r>
              <a:rPr lang="tr-TR" sz="7200" dirty="0"/>
              <a:t>Basın ve yayınla ilgili hürriyetler (düzeltme ve cevap hakkı)</a:t>
            </a:r>
          </a:p>
          <a:p>
            <a:pPr lvl="0"/>
            <a:r>
              <a:rPr lang="tr-TR" sz="7200" dirty="0"/>
              <a:t>Toplantı hak ve hürriyeti (dernek kurma hürriyeti, toplantı gösteri yürüyüşü düzenleme hakkı)</a:t>
            </a:r>
          </a:p>
          <a:p>
            <a:pPr lvl="0"/>
            <a:r>
              <a:rPr lang="tr-TR" sz="7200" dirty="0"/>
              <a:t>Mülkiyet hakkı</a:t>
            </a:r>
          </a:p>
          <a:p>
            <a:pPr lvl="0"/>
            <a:r>
              <a:rPr lang="tr-TR" sz="7200" dirty="0"/>
              <a:t>Hak arama hürriyeti</a:t>
            </a:r>
          </a:p>
          <a:p>
            <a:pPr lvl="0"/>
            <a:r>
              <a:rPr lang="tr-TR" sz="7200" dirty="0"/>
              <a:t>Temel hak ve hürriyetlerin </a:t>
            </a:r>
            <a:r>
              <a:rPr lang="tr-TR" sz="7200" dirty="0" smtClean="0"/>
              <a:t>korunması</a:t>
            </a:r>
            <a:endParaRPr lang="tr-TR" sz="7200" dirty="0"/>
          </a:p>
        </p:txBody>
      </p:sp>
    </p:spTree>
    <p:extLst>
      <p:ext uri="{BB962C8B-B14F-4D97-AF65-F5344CB8AC3E}">
        <p14:creationId xmlns:p14="http://schemas.microsoft.com/office/powerpoint/2010/main" xmlns="" val="482157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…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tr-TR" b="1" i="1" dirty="0" smtClean="0"/>
              <a:t>Sosyal ve Ekonomik Haklar ve Ödevler</a:t>
            </a:r>
            <a:endParaRPr lang="tr-TR" dirty="0" smtClean="0"/>
          </a:p>
          <a:p>
            <a:pPr lvl="0"/>
            <a:r>
              <a:rPr lang="tr-TR" dirty="0" smtClean="0"/>
              <a:t>Ailenin korunması</a:t>
            </a:r>
          </a:p>
          <a:p>
            <a:pPr lvl="0"/>
            <a:r>
              <a:rPr lang="tr-TR" dirty="0" smtClean="0"/>
              <a:t>Eğitim ve öğrenim hakkı ve ödevi</a:t>
            </a:r>
          </a:p>
          <a:p>
            <a:pPr lvl="0"/>
            <a:r>
              <a:rPr lang="tr-TR" dirty="0" smtClean="0"/>
              <a:t>Çalışma ile ilgili haklar</a:t>
            </a:r>
          </a:p>
          <a:p>
            <a:pPr lvl="0"/>
            <a:r>
              <a:rPr lang="tr-TR" dirty="0" smtClean="0"/>
              <a:t>Toplu iş sözleşmesi, grev hakkı ve lokavt</a:t>
            </a:r>
          </a:p>
          <a:p>
            <a:pPr lvl="0"/>
            <a:r>
              <a:rPr lang="tr-TR" dirty="0" smtClean="0"/>
              <a:t>Ücrette adalet sağlanması</a:t>
            </a:r>
          </a:p>
          <a:p>
            <a:pPr lvl="0"/>
            <a:r>
              <a:rPr lang="tr-TR" dirty="0" smtClean="0"/>
              <a:t>Sağlık, çevre ve konut hakkı</a:t>
            </a:r>
          </a:p>
          <a:p>
            <a:pPr lvl="0"/>
            <a:r>
              <a:rPr lang="tr-TR" dirty="0" smtClean="0"/>
              <a:t>Gençliğin korunması ve spor hakkı</a:t>
            </a:r>
          </a:p>
          <a:p>
            <a:pPr lvl="0"/>
            <a:r>
              <a:rPr lang="tr-TR" dirty="0" smtClean="0"/>
              <a:t>Sosyal güvenlik hakları</a:t>
            </a:r>
          </a:p>
          <a:p>
            <a:pPr lvl="0"/>
            <a:r>
              <a:rPr lang="tr-TR" dirty="0" smtClean="0"/>
              <a:t>Tüketici hakları</a:t>
            </a:r>
          </a:p>
          <a:p>
            <a:pPr lvl="0"/>
            <a:r>
              <a:rPr lang="tr-TR" dirty="0" smtClean="0"/>
              <a:t>Tarih, kültür ve tabiat varlılarının korunması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833936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…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tr-TR" b="1" i="1" dirty="0" smtClean="0"/>
              <a:t>Siyasi Haklar ve Ödevler</a:t>
            </a:r>
            <a:endParaRPr lang="tr-TR" dirty="0" smtClean="0"/>
          </a:p>
          <a:p>
            <a:pPr lvl="0"/>
            <a:r>
              <a:rPr lang="tr-TR" dirty="0" smtClean="0"/>
              <a:t>Türk vatandaşlığı</a:t>
            </a:r>
          </a:p>
          <a:p>
            <a:pPr lvl="0"/>
            <a:r>
              <a:rPr lang="tr-TR" dirty="0" smtClean="0"/>
              <a:t>Seçme, seçilme, siyasi faaliyetlerde bulunma hakları</a:t>
            </a:r>
          </a:p>
          <a:p>
            <a:pPr lvl="0"/>
            <a:r>
              <a:rPr lang="tr-TR" dirty="0" smtClean="0"/>
              <a:t>Kamu hizmetine girme hakkı</a:t>
            </a:r>
          </a:p>
          <a:p>
            <a:pPr lvl="0"/>
            <a:r>
              <a:rPr lang="tr-TR" dirty="0" smtClean="0"/>
              <a:t>Dilekçe hakkı</a:t>
            </a:r>
          </a:p>
          <a:p>
            <a:r>
              <a:rPr lang="tr-TR" dirty="0" smtClean="0"/>
              <a:t>Temel hak ve özgürlüklerimizin kısıtlanabileceği durumlar; savaş hali, sıkıyönetim, seferberlik hali, olağanüstü hal, kamu sağlığı ve güvenliğinin bozulduğu durumlarda vs.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167789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RTÜK (Radyo Televizyon Üst Kurulu)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" dirty="0"/>
              <a:t>Yurt içinde yapılacak radyo ve televizyon yayınları için milli siyasete uygun ilkeleri tespit etmek, ilgili kanunda belirtilen görev ve esasların uygulanmasının gözetim, denetim ve değerlendirilmesini yapmak amacıyla kurulmuştur. RTÜK; radyo ve televizyon yayınlarının genel ahlaka, toplum düzenine, çocuk sağlığı ve gelişimine, TC’nin birlik ve bütünlüğüne aykırı vs. olması durumlarında bu yayınları denetleme görevini yapar</a:t>
            </a:r>
            <a:r>
              <a:rPr lang="tr-TR" sz="1800" dirty="0" smtClean="0"/>
              <a:t>.</a:t>
            </a:r>
          </a:p>
          <a:p>
            <a:endParaRPr lang="tr-TR" sz="1800" dirty="0"/>
          </a:p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3861048"/>
            <a:ext cx="2952750" cy="200025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08104" y="3338961"/>
            <a:ext cx="237172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62599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Atatürk’ün İletişime Verdiği Önem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800" dirty="0"/>
              <a:t>4 Eylül 1919 İrade-i Milliye gazetesi kuruldu.</a:t>
            </a:r>
          </a:p>
          <a:p>
            <a:r>
              <a:rPr lang="tr-TR" sz="1800" dirty="0"/>
              <a:t>10 Ocak 1920 Hâkimiyet-, Milliye gazetesi kuruldu (Ankara’da)</a:t>
            </a:r>
          </a:p>
          <a:p>
            <a:r>
              <a:rPr lang="tr-TR" sz="1800" dirty="0"/>
              <a:t>6 Nisan 1920 Anadolu Ajansı kuruldu.</a:t>
            </a:r>
          </a:p>
          <a:p>
            <a:r>
              <a:rPr lang="tr-TR" sz="1800" dirty="0"/>
              <a:t>7 Ekim 1920 Ceride-i Resmiye (Resmi Gazete) yayına başladı.</a:t>
            </a:r>
          </a:p>
          <a:p>
            <a:r>
              <a:rPr lang="tr-TR" sz="1800" dirty="0"/>
              <a:t>1925 Telsiz Telgraf Hakkında Kanun</a:t>
            </a:r>
          </a:p>
          <a:p>
            <a:r>
              <a:rPr lang="tr-TR" sz="1800" dirty="0"/>
              <a:t>1927 Telsiz Telgraf vericileri hizmete girdi.</a:t>
            </a:r>
          </a:p>
          <a:p>
            <a:r>
              <a:rPr lang="tr-TR" sz="1800" dirty="0"/>
              <a:t>6 Mayıs 1927 İstanbul Radyosu yayına başladı.</a:t>
            </a:r>
          </a:p>
          <a:p>
            <a:r>
              <a:rPr lang="tr-TR" sz="1800" dirty="0"/>
              <a:t>Kasım 1927 Ankara Radyosu yayına </a:t>
            </a:r>
            <a:r>
              <a:rPr lang="tr-TR" sz="1800" dirty="0" smtClean="0"/>
              <a:t>başladı</a:t>
            </a:r>
          </a:p>
          <a:p>
            <a:r>
              <a:rPr lang="tr-TR" sz="1800" dirty="0"/>
              <a:t>1990’lı yıllarda özel radyo-televizyonlar ve ajanslar kuruluncaya kadar dünyadaki ve ülkemizdeki gelişmeler konusunda halkımızı bilgilendiren en önemli ve güvenilir kaynak Anadolu Ajansı’dır</a:t>
            </a:r>
            <a:r>
              <a:rPr lang="tr-TR" sz="1800" dirty="0" smtClean="0"/>
              <a:t>.</a:t>
            </a:r>
          </a:p>
          <a:p>
            <a:endParaRPr lang="tr-TR" sz="1800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04248" y="1628800"/>
            <a:ext cx="1993404" cy="1993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03399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İletişim Nedir?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 İletişim: </a:t>
            </a:r>
            <a:r>
              <a:rPr lang="tr-TR" sz="1800" dirty="0"/>
              <a:t>İnsanların; bilgi, duygu ve düşüncelerini çeşitli yollarla başkalarına iletmelerine “iletişim” denir.</a:t>
            </a:r>
          </a:p>
          <a:p>
            <a:r>
              <a:rPr lang="tr-TR" sz="1800" dirty="0"/>
              <a:t>	İletişimde kişinin konuşma biçimi, seçtiği sözcükler, ses tonu, beden duruşu, jest ve mimikler önemlidir. İletişimde en önemli faktörlerden birisi de dinlemektir.</a:t>
            </a:r>
          </a:p>
          <a:p>
            <a:pPr marL="0" indent="0">
              <a:buNone/>
            </a:pPr>
            <a:endParaRPr lang="tr-TR" sz="1800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1267" y="3861048"/>
            <a:ext cx="3395746" cy="2016224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37542" y="3277522"/>
            <a:ext cx="4063752" cy="2247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78638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Etkili İletişim Becerileri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tr-TR" sz="1800" dirty="0"/>
              <a:t>Kendini tanımak</a:t>
            </a:r>
          </a:p>
          <a:p>
            <a:pPr lvl="0"/>
            <a:r>
              <a:rPr lang="tr-TR" sz="1800" dirty="0"/>
              <a:t>Kendini açmak ve kendini doğru ifade etmek</a:t>
            </a:r>
          </a:p>
          <a:p>
            <a:pPr lvl="0"/>
            <a:r>
              <a:rPr lang="tr-TR" sz="1800" dirty="0"/>
              <a:t>Karşımızdakini etkin ve ilgili dinlemek</a:t>
            </a:r>
          </a:p>
          <a:p>
            <a:pPr lvl="0"/>
            <a:r>
              <a:rPr lang="tr-TR" sz="1800" dirty="0"/>
              <a:t>Empati kurabilmek (kendimizi karşımızdaki kişinin yerine koyabilmek)</a:t>
            </a:r>
          </a:p>
          <a:p>
            <a:pPr lvl="0"/>
            <a:r>
              <a:rPr lang="tr-TR" sz="1800" dirty="0"/>
              <a:t>Hoşgörülü ve önyargısız olmak</a:t>
            </a:r>
          </a:p>
          <a:p>
            <a:pPr lvl="0"/>
            <a:r>
              <a:rPr lang="tr-TR" sz="1800" dirty="0"/>
              <a:t>Eleştirilere karşı açık olmak</a:t>
            </a:r>
          </a:p>
          <a:p>
            <a:r>
              <a:rPr lang="tr-TR" sz="1800" dirty="0"/>
              <a:t>Beden dili, göz kontağı, hitap, ses düzeyi vb. </a:t>
            </a:r>
            <a:r>
              <a:rPr lang="tr-TR" sz="1800" dirty="0" smtClean="0"/>
              <a:t>kurabilmek.</a:t>
            </a:r>
          </a:p>
          <a:p>
            <a:endParaRPr lang="tr-TR" sz="1800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1874" y="4005064"/>
            <a:ext cx="2487362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0525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İyi Bir Dinleyicinin Özellikleri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tr-TR" sz="1800" dirty="0"/>
              <a:t>Dikkatini karşısındaki kişiye verir.</a:t>
            </a:r>
          </a:p>
          <a:p>
            <a:pPr lvl="0"/>
            <a:r>
              <a:rPr lang="tr-TR" sz="1800" dirty="0"/>
              <a:t>Konuşmacıyı sözünü kesmeden dinler.</a:t>
            </a:r>
          </a:p>
          <a:p>
            <a:pPr lvl="0"/>
            <a:r>
              <a:rPr lang="tr-TR" sz="1800" dirty="0"/>
              <a:t>Göz teması kurar.</a:t>
            </a:r>
          </a:p>
          <a:p>
            <a:pPr lvl="0"/>
            <a:r>
              <a:rPr lang="tr-TR" sz="1800" dirty="0"/>
              <a:t>Son sözü söylemek için çabalamaz.</a:t>
            </a:r>
          </a:p>
          <a:p>
            <a:pPr lvl="0"/>
            <a:r>
              <a:rPr lang="tr-TR" sz="1800" dirty="0"/>
              <a:t>Dinlerken vereceği cevabı düşünmez.</a:t>
            </a:r>
          </a:p>
          <a:p>
            <a:pPr lvl="0"/>
            <a:r>
              <a:rPr lang="tr-TR" sz="1800" dirty="0"/>
              <a:t>Yargılamadan, suçlamadan dinler (önyargılı değildir).</a:t>
            </a:r>
          </a:p>
          <a:p>
            <a:pPr lvl="0"/>
            <a:r>
              <a:rPr lang="tr-TR" sz="1800" dirty="0"/>
              <a:t>Duygu ve düşüncelerini anlamaya çalışır.</a:t>
            </a:r>
          </a:p>
          <a:p>
            <a:pPr lvl="0"/>
            <a:r>
              <a:rPr lang="tr-TR" sz="1800" dirty="0"/>
              <a:t>Dinlerken başka bir işle meşgul olmaz.</a:t>
            </a:r>
          </a:p>
          <a:p>
            <a:pPr lvl="0"/>
            <a:r>
              <a:rPr lang="tr-TR" sz="1800" dirty="0"/>
              <a:t>Konuşmacının sözlerine olduğu kadar sözsüz mesajlarına da dikkat eder.</a:t>
            </a:r>
          </a:p>
          <a:p>
            <a:pPr lvl="0"/>
            <a:r>
              <a:rPr lang="tr-TR" sz="1800" dirty="0"/>
              <a:t>Konuşmacının duygu ve düşüncelerine anladığını gösteren sözlü ifadelerde bulunur</a:t>
            </a:r>
            <a:r>
              <a:rPr lang="tr-TR" sz="1800" dirty="0" smtClean="0"/>
              <a:t>.</a:t>
            </a:r>
          </a:p>
          <a:p>
            <a:pPr lvl="0"/>
            <a:endParaRPr lang="tr-TR" sz="1800" dirty="0"/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52120" y="1556792"/>
            <a:ext cx="2501176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97446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İletişimde Yapılan Hatalar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100" dirty="0" smtClean="0"/>
              <a:t> </a:t>
            </a:r>
            <a:r>
              <a:rPr lang="tr-TR" sz="2100" dirty="0"/>
              <a:t>Emir vermek					-   Tehdit etmek</a:t>
            </a:r>
          </a:p>
          <a:p>
            <a:r>
              <a:rPr lang="tr-TR" sz="2100" dirty="0"/>
              <a:t>-   Uyarmak					-   Konuyu saptırmak</a:t>
            </a:r>
          </a:p>
          <a:p>
            <a:r>
              <a:rPr lang="tr-TR" sz="2100" dirty="0"/>
              <a:t>-   İsim takmak					-   Sınamak	</a:t>
            </a:r>
          </a:p>
          <a:p>
            <a:r>
              <a:rPr lang="tr-TR" sz="2100" dirty="0"/>
              <a:t>-   Öğüt vermek					-   Eleştirmek</a:t>
            </a:r>
          </a:p>
          <a:p>
            <a:r>
              <a:rPr lang="tr-TR" sz="2100" dirty="0"/>
              <a:t>-   Yargılamak					-   Nutuk çekmek</a:t>
            </a:r>
          </a:p>
          <a:p>
            <a:r>
              <a:rPr lang="tr-TR" sz="2100" dirty="0"/>
              <a:t>-   Suçlamak					-   Alay etmek</a:t>
            </a:r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3799" y="4843336"/>
            <a:ext cx="2466975" cy="184785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18495" y="1484783"/>
            <a:ext cx="3148613" cy="4161509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67108" y="4644038"/>
            <a:ext cx="32385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41509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KİTLE İLETİŞİMİ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 </a:t>
            </a:r>
            <a:r>
              <a:rPr lang="tr-TR" sz="1800" dirty="0"/>
              <a:t>İletişimin bazı teknikler kullanarak çok sayıda kişiyi etkileyecek biçime getirilmesine “kitle iletişimi”, bunun için kullanılan araçlara da “kitle iletişim araçları” denir.</a:t>
            </a:r>
          </a:p>
          <a:p>
            <a:r>
              <a:rPr lang="tr-TR" sz="1800" dirty="0"/>
              <a:t>	Başlıca kitle iletişim araçları; gazete, dergi, radyo, televizyon, internet, mektup, telgraf, telsiz </a:t>
            </a:r>
            <a:r>
              <a:rPr lang="tr-TR" sz="1800" dirty="0" err="1"/>
              <a:t>v.b.dir</a:t>
            </a:r>
            <a:r>
              <a:rPr lang="tr-TR" sz="1800" dirty="0"/>
              <a:t>. İlkçağlarda duman, posta güvercini, davul vs. </a:t>
            </a:r>
            <a:r>
              <a:rPr lang="tr-TR" sz="1800" dirty="0" err="1"/>
              <a:t>dir</a:t>
            </a:r>
            <a:r>
              <a:rPr lang="tr-TR" sz="1800" dirty="0"/>
              <a:t>.</a:t>
            </a:r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5736" y="3356992"/>
            <a:ext cx="4485523" cy="3364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01769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Kitle İletişim Araçlarının Kullanılması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z="1800" dirty="0"/>
              <a:t>Eşitlik ve özgürlük fikirlerinin yaygınlaşmasına</a:t>
            </a:r>
          </a:p>
          <a:p>
            <a:pPr lvl="0"/>
            <a:r>
              <a:rPr lang="tr-TR" sz="1800" dirty="0"/>
              <a:t>İnsan haklarına saygılı olunmasına</a:t>
            </a:r>
          </a:p>
          <a:p>
            <a:pPr lvl="0"/>
            <a:r>
              <a:rPr lang="tr-TR" sz="1800" dirty="0"/>
              <a:t>Yurt ve Dünya barışının korunmasına</a:t>
            </a:r>
          </a:p>
          <a:p>
            <a:pPr lvl="0"/>
            <a:r>
              <a:rPr lang="tr-TR" sz="1800" dirty="0"/>
              <a:t>Demokrasinin gelişmesine</a:t>
            </a:r>
          </a:p>
          <a:p>
            <a:pPr lvl="0"/>
            <a:r>
              <a:rPr lang="tr-TR" sz="1800" dirty="0"/>
              <a:t>İnsanların eğlenmelerine</a:t>
            </a:r>
          </a:p>
          <a:p>
            <a:pPr lvl="0"/>
            <a:r>
              <a:rPr lang="tr-TR" sz="1800" dirty="0"/>
              <a:t>İnsanların eğitilmelerine katkısı olmuştur.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185014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TRT (Türkiye Radyo Televizyon Kurumu)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sz="1800" dirty="0"/>
              <a:t>Türkiye’de halkı bilgilendirmek, gündemi takip etmelerine yardımcı olmak, halkı eğlendirmek, neşeli zaman geçirtmek için kurulan kurumlardan biridir. TRT’nin çalışmalarına başladığı ilk kitle iletişim aracı Radyo’dur. TRT programları, </a:t>
            </a:r>
            <a:r>
              <a:rPr lang="tr-TR" sz="1800" dirty="0" err="1"/>
              <a:t>Türkçe’yi</a:t>
            </a:r>
            <a:r>
              <a:rPr lang="tr-TR" sz="1800" dirty="0"/>
              <a:t> doğru ve etkili kullanma konusunda örnek olmaktadır.</a:t>
            </a:r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028628"/>
            <a:ext cx="5042198" cy="37718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20072" y="3284984"/>
            <a:ext cx="3550416" cy="2843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0936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bg1"/>
                </a:solidFill>
              </a:rPr>
              <a:t>.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b="1" dirty="0"/>
              <a:t>HAK: </a:t>
            </a:r>
            <a:r>
              <a:rPr lang="tr-TR" sz="2800" dirty="0"/>
              <a:t>İnsana yasalar ve anlaşmaların tanıdığı yetkiler toplamıdır.</a:t>
            </a:r>
          </a:p>
          <a:p>
            <a:r>
              <a:rPr lang="tr-TR" sz="2800" b="1" dirty="0"/>
              <a:t>SORUMLULUK: </a:t>
            </a:r>
            <a:r>
              <a:rPr lang="tr-TR" sz="2800" dirty="0"/>
              <a:t>Kişinin kendi davranışlarını veya kendi yetki alanına giren herhangi bir olayın sonuçlarını üstlenmesi, mesuliyet.</a:t>
            </a:r>
            <a:r>
              <a:rPr lang="tr-TR" sz="2800" b="1" dirty="0"/>
              <a:t> </a:t>
            </a:r>
            <a:endParaRPr lang="tr-TR" sz="2800" dirty="0"/>
          </a:p>
          <a:p>
            <a:r>
              <a:rPr lang="tr-TR" sz="2800" b="1" dirty="0"/>
              <a:t>ÖZGÜRLÜK: </a:t>
            </a:r>
            <a:r>
              <a:rPr lang="tr-TR" sz="2800" dirty="0"/>
              <a:t>Herhangi bir kısıtlama, zorlamaya bağlı olmadan düşünme ve davranma, serbestlik, hürriyet. Özgürlükler sınırsız değildir. Bir kişinin özgürlüğü başka bir kişinin özgürlüğünün başladığı yerde biter.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879895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669</Words>
  <Application>Microsoft Office PowerPoint</Application>
  <PresentationFormat>Ekran Gösterisi (4:3)</PresentationFormat>
  <Paragraphs>93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Ofis Teması</vt:lpstr>
      <vt:lpstr>1. ÜNİTE</vt:lpstr>
      <vt:lpstr>İletişim Nedir?</vt:lpstr>
      <vt:lpstr>Etkili İletişim Becerileri</vt:lpstr>
      <vt:lpstr>İyi Bir Dinleyicinin Özellikleri</vt:lpstr>
      <vt:lpstr>İletişimde Yapılan Hatalar</vt:lpstr>
      <vt:lpstr>KİTLE İLETİŞİMİ</vt:lpstr>
      <vt:lpstr>Kitle İletişim Araçlarının Kullanılması</vt:lpstr>
      <vt:lpstr>TRT (Türkiye Radyo Televizyon Kurumu)</vt:lpstr>
      <vt:lpstr>.</vt:lpstr>
      <vt:lpstr>TEMEL HAKLARIMIZ</vt:lpstr>
      <vt:lpstr>…</vt:lpstr>
      <vt:lpstr>…</vt:lpstr>
      <vt:lpstr>RTÜK (Radyo Televizyon Üst Kurulu)</vt:lpstr>
      <vt:lpstr>Atatürk’ün İletişime Verdiği Önem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2012-05-18T17:10:56Z</dcterms:created>
  <dcterms:modified xsi:type="dcterms:W3CDTF">2015-11-15T15:44:34Z</dcterms:modified>
  <cp:category>www.sorubak.com</cp:category>
</cp:coreProperties>
</file>