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702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03776B-F7A9-42DF-B067-FA801BEC3700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7ED600-E377-4478-87E9-745DC7D1A35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51641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sorubak</a:t>
            </a:r>
            <a:r>
              <a:rPr lang="tr-TR" sz="1200" u="sng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7ED600-E377-4478-87E9-745DC7D1A35F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6227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1900939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72475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42709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1502947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3044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058105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002588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95982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8800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54687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67029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49813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69740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5909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0859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7727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47842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19FB6A8-E52E-4B21-92D1-AA316B3D9B6A}" type="datetimeFigureOut">
              <a:rPr lang="tr-TR" smtClean="0"/>
              <a:pPr/>
              <a:t>07.12.2015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425A66F-981E-416B-BF4D-867CAD0ABE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9067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  <p:sldLayoutId id="2147483761" r:id="rId14"/>
    <p:sldLayoutId id="2147483762" r:id="rId15"/>
    <p:sldLayoutId id="2147483763" r:id="rId16"/>
    <p:sldLayoutId id="214748376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dir-tr.com/nedir-7128-anlam%C4%B1-zaman" TargetMode="External"/><Relationship Id="rId2" Type="http://schemas.openxmlformats.org/officeDocument/2006/relationships/hyperlink" Target="http://www.nedir-tr.com/nedir-7135-anlam%C4%B1-zarar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 </a:t>
            </a:r>
            <a:r>
              <a:rPr lang="tr-TR" dirty="0" smtClean="0"/>
              <a:t>  iletişim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7.Sınıf sosyal sunusu 1.ünite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3590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Atatürk Ve İletişim </a:t>
            </a:r>
            <a:endParaRPr lang="tr-TR" dirty="0"/>
          </a:p>
        </p:txBody>
      </p:sp>
      <p:pic>
        <p:nvPicPr>
          <p:cNvPr id="2050" name="Picture 2" descr="http://bayrakyildizi.com/wp-content/uploads/2013/10/b0fcef8f14fa3be739355d09f48d102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0086" y="2025650"/>
            <a:ext cx="2204378" cy="331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kış Çizelgesi: İşlem 3"/>
          <p:cNvSpPr/>
          <p:nvPr/>
        </p:nvSpPr>
        <p:spPr>
          <a:xfrm>
            <a:off x="1219200" y="1689100"/>
            <a:ext cx="1790700" cy="9525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Hakimiyeti </a:t>
            </a:r>
            <a:r>
              <a:rPr lang="tr-TR" dirty="0" err="1" smtClean="0"/>
              <a:t>miliye</a:t>
            </a:r>
            <a:endParaRPr lang="tr-TR" dirty="0"/>
          </a:p>
        </p:txBody>
      </p:sp>
      <p:cxnSp>
        <p:nvCxnSpPr>
          <p:cNvPr id="6" name="Dirsek Bağlayıcısı 5"/>
          <p:cNvCxnSpPr/>
          <p:nvPr/>
        </p:nvCxnSpPr>
        <p:spPr>
          <a:xfrm>
            <a:off x="3124200" y="2120900"/>
            <a:ext cx="1054100" cy="5715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kış Çizelgesi: İşlem 6"/>
          <p:cNvSpPr/>
          <p:nvPr/>
        </p:nvSpPr>
        <p:spPr>
          <a:xfrm>
            <a:off x="1219200" y="3124200"/>
            <a:ext cx="1958743" cy="10160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İradiyi </a:t>
            </a:r>
            <a:r>
              <a:rPr lang="tr-TR" dirty="0" err="1" smtClean="0"/>
              <a:t>miliye</a:t>
            </a:r>
            <a:endParaRPr lang="tr-TR" dirty="0"/>
          </a:p>
        </p:txBody>
      </p:sp>
      <p:cxnSp>
        <p:nvCxnSpPr>
          <p:cNvPr id="9" name="Dirsek Bağlayıcısı 8"/>
          <p:cNvCxnSpPr/>
          <p:nvPr/>
        </p:nvCxnSpPr>
        <p:spPr>
          <a:xfrm>
            <a:off x="3309822" y="3467100"/>
            <a:ext cx="868478" cy="520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kış Çizelgesi: İşlem 9"/>
          <p:cNvSpPr/>
          <p:nvPr/>
        </p:nvSpPr>
        <p:spPr>
          <a:xfrm>
            <a:off x="1219199" y="4335525"/>
            <a:ext cx="1958743" cy="1001649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Minber </a:t>
            </a:r>
            <a:r>
              <a:rPr lang="tr-TR" dirty="0" err="1" smtClean="0"/>
              <a:t>gaztesi</a:t>
            </a:r>
            <a:endParaRPr lang="tr-TR" dirty="0"/>
          </a:p>
        </p:txBody>
      </p:sp>
      <p:cxnSp>
        <p:nvCxnSpPr>
          <p:cNvPr id="12" name="Dirsek Bağlayıcısı 11"/>
          <p:cNvCxnSpPr/>
          <p:nvPr/>
        </p:nvCxnSpPr>
        <p:spPr>
          <a:xfrm>
            <a:off x="3309822" y="4597400"/>
            <a:ext cx="868478" cy="5969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kış Çizelgesi: İşlem 12"/>
          <p:cNvSpPr/>
          <p:nvPr/>
        </p:nvSpPr>
        <p:spPr>
          <a:xfrm>
            <a:off x="7429500" y="1689100"/>
            <a:ext cx="2260600" cy="11049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Anadolu ajansı</a:t>
            </a:r>
            <a:endParaRPr lang="tr-TR" dirty="0"/>
          </a:p>
        </p:txBody>
      </p:sp>
      <p:cxnSp>
        <p:nvCxnSpPr>
          <p:cNvPr id="15" name="Dirsek Bağlayıcısı 14"/>
          <p:cNvCxnSpPr/>
          <p:nvPr/>
        </p:nvCxnSpPr>
        <p:spPr>
          <a:xfrm flipV="1">
            <a:off x="6819900" y="2247900"/>
            <a:ext cx="495300" cy="4445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kış Çizelgesi: İşlem 15"/>
          <p:cNvSpPr/>
          <p:nvPr/>
        </p:nvSpPr>
        <p:spPr>
          <a:xfrm>
            <a:off x="7518400" y="3124200"/>
            <a:ext cx="2413000" cy="121132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Telsiz ve telgraf kanunu</a:t>
            </a:r>
            <a:endParaRPr lang="tr-TR" dirty="0"/>
          </a:p>
        </p:txBody>
      </p:sp>
      <p:cxnSp>
        <p:nvCxnSpPr>
          <p:cNvPr id="18" name="Dirsek Bağlayıcısı 17"/>
          <p:cNvCxnSpPr/>
          <p:nvPr/>
        </p:nvCxnSpPr>
        <p:spPr>
          <a:xfrm flipV="1">
            <a:off x="6819900" y="3619500"/>
            <a:ext cx="609600" cy="520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7696200" y="4495800"/>
            <a:ext cx="2235200" cy="8413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İstanbul ve Ankara </a:t>
            </a:r>
            <a:r>
              <a:rPr lang="tr-TR" dirty="0" err="1" smtClean="0"/>
              <a:t>radyoloru</a:t>
            </a:r>
            <a:endParaRPr lang="tr-TR" dirty="0"/>
          </a:p>
        </p:txBody>
      </p:sp>
      <p:cxnSp>
        <p:nvCxnSpPr>
          <p:cNvPr id="21" name="Dirsek Bağlayıcısı 20"/>
          <p:cNvCxnSpPr/>
          <p:nvPr/>
        </p:nvCxnSpPr>
        <p:spPr>
          <a:xfrm flipV="1">
            <a:off x="6819900" y="4665725"/>
            <a:ext cx="698500" cy="52857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3598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Hazırlayan ve kaynak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tr-TR" dirty="0" err="1" smtClean="0"/>
              <a:t>Hazırlayan:ahmetÖNAL</a:t>
            </a:r>
            <a:r>
              <a:rPr lang="tr-TR" smtClean="0"/>
              <a:t> KAYNAK:BİLFEN FASİKÜL AKILIDEFTER VE VİTAMİN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52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tanım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494732" y="1510220"/>
            <a:ext cx="10394707" cy="3143668"/>
          </a:xfrm>
        </p:spPr>
        <p:txBody>
          <a:bodyPr>
            <a:normAutofit lnSpcReduction="10000"/>
          </a:bodyPr>
          <a:lstStyle/>
          <a:p>
            <a:endParaRPr lang="tr-TR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tr-TR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tr-TR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tr-TR" dirty="0"/>
              <a:t>İletişim: </a:t>
            </a:r>
            <a:r>
              <a:rPr lang="tr-TR" dirty="0">
                <a:solidFill>
                  <a:schemeClr val="accent3">
                    <a:lumMod val="50000"/>
                  </a:schemeClr>
                </a:solidFill>
              </a:rPr>
              <a:t>insanların birbirleriyle her türlü bilgi ve düşünceyi paylaşmaya iletişim denir</a:t>
            </a:r>
            <a:r>
              <a:rPr lang="tr-TR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tr-TR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tr-TR" dirty="0">
                <a:solidFill>
                  <a:schemeClr val="accent1">
                    <a:lumMod val="50000"/>
                  </a:schemeClr>
                </a:solidFill>
              </a:rPr>
              <a:t>İletişim: 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</a:rPr>
              <a:t>duygu , düşünce ve bilgilerin akla gelebilecek her yola anlatılmasına iletişim denir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tr-TR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tr-TR" dirty="0">
                <a:solidFill>
                  <a:schemeClr val="accent6">
                    <a:lumMod val="50000"/>
                  </a:schemeClr>
                </a:solidFill>
              </a:rPr>
              <a:t>İletişim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tr-TR" dirty="0" smtClean="0">
                <a:solidFill>
                  <a:schemeClr val="accent5"/>
                </a:solidFill>
              </a:rPr>
              <a:t>insanlar </a:t>
            </a:r>
            <a:r>
              <a:rPr lang="tr-TR" dirty="0">
                <a:solidFill>
                  <a:schemeClr val="accent5"/>
                </a:solidFill>
              </a:rPr>
              <a:t>çevreleriyle olumlu yada olumsuz bilinçli yada bilinçsiz alışveriş halindedir bu alış verişe biz </a:t>
            </a:r>
            <a:r>
              <a:rPr lang="tr-TR" dirty="0" smtClean="0">
                <a:solidFill>
                  <a:schemeClr val="accent5"/>
                </a:solidFill>
              </a:rPr>
              <a:t>iletişim </a:t>
            </a:r>
            <a:r>
              <a:rPr lang="tr-TR" dirty="0">
                <a:solidFill>
                  <a:schemeClr val="accent5"/>
                </a:solidFill>
              </a:rPr>
              <a:t>deriz.</a:t>
            </a:r>
          </a:p>
          <a:p>
            <a:pPr marL="0" indent="0">
              <a:buNone/>
            </a:pPr>
            <a:endParaRPr lang="tr-TR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tr-TR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216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İletişim kuraları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535676" y="1678674"/>
            <a:ext cx="10394707" cy="34665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/>
              <a:t>İletişim için vazgeçilmez iki kural vardır </a:t>
            </a:r>
            <a:r>
              <a:rPr lang="tr-TR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iletişim için en az iki kişi lazımdır </a:t>
            </a:r>
            <a:r>
              <a:rPr lang="tr-TR" dirty="0">
                <a:solidFill>
                  <a:schemeClr val="bg2">
                    <a:lumMod val="50000"/>
                  </a:schemeClr>
                </a:solidFill>
              </a:rPr>
              <a:t>ve</a:t>
            </a:r>
            <a:r>
              <a:rPr lang="tr-TR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tr-TR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bu iki kişi birbirlerini fark etmelilerdir.</a:t>
            </a:r>
          </a:p>
          <a:p>
            <a:pPr marL="0" indent="0">
              <a:buNone/>
            </a:pPr>
            <a:r>
              <a:rPr lang="tr-TR" dirty="0">
                <a:solidFill>
                  <a:srgbClr val="7030A0"/>
                </a:solidFill>
              </a:rPr>
              <a:t>Tüm canlılarda iletişim  vardır fakat insanların iletişiminde dinleme anlama ve konuşma </a:t>
            </a:r>
            <a:r>
              <a:rPr lang="tr-TR" dirty="0" smtClean="0">
                <a:solidFill>
                  <a:srgbClr val="7030A0"/>
                </a:solidFill>
              </a:rPr>
              <a:t>vardır.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accent3">
                    <a:lumMod val="50000"/>
                  </a:schemeClr>
                </a:solidFill>
              </a:rPr>
              <a:t>İletişim döngüsü: </a:t>
            </a:r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mesajı veren</a:t>
            </a:r>
            <a:r>
              <a:rPr lang="tr-TR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accent1">
                    <a:lumMod val="50000"/>
                  </a:schemeClr>
                </a:solidFill>
              </a:rPr>
              <a:t>(kaynak)</a:t>
            </a:r>
            <a:r>
              <a:rPr lang="tr-TR" dirty="0" smtClean="0">
                <a:solidFill>
                  <a:schemeClr val="accent3">
                    <a:lumMod val="50000"/>
                  </a:schemeClr>
                </a:solidFill>
              </a:rPr>
              <a:t>------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mesaj</a:t>
            </a:r>
            <a:r>
              <a:rPr lang="tr-TR" dirty="0" smtClean="0">
                <a:solidFill>
                  <a:schemeClr val="accent3">
                    <a:lumMod val="50000"/>
                  </a:schemeClr>
                </a:solidFill>
              </a:rPr>
              <a:t>-----------</a:t>
            </a:r>
            <a:r>
              <a:rPr lang="tr-TR" dirty="0" smtClean="0">
                <a:solidFill>
                  <a:srgbClr val="00B050"/>
                </a:solidFill>
              </a:rPr>
              <a:t>mesajı alan </a:t>
            </a: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(alıcı)</a:t>
            </a:r>
            <a:endParaRPr lang="tr-TR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tr-TR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300919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           İletişim çeşitleri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tr-TR" dirty="0" smtClean="0"/>
              <a:t>S</a:t>
            </a:r>
            <a:endParaRPr lang="tr-TR" dirty="0"/>
          </a:p>
        </p:txBody>
      </p:sp>
      <p:sp>
        <p:nvSpPr>
          <p:cNvPr id="4" name="Aynı Yan Köşesi Kesik Dikdörtgen 3"/>
          <p:cNvSpPr/>
          <p:nvPr/>
        </p:nvSpPr>
        <p:spPr>
          <a:xfrm>
            <a:off x="863222" y="2213521"/>
            <a:ext cx="2644253" cy="1282890"/>
          </a:xfrm>
          <a:prstGeom prst="snip2Same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SÖZLÜ İLETİŞİM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Aynı Yan Köşesi Kesik Dikdörtgen 4"/>
          <p:cNvSpPr/>
          <p:nvPr/>
        </p:nvSpPr>
        <p:spPr>
          <a:xfrm>
            <a:off x="6960358" y="2126950"/>
            <a:ext cx="3179929" cy="1444079"/>
          </a:xfrm>
          <a:prstGeom prst="snip2Same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92D050"/>
                </a:solidFill>
              </a:rPr>
              <a:t>SÖZSÜZ İLETİŞİM</a:t>
            </a:r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8" name="Akış Çizelgesi: İç Depolama 7"/>
          <p:cNvSpPr/>
          <p:nvPr/>
        </p:nvSpPr>
        <p:spPr>
          <a:xfrm>
            <a:off x="774511" y="3624723"/>
            <a:ext cx="2821674" cy="1749862"/>
          </a:xfrm>
          <a:prstGeom prst="flowChartInternalStorag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KONUŞMAK ŞARKI SÖYLEMEK VB</a:t>
            </a:r>
            <a:endParaRPr lang="tr-TR" dirty="0"/>
          </a:p>
        </p:txBody>
      </p:sp>
      <p:sp>
        <p:nvSpPr>
          <p:cNvPr id="9" name="Akış Çizelgesi: İç Depolama 8"/>
          <p:cNvSpPr/>
          <p:nvPr/>
        </p:nvSpPr>
        <p:spPr>
          <a:xfrm>
            <a:off x="6960358" y="3666562"/>
            <a:ext cx="3179929" cy="1716985"/>
          </a:xfrm>
          <a:prstGeom prst="flowChartInternalStorag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YÜZ İFADESİ JEST MİMİK EL KOL HARETLERİ VB</a:t>
            </a:r>
            <a:endParaRPr lang="tr-TR" dirty="0"/>
          </a:p>
        </p:txBody>
      </p:sp>
      <p:sp>
        <p:nvSpPr>
          <p:cNvPr id="10" name="Akış Çizelgesi: İşlem 9"/>
          <p:cNvSpPr/>
          <p:nvPr/>
        </p:nvSpPr>
        <p:spPr>
          <a:xfrm>
            <a:off x="3699512" y="4091696"/>
            <a:ext cx="3043450" cy="1282889"/>
          </a:xfrm>
          <a:prstGeom prst="flowChart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92D050"/>
                </a:solidFill>
              </a:rPr>
              <a:t>JEST</a:t>
            </a:r>
            <a:r>
              <a:rPr lang="tr-TR" dirty="0" smtClean="0"/>
              <a:t>:EL KOL VB HAREKTLER</a:t>
            </a:r>
          </a:p>
          <a:p>
            <a:pPr algn="ctr"/>
            <a:r>
              <a:rPr lang="tr-TR" dirty="0" smtClean="0">
                <a:solidFill>
                  <a:srgbClr val="92D050"/>
                </a:solidFill>
              </a:rPr>
              <a:t>MİMİK</a:t>
            </a:r>
            <a:r>
              <a:rPr lang="tr-TR" dirty="0" smtClean="0"/>
              <a:t>:KAŞ GÖZ VB HAREKETLER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7571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ETKİLİ İLETİŞİM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685801" y="1381009"/>
            <a:ext cx="10394707" cy="3968914"/>
          </a:xfrm>
        </p:spPr>
        <p:txBody>
          <a:bodyPr>
            <a:noAutofit/>
          </a:bodyPr>
          <a:lstStyle/>
          <a:p>
            <a:r>
              <a:rPr lang="tr-TR" dirty="0" smtClean="0"/>
              <a:t>.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dirty="0">
                <a:solidFill>
                  <a:srgbClr val="92D050"/>
                </a:solidFill>
              </a:rPr>
              <a:t>ETKİLİ İLETİŞİM İÇİN YAPILMASI GEREKENLER</a:t>
            </a:r>
          </a:p>
          <a:p>
            <a:r>
              <a:rPr lang="tr-TR" dirty="0"/>
              <a:t>MESAJ KISA  VE NET  OLMALIDIR . KARŞI TARAFLA GÖZ TEMASI KURULMALIDIR. GÜLÜMSEYEN BİR YÜZ İLE KONUŞULMALIDIR. BEDEN DİLİ İYİ KULANILMALIDIR. İLETİŞİMİ ENGELEYECEK DAVRANIŞLAR KALDIRILMALIDIR</a:t>
            </a:r>
          </a:p>
          <a:p>
            <a:r>
              <a:rPr lang="tr-TR" dirty="0" smtClean="0">
                <a:solidFill>
                  <a:srgbClr val="92D050"/>
                </a:solidFill>
              </a:rPr>
              <a:t>İLETİŞİMİN EN ÖNEMLİ UNSURLARINDAN BİRİSİDE ETKİN DİNLEMEKTİR.ETKİN DİNLEMEK İÇİN:</a:t>
            </a:r>
          </a:p>
          <a:p>
            <a:r>
              <a:rPr lang="tr-TR" dirty="0" smtClean="0"/>
              <a:t>DİKKATİMİZİ KONUŞMACIYA VERMELİYİZ. KONUŞANIN SÖZÜNÜ KESMEMELİYİZ. KONUŞANLA GÖZ TEMASI KURMALIYIZ. KONUŞMACIYI YARGILAMADAN DİNLEMELİYİZ . DİNLERKEN BAŞKA BİR İŞLE UĞRAŞMAMALIYIZ. KONUŞMACIYA DİNLEDİĞİMİZİ GÖSTEREN JEST VE MİMİKLER KULANMALYIZ.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336944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86051" y="740391"/>
            <a:ext cx="10396882" cy="1151965"/>
          </a:xfrm>
          <a:scene3d>
            <a:camera prst="isometricOffAxis2Left"/>
            <a:lightRig rig="threePt" dir="t"/>
          </a:scene3d>
        </p:spPr>
        <p:txBody>
          <a:bodyPr>
            <a:normAutofit/>
          </a:bodyPr>
          <a:lstStyle/>
          <a:p>
            <a:r>
              <a:rPr lang="tr-TR" dirty="0" smtClean="0"/>
              <a:t>OLUMLU OLUMSUZ İLETİŞİM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tr-TR" dirty="0" smtClean="0"/>
              <a:t>OLUMLU İLETİŞİM İÇİN</a:t>
            </a:r>
            <a:r>
              <a:rPr lang="tr-TR" dirty="0" smtClean="0">
                <a:solidFill>
                  <a:srgbClr val="92D050"/>
                </a:solidFill>
              </a:rPr>
              <a:t>:EMPATİ KURMA.BEN DİLİ KULANMA.FARKLILIKLARA SAYGILI OLMA.GÖZ TEMASI KURMA.KARŞI TARAFI ETKİLİ DİNLEME. GÜLÜMSEMEK.DİKATİNİ KARŞINDAKİNE VERME </a:t>
            </a:r>
          </a:p>
          <a:p>
            <a:r>
              <a:rPr lang="tr-TR" dirty="0" smtClean="0"/>
              <a:t>OLUMSUZ İLETİŞİM UNSURLARI : </a:t>
            </a:r>
            <a:r>
              <a:rPr lang="tr-TR" dirty="0" smtClean="0">
                <a:solidFill>
                  <a:srgbClr val="92D050"/>
                </a:solidFill>
              </a:rPr>
              <a:t>tehdit etmek ön yargılı olma sen dili kullanmak . Alay etmek emir vermek karşı tarafı küçümsemek argo kullanmak suçlamak.</a:t>
            </a:r>
          </a:p>
          <a:p>
            <a:r>
              <a:rPr lang="tr-TR" dirty="0" smtClean="0">
                <a:solidFill>
                  <a:srgbClr val="92D050"/>
                </a:solidFill>
              </a:rPr>
              <a:t>Ben dili: </a:t>
            </a:r>
            <a:r>
              <a:rPr lang="tr-TR" dirty="0" smtClean="0"/>
              <a:t>kişinin görüşünü karşı tarafı kırmadan vermek</a:t>
            </a:r>
          </a:p>
          <a:p>
            <a:r>
              <a:rPr lang="tr-TR" dirty="0" smtClean="0">
                <a:solidFill>
                  <a:srgbClr val="92D050"/>
                </a:solidFill>
              </a:rPr>
              <a:t>Sen dili:</a:t>
            </a:r>
            <a:r>
              <a:rPr lang="tr-TR" dirty="0" smtClean="0"/>
              <a:t> kişinin görüşünü karşı tarafı kırarak vermek</a:t>
            </a:r>
            <a:endParaRPr lang="tr-TR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903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758265"/>
            <a:ext cx="10396882" cy="1151965"/>
          </a:xfrm>
        </p:spPr>
        <p:txBody>
          <a:bodyPr/>
          <a:lstStyle/>
          <a:p>
            <a:r>
              <a:rPr lang="tr-TR" dirty="0" smtClean="0"/>
              <a:t>Kitle iletişim araçları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685801" y="1837765"/>
            <a:ext cx="6664806" cy="982024"/>
          </a:xfrm>
        </p:spPr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Kısa süre içinde çok kişiye haber veren araçlara </a:t>
            </a:r>
            <a:r>
              <a:rPr lang="tr-TR" dirty="0">
                <a:solidFill>
                  <a:srgbClr val="0070C0"/>
                </a:solidFill>
              </a:rPr>
              <a:t>Kitle iletişim </a:t>
            </a:r>
            <a:r>
              <a:rPr lang="tr-TR" dirty="0" smtClean="0">
                <a:solidFill>
                  <a:srgbClr val="0070C0"/>
                </a:solidFill>
              </a:rPr>
              <a:t>araçları denir.</a:t>
            </a:r>
            <a:endParaRPr lang="tr-TR" dirty="0">
              <a:solidFill>
                <a:srgbClr val="0070C0"/>
              </a:solidFill>
            </a:endParaRPr>
          </a:p>
        </p:txBody>
      </p:sp>
      <p:pic>
        <p:nvPicPr>
          <p:cNvPr id="1026" name="Picture 2" descr="http://d15mj6e6qmt1na.cloudfront.net/files/images/0251/3467/C3983677-0FAC-4FDB-BFBC-C2920EADD660-1486-000000C865FAFDF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768" y="2634017"/>
            <a:ext cx="1277441" cy="180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recommend.ru/sites/default/files/product-images/10815/111_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8109" y="2634017"/>
            <a:ext cx="1241425" cy="180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static.gq.com.tr/Assets/Imgs/Content/2012/9/sfd14_1_0_Size918X6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2333" y="2634017"/>
            <a:ext cx="1545067" cy="180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30199" y="2634016"/>
            <a:ext cx="1249901" cy="1802287"/>
          </a:xfrm>
          <a:prstGeom prst="rect">
            <a:avLst/>
          </a:prstGeom>
        </p:spPr>
      </p:pic>
      <p:pic>
        <p:nvPicPr>
          <p:cNvPr id="1034" name="Picture 10" descr="http://izmir.habermonitor.com/gazete/milligazete-gazetesi/2014-05-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5524" y="2634015"/>
            <a:ext cx="1833376" cy="180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708900" y="2672502"/>
            <a:ext cx="2413000" cy="1763799"/>
          </a:xfrm>
          <a:prstGeom prst="rect">
            <a:avLst/>
          </a:prstGeom>
        </p:spPr>
      </p:pic>
      <p:sp>
        <p:nvSpPr>
          <p:cNvPr id="6" name="Akış Çizelgesi: İşlem 5"/>
          <p:cNvSpPr/>
          <p:nvPr/>
        </p:nvSpPr>
        <p:spPr>
          <a:xfrm>
            <a:off x="685801" y="4584700"/>
            <a:ext cx="10325100" cy="931373"/>
          </a:xfrm>
          <a:prstGeom prst="flowChartProces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Kitle iletişim araçları yeni düşünceleri yayar insanları eğlenmesini ve </a:t>
            </a:r>
            <a:r>
              <a:rPr lang="tr-TR" dirty="0" err="1" smtClean="0"/>
              <a:t>öğremesini</a:t>
            </a:r>
            <a:r>
              <a:rPr lang="tr-TR" dirty="0" smtClean="0"/>
              <a:t>  kamuoyu oluşmasını ve </a:t>
            </a:r>
            <a:r>
              <a:rPr lang="tr-TR" dirty="0" err="1" smtClean="0"/>
              <a:t>vb.zeri</a:t>
            </a:r>
            <a:r>
              <a:rPr lang="tr-TR" dirty="0" smtClean="0"/>
              <a:t> işlevler yapar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6122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İletişim hak ve özgürlüklerimiz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651604"/>
          </a:xfrm>
        </p:spPr>
        <p:txBody>
          <a:bodyPr/>
          <a:lstStyle/>
          <a:p>
            <a:endParaRPr lang="tr-TR" dirty="0" smtClean="0"/>
          </a:p>
          <a:p>
            <a:r>
              <a:rPr lang="tr-TR" dirty="0" smtClean="0"/>
              <a:t>a</a:t>
            </a:r>
            <a:endParaRPr lang="tr-TR" dirty="0"/>
          </a:p>
        </p:txBody>
      </p:sp>
      <p:sp>
        <p:nvSpPr>
          <p:cNvPr id="4" name="Akış Çizelgesi: İşlem 3"/>
          <p:cNvSpPr/>
          <p:nvPr/>
        </p:nvSpPr>
        <p:spPr>
          <a:xfrm>
            <a:off x="939800" y="2159000"/>
            <a:ext cx="1041400" cy="3937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solidFill>
                  <a:srgbClr val="0070C0"/>
                </a:solidFill>
              </a:rPr>
              <a:t>Made</a:t>
            </a:r>
            <a:r>
              <a:rPr lang="tr-TR" dirty="0" smtClean="0">
                <a:solidFill>
                  <a:srgbClr val="0070C0"/>
                </a:solidFill>
              </a:rPr>
              <a:t> 20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5" name="Akış Çizelgesi: İşlem 4"/>
          <p:cNvSpPr/>
          <p:nvPr/>
        </p:nvSpPr>
        <p:spPr>
          <a:xfrm>
            <a:off x="914400" y="2832100"/>
            <a:ext cx="1092200" cy="4064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0070C0"/>
                </a:solidFill>
              </a:rPr>
              <a:t>Madde 21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6" name="Akış Çizelgesi: İşlem 5"/>
          <p:cNvSpPr/>
          <p:nvPr/>
        </p:nvSpPr>
        <p:spPr>
          <a:xfrm>
            <a:off x="914400" y="3379442"/>
            <a:ext cx="1066800" cy="34165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0070C0"/>
                </a:solidFill>
              </a:rPr>
              <a:t>Madde22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7" name="Akış Çizelgesi: İşlem 6"/>
          <p:cNvSpPr/>
          <p:nvPr/>
        </p:nvSpPr>
        <p:spPr>
          <a:xfrm>
            <a:off x="914400" y="3946731"/>
            <a:ext cx="1041400" cy="3429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dirty="0" smtClean="0">
                <a:solidFill>
                  <a:srgbClr val="0070C0"/>
                </a:solidFill>
              </a:rPr>
              <a:t>madde25</a:t>
            </a:r>
            <a:endParaRPr lang="tr-TR" sz="1400" dirty="0">
              <a:solidFill>
                <a:srgbClr val="0070C0"/>
              </a:solidFill>
            </a:endParaRPr>
          </a:p>
        </p:txBody>
      </p:sp>
      <p:sp>
        <p:nvSpPr>
          <p:cNvPr id="8" name="Akış Çizelgesi: İşlem 7"/>
          <p:cNvSpPr/>
          <p:nvPr/>
        </p:nvSpPr>
        <p:spPr>
          <a:xfrm>
            <a:off x="876300" y="4487241"/>
            <a:ext cx="1079500" cy="40253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0070C0"/>
                </a:solidFill>
              </a:rPr>
              <a:t>madde26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9" name="Akış Çizelgesi: İşlem 8"/>
          <p:cNvSpPr/>
          <p:nvPr/>
        </p:nvSpPr>
        <p:spPr>
          <a:xfrm>
            <a:off x="914400" y="5055772"/>
            <a:ext cx="1054100" cy="45064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00" dirty="0" smtClean="0">
                <a:solidFill>
                  <a:srgbClr val="0070C0"/>
                </a:solidFill>
              </a:rPr>
              <a:t>Madde28</a:t>
            </a:r>
            <a:endParaRPr lang="tr-TR" sz="1100" dirty="0">
              <a:solidFill>
                <a:srgbClr val="0070C0"/>
              </a:solidFill>
            </a:endParaRPr>
          </a:p>
        </p:txBody>
      </p:sp>
      <p:sp>
        <p:nvSpPr>
          <p:cNvPr id="10" name="Akış Çizelgesi: İşlem 9"/>
          <p:cNvSpPr/>
          <p:nvPr/>
        </p:nvSpPr>
        <p:spPr>
          <a:xfrm>
            <a:off x="2755900" y="2183554"/>
            <a:ext cx="4673600" cy="29245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Özel hayat gizliliği</a:t>
            </a:r>
            <a:endParaRPr lang="tr-TR" dirty="0"/>
          </a:p>
        </p:txBody>
      </p:sp>
      <p:sp>
        <p:nvSpPr>
          <p:cNvPr id="11" name="Akış Çizelgesi: İşlem 10"/>
          <p:cNvSpPr/>
          <p:nvPr/>
        </p:nvSpPr>
        <p:spPr>
          <a:xfrm>
            <a:off x="2667000" y="2770114"/>
            <a:ext cx="5270500" cy="4064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Konut dokunulmazlığı</a:t>
            </a:r>
            <a:endParaRPr lang="tr-TR" dirty="0"/>
          </a:p>
        </p:txBody>
      </p:sp>
      <p:sp>
        <p:nvSpPr>
          <p:cNvPr id="12" name="Akış Çizelgesi: İşlem 11"/>
          <p:cNvSpPr/>
          <p:nvPr/>
        </p:nvSpPr>
        <p:spPr>
          <a:xfrm>
            <a:off x="2527300" y="3379442"/>
            <a:ext cx="6032500" cy="34165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Haberleşme </a:t>
            </a:r>
            <a:r>
              <a:rPr lang="tr-TR" dirty="0" err="1" smtClean="0"/>
              <a:t>hüriyeti</a:t>
            </a:r>
            <a:endParaRPr lang="tr-TR" dirty="0"/>
          </a:p>
        </p:txBody>
      </p:sp>
      <p:sp>
        <p:nvSpPr>
          <p:cNvPr id="13" name="Akış Çizelgesi: İşlem 12"/>
          <p:cNvSpPr/>
          <p:nvPr/>
        </p:nvSpPr>
        <p:spPr>
          <a:xfrm>
            <a:off x="2476500" y="3889198"/>
            <a:ext cx="6718300" cy="22898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Düşünce ve kanaat özgürlüğü</a:t>
            </a:r>
            <a:endParaRPr lang="tr-TR" dirty="0"/>
          </a:p>
        </p:txBody>
      </p:sp>
      <p:sp>
        <p:nvSpPr>
          <p:cNvPr id="14" name="Akış Çizelgesi: İşlem 13"/>
          <p:cNvSpPr/>
          <p:nvPr/>
        </p:nvSpPr>
        <p:spPr>
          <a:xfrm>
            <a:off x="2527300" y="4289631"/>
            <a:ext cx="7277100" cy="398877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Düşünceyi yayma özgürlüğü</a:t>
            </a:r>
            <a:endParaRPr lang="tr-TR" dirty="0"/>
          </a:p>
        </p:txBody>
      </p:sp>
      <p:sp>
        <p:nvSpPr>
          <p:cNvPr id="15" name="Akış Çizelgesi: İşlem 14"/>
          <p:cNvSpPr/>
          <p:nvPr/>
        </p:nvSpPr>
        <p:spPr>
          <a:xfrm>
            <a:off x="2476500" y="4889776"/>
            <a:ext cx="8267700" cy="50772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Basın özgürlüğü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1081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Basın meslek ilkeleri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tr-TR" dirty="0" smtClean="0"/>
              <a:t>a</a:t>
            </a:r>
            <a:endParaRPr lang="tr-TR" dirty="0"/>
          </a:p>
        </p:txBody>
      </p:sp>
      <p:sp>
        <p:nvSpPr>
          <p:cNvPr id="4" name="Akış Çizelgesi: İşlem 3"/>
          <p:cNvSpPr/>
          <p:nvPr/>
        </p:nvSpPr>
        <p:spPr>
          <a:xfrm>
            <a:off x="927100" y="2211285"/>
            <a:ext cx="1295400" cy="5334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0070C0"/>
                </a:solidFill>
              </a:rPr>
              <a:t>RTÜK 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5" name="Akış Çizelgesi: İşlem 4"/>
          <p:cNvSpPr/>
          <p:nvPr/>
        </p:nvSpPr>
        <p:spPr>
          <a:xfrm>
            <a:off x="876300" y="3124200"/>
            <a:ext cx="1346200" cy="77642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0070C0"/>
                </a:solidFill>
              </a:rPr>
              <a:t>tekzip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6" name="Akış Çizelgesi: İşlem 5"/>
          <p:cNvSpPr/>
          <p:nvPr/>
        </p:nvSpPr>
        <p:spPr>
          <a:xfrm>
            <a:off x="876300" y="4223162"/>
            <a:ext cx="1968500" cy="8763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solidFill>
                  <a:srgbClr val="0070C0"/>
                </a:solidFill>
              </a:rPr>
              <a:t>Sansür:devletin</a:t>
            </a:r>
            <a:r>
              <a:rPr lang="tr-TR" dirty="0" smtClean="0">
                <a:solidFill>
                  <a:srgbClr val="0070C0"/>
                </a:solidFill>
              </a:rPr>
              <a:t> yayını kontrol altına alması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7" name="Aynı Yan Köşesi Kesik Dikdörtgen 6"/>
          <p:cNvSpPr/>
          <p:nvPr/>
        </p:nvSpPr>
        <p:spPr>
          <a:xfrm>
            <a:off x="2578100" y="2260600"/>
            <a:ext cx="1371600" cy="541058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Kuruluşları denetler</a:t>
            </a:r>
            <a:endParaRPr lang="tr-TR" dirty="0"/>
          </a:p>
        </p:txBody>
      </p:sp>
      <p:sp>
        <p:nvSpPr>
          <p:cNvPr id="8" name="Aynı Yan Köşesi Kesik Dikdörtgen 7"/>
          <p:cNvSpPr/>
          <p:nvPr/>
        </p:nvSpPr>
        <p:spPr>
          <a:xfrm>
            <a:off x="2578100" y="3207610"/>
            <a:ext cx="1371600" cy="6096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Düzeltme yazısı</a:t>
            </a:r>
            <a:endParaRPr lang="tr-TR" dirty="0"/>
          </a:p>
        </p:txBody>
      </p:sp>
      <p:sp>
        <p:nvSpPr>
          <p:cNvPr id="9" name="Dikey Kaydırma 8"/>
          <p:cNvSpPr/>
          <p:nvPr/>
        </p:nvSpPr>
        <p:spPr>
          <a:xfrm>
            <a:off x="4305300" y="1555367"/>
            <a:ext cx="7378700" cy="3914085"/>
          </a:xfrm>
          <a:prstGeom prst="verticalScroll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tr-TR" sz="1200" dirty="0" smtClean="0">
                <a:solidFill>
                  <a:schemeClr val="accent1">
                    <a:lumMod val="75000"/>
                  </a:schemeClr>
                </a:solidFill>
              </a:rPr>
              <a:t>Basın ahlak yasası</a:t>
            </a:r>
          </a:p>
          <a:p>
            <a:pPr fontAlgn="base"/>
            <a:r>
              <a:rPr lang="tr-TR" sz="1200" dirty="0" smtClean="0">
                <a:solidFill>
                  <a:schemeClr val="accent1">
                    <a:lumMod val="75000"/>
                  </a:schemeClr>
                </a:solidFill>
              </a:rPr>
              <a:t>Bir </a:t>
            </a:r>
            <a:r>
              <a:rPr lang="tr-TR" sz="1200" dirty="0">
                <a:solidFill>
                  <a:schemeClr val="accent1">
                    <a:lumMod val="75000"/>
                  </a:schemeClr>
                </a:solidFill>
              </a:rPr>
              <a:t>toplumsal kurum olan gazetecilik, bu mesleğin dışında kalan özel veya ahlaka aykırı amaç ve çıkarlara alet edilemez ve devletin çıkarlarına </a:t>
            </a:r>
            <a:r>
              <a:rPr lang="tr-TR" sz="1200" dirty="0">
                <a:solidFill>
                  <a:schemeClr val="accent1">
                    <a:lumMod val="75000"/>
                  </a:schemeClr>
                </a:solidFill>
                <a:hlinkClick r:id="rId2" tooltip="zarar"/>
              </a:rPr>
              <a:t>zarar</a:t>
            </a:r>
            <a:r>
              <a:rPr lang="tr-TR" sz="1200" dirty="0">
                <a:solidFill>
                  <a:schemeClr val="accent1">
                    <a:lumMod val="75000"/>
                  </a:schemeClr>
                </a:solidFill>
              </a:rPr>
              <a:t> verici bir şekilde kullanılamaz.</a:t>
            </a:r>
          </a:p>
          <a:p>
            <a:pPr fontAlgn="base"/>
            <a:r>
              <a:rPr lang="tr-TR" sz="1200" dirty="0">
                <a:solidFill>
                  <a:schemeClr val="accent1">
                    <a:lumMod val="75000"/>
                  </a:schemeClr>
                </a:solidFill>
              </a:rPr>
              <a:t>Yazı, haber, fotoğraf vb. yapılacak yayınlarda şu kurallara </a:t>
            </a:r>
            <a:r>
              <a:rPr lang="tr-TR" sz="1200" dirty="0" smtClean="0">
                <a:solidFill>
                  <a:schemeClr val="accent1">
                    <a:lumMod val="75000"/>
                  </a:schemeClr>
                </a:solidFill>
              </a:rPr>
              <a:t>uyulur:</a:t>
            </a:r>
          </a:p>
          <a:p>
            <a:pPr fontAlgn="base"/>
            <a:r>
              <a:rPr lang="tr-TR" sz="1200" dirty="0" smtClean="0">
                <a:solidFill>
                  <a:schemeClr val="accent1">
                    <a:lumMod val="75000"/>
                  </a:schemeClr>
                </a:solidFill>
              </a:rPr>
              <a:t>Haberlerde </a:t>
            </a:r>
            <a:r>
              <a:rPr lang="tr-TR" sz="1200" dirty="0">
                <a:solidFill>
                  <a:schemeClr val="accent1">
                    <a:lumMod val="75000"/>
                  </a:schemeClr>
                </a:solidFill>
              </a:rPr>
              <a:t>ve olayların yorumunda gerçekleri saptırarak veya kısaltma yoluyla kasıtlı haber yapılamaz, doğruluğuna emin olunmadan yazılamaz.</a:t>
            </a:r>
          </a:p>
          <a:p>
            <a:pPr fontAlgn="base"/>
            <a:r>
              <a:rPr lang="tr-TR" sz="1200" dirty="0">
                <a:solidFill>
                  <a:schemeClr val="accent1">
                    <a:lumMod val="75000"/>
                  </a:schemeClr>
                </a:solidFill>
              </a:rPr>
              <a:t>Gazetenin veya gazetecinin şahsi veya taraf tutan kanaatlerine haberlerin metninde yer verilemez.</a:t>
            </a:r>
          </a:p>
          <a:p>
            <a:pPr fontAlgn="base"/>
            <a:r>
              <a:rPr lang="tr-TR" sz="1200" dirty="0">
                <a:solidFill>
                  <a:schemeClr val="accent1">
                    <a:lumMod val="75000"/>
                  </a:schemeClr>
                </a:solidFill>
              </a:rPr>
              <a:t>Haber başlıklarında, haberin ihtiva ettiği hususlar tahrif edilemez.</a:t>
            </a:r>
          </a:p>
          <a:p>
            <a:pPr fontAlgn="base"/>
            <a:r>
              <a:rPr lang="tr-TR" sz="1200" dirty="0">
                <a:solidFill>
                  <a:schemeClr val="accent1">
                    <a:lumMod val="75000"/>
                  </a:schemeClr>
                </a:solidFill>
              </a:rPr>
              <a:t>Toplumun yararı olmadıkça gizli bilgiler yayınlanamaz.</a:t>
            </a:r>
          </a:p>
          <a:p>
            <a:pPr fontAlgn="base"/>
            <a:r>
              <a:rPr lang="tr-TR" sz="1200" dirty="0">
                <a:solidFill>
                  <a:schemeClr val="accent1">
                    <a:lumMod val="75000"/>
                  </a:schemeClr>
                </a:solidFill>
              </a:rPr>
              <a:t>Gazeteci, kaynaklarının gizliliğini koruyacak ve kendine verilen sırlara saygı gösterecektir.</a:t>
            </a:r>
          </a:p>
          <a:p>
            <a:pPr fontAlgn="base"/>
            <a:r>
              <a:rPr lang="tr-TR" sz="1200" dirty="0">
                <a:solidFill>
                  <a:schemeClr val="accent1">
                    <a:lumMod val="75000"/>
                  </a:schemeClr>
                </a:solidFill>
              </a:rPr>
              <a:t>Haber, yazı ve resim kaynaklarının, yayın tarihi için koydukları </a:t>
            </a:r>
            <a:r>
              <a:rPr lang="tr-TR" sz="1200" dirty="0">
                <a:solidFill>
                  <a:schemeClr val="accent1">
                    <a:lumMod val="75000"/>
                  </a:schemeClr>
                </a:solidFill>
                <a:hlinkClick r:id="rId3" tooltip="zaman"/>
              </a:rPr>
              <a:t>zaman</a:t>
            </a:r>
            <a:r>
              <a:rPr lang="tr-TR" sz="1200" dirty="0">
                <a:solidFill>
                  <a:schemeClr val="accent1">
                    <a:lumMod val="75000"/>
                  </a:schemeClr>
                </a:solidFill>
              </a:rPr>
              <a:t> kaydı ihlal edilmez.</a:t>
            </a:r>
          </a:p>
          <a:p>
            <a:pPr fontAlgn="base"/>
            <a:r>
              <a:rPr lang="tr-TR" sz="1200" dirty="0">
                <a:solidFill>
                  <a:schemeClr val="accent1">
                    <a:lumMod val="75000"/>
                  </a:schemeClr>
                </a:solidFill>
              </a:rPr>
              <a:t>İlan, reklam mahiyetindeki haber, resim ve yazıların; ilan veya reklam oldukları tereddüde yer bırakmayacak şekilde belirtilir.</a:t>
            </a:r>
          </a:p>
          <a:p>
            <a:pPr fontAlgn="base"/>
            <a:r>
              <a:rPr lang="tr-TR" sz="1200" dirty="0">
                <a:solidFill>
                  <a:schemeClr val="accent1">
                    <a:lumMod val="75000"/>
                  </a:schemeClr>
                </a:solidFill>
              </a:rPr>
              <a:t>Yanlış bilgilerden dolayı yollanacak haklı cevap veya düzeltmeler, cevap veya düzeltmeye sebep olan yazının etkisini tamamıyla giderecek şekilde en kısa bir zamanda yayımlanır.</a:t>
            </a:r>
          </a:p>
          <a:p>
            <a:r>
              <a:rPr lang="tr-TR" sz="12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tr-TR" sz="12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tr-TR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469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a Olay">
  <a:themeElements>
    <a:clrScheme name="Ana Olay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Ana Olay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a Olay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TM04033927[[fn=Ana Olay]]</Template>
  <TotalTime>87</TotalTime>
  <Words>402</Words>
  <Application>Microsoft Office PowerPoint</Application>
  <PresentationFormat>Özel</PresentationFormat>
  <Paragraphs>88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Ana Olay</vt:lpstr>
      <vt:lpstr>   iletişim</vt:lpstr>
      <vt:lpstr>tanım</vt:lpstr>
      <vt:lpstr>İletişim kuraları </vt:lpstr>
      <vt:lpstr>           İletişim çeşitleri </vt:lpstr>
      <vt:lpstr>ETKİLİ İLETİŞİM</vt:lpstr>
      <vt:lpstr>OLUMLU OLUMSUZ İLETİŞİM </vt:lpstr>
      <vt:lpstr>Kitle iletişim araçları</vt:lpstr>
      <vt:lpstr>İletişim hak ve özgürlüklerimiz</vt:lpstr>
      <vt:lpstr>Basın meslek ilkeleri</vt:lpstr>
      <vt:lpstr>Atatürk Ve İletişim </vt:lpstr>
      <vt:lpstr>Hazırlayan ve kaynak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2015-12-06T11:22:27Z</dcterms:created>
  <dcterms:modified xsi:type="dcterms:W3CDTF">2015-12-07T17:49:18Z</dcterms:modified>
  <cp:category>www.sorubak.com</cp:category>
</cp:coreProperties>
</file>