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702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0CD2E-9110-4E55-829E-17533C49B8E9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95779-3BE9-40B6-88BA-8F7E4A34F9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2783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95779-3BE9-40B6-88BA-8F7E4A34F90E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0375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0415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118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31806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0055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7191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7835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3352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452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3871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559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2944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0587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773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271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536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1809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E300F-6022-4BD9-B97A-2B89145EA280}" type="datetimeFigureOut">
              <a:rPr lang="tr-TR" smtClean="0"/>
              <a:pPr/>
              <a:t>24.03.2016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87BD084-5139-4F02-A038-FAE1CF77AF6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7257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CC"/>
                </a:solidFill>
                <a:latin typeface="Kristen ITC" panose="03050502040202030202" pitchFamily="66" charset="0"/>
              </a:rPr>
              <a:t>7. SINIF MATEMATİK</a:t>
            </a:r>
            <a:endParaRPr lang="tr-TR" dirty="0">
              <a:solidFill>
                <a:srgbClr val="6600CC"/>
              </a:solidFill>
              <a:latin typeface="Kristen ITC" panose="03050502040202030202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6600CC"/>
                </a:solidFill>
                <a:latin typeface="Kristen ITC" panose="03050502040202030202" pitchFamily="66" charset="0"/>
              </a:rPr>
              <a:t>DENKLEMLER</a:t>
            </a:r>
            <a:endParaRPr lang="tr-TR" sz="6000" dirty="0">
              <a:solidFill>
                <a:srgbClr val="6600CC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077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lick.wav"/>
          </p:stSnd>
        </p:sndAc>
      </p:transition>
    </mc:Choice>
    <mc:Fallback>
      <p:transition spd="slow"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 fontScale="90000"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Aşağıda verilen durumlara ait birinci dereceden bir bilinmeyenli denklemleri kurunuz.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Bir </a:t>
            </a:r>
            <a:r>
              <a:rPr lang="tr-TR" i="1" dirty="0">
                <a:solidFill>
                  <a:srgbClr val="FF0000"/>
                </a:solidFill>
                <a:latin typeface="Century Gothic" panose="020B0502020202020204" pitchFamily="34" charset="0"/>
              </a:rPr>
              <a:t>sayının 5 katının 7 eksiği </a:t>
            </a:r>
            <a:endParaRPr lang="tr-TR" i="1" dirty="0" smtClean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lvl="0"/>
            <a:r>
              <a:rPr lang="tr-TR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5x-7</a:t>
            </a:r>
            <a:endParaRPr lang="tr-TR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lvl="0"/>
            <a:r>
              <a:rPr lang="tr-TR" i="1" dirty="0">
                <a:solidFill>
                  <a:srgbClr val="00B0F0"/>
                </a:solidFill>
                <a:latin typeface="Century Gothic" panose="020B0502020202020204" pitchFamily="34" charset="0"/>
              </a:rPr>
              <a:t>Her hangi bir sayının 3 </a:t>
            </a:r>
            <a:r>
              <a:rPr lang="tr-TR" i="1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eksiği</a:t>
            </a:r>
          </a:p>
          <a:p>
            <a:pPr lvl="0"/>
            <a:r>
              <a:rPr lang="tr-TR" dirty="0" smtClean="0">
                <a:solidFill>
                  <a:srgbClr val="00B0F0"/>
                </a:solidFill>
                <a:latin typeface="Century Gothic" panose="020B0502020202020204" pitchFamily="34" charset="0"/>
              </a:rPr>
              <a:t>X-3</a:t>
            </a:r>
            <a:endParaRPr lang="tr-TR" dirty="0">
              <a:solidFill>
                <a:srgbClr val="00B0F0"/>
              </a:solidFill>
              <a:latin typeface="Century Gothic" panose="020B0502020202020204" pitchFamily="34" charset="0"/>
            </a:endParaRPr>
          </a:p>
          <a:p>
            <a:pPr lvl="0"/>
            <a:r>
              <a:rPr lang="tr-TR" i="1" dirty="0">
                <a:solidFill>
                  <a:srgbClr val="0070C0"/>
                </a:solidFill>
                <a:latin typeface="Century Gothic" panose="020B0502020202020204" pitchFamily="34" charset="0"/>
              </a:rPr>
              <a:t>Bir miktar paranın  2 katının 9 </a:t>
            </a:r>
            <a:r>
              <a:rPr lang="tr-TR" i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fazlası</a:t>
            </a:r>
          </a:p>
          <a:p>
            <a:pPr lvl="0"/>
            <a:r>
              <a:rPr lang="tr-TR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2y+9</a:t>
            </a:r>
            <a:endParaRPr lang="tr-TR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 lvl="0"/>
            <a:r>
              <a:rPr lang="tr-TR" i="1" dirty="0">
                <a:solidFill>
                  <a:srgbClr val="7030A0"/>
                </a:solidFill>
                <a:latin typeface="Century Gothic" panose="020B0502020202020204" pitchFamily="34" charset="0"/>
              </a:rPr>
              <a:t>Bir sayının 8 eksiğinin  3 katı</a:t>
            </a:r>
            <a:endParaRPr lang="tr-TR" dirty="0">
              <a:solidFill>
                <a:srgbClr val="7030A0"/>
              </a:solidFill>
              <a:latin typeface="Century Gothic" panose="020B0502020202020204" pitchFamily="34" charset="0"/>
            </a:endParaRPr>
          </a:p>
          <a:p>
            <a:r>
              <a:rPr lang="tr-TR" dirty="0" smtClean="0">
                <a:solidFill>
                  <a:srgbClr val="7030A0"/>
                </a:solidFill>
                <a:latin typeface="Century Gothic" panose="020B0502020202020204" pitchFamily="34" charset="0"/>
              </a:rPr>
              <a:t>(a-8).3</a:t>
            </a:r>
            <a:endParaRPr lang="tr-TR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41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lick.wav"/>
          </p:stSnd>
        </p:sndAc>
      </p:transition>
    </mc:Choice>
    <mc:Fallback>
      <p:transition spd="slow"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ü"/>
            </a:pPr>
            <a:r>
              <a:rPr lang="tr-TR" i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Bir sayının 4 katının 5 fazlası  aynı sayının 3 katının 8 eksiğine </a:t>
            </a:r>
            <a:r>
              <a:rPr lang="tr-TR" i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eşittir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4x+5=3x-8</a:t>
            </a:r>
            <a:endParaRPr lang="tr-TR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tr-TR" i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Bir sayının  2 katının 12 </a:t>
            </a:r>
            <a:r>
              <a:rPr lang="tr-TR" i="1" dirty="0" smtClean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fazlası </a:t>
            </a:r>
            <a:r>
              <a:rPr lang="tr-TR" i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25 tir</a:t>
            </a:r>
            <a:r>
              <a:rPr lang="tr-TR" i="1" dirty="0" smtClean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tr-TR" dirty="0" smtClean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2b+12=25</a:t>
            </a:r>
            <a:endParaRPr lang="tr-TR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tr-TR" i="1" dirty="0">
                <a:solidFill>
                  <a:srgbClr val="FF0000"/>
                </a:solidFill>
                <a:latin typeface="Century Gothic" panose="020B0502020202020204" pitchFamily="34" charset="0"/>
              </a:rPr>
              <a:t>Hangi  sayının  3 katının 8 fazlası  32 </a:t>
            </a:r>
            <a:r>
              <a:rPr lang="tr-TR" i="1" dirty="0" err="1">
                <a:solidFill>
                  <a:srgbClr val="FF0000"/>
                </a:solidFill>
                <a:latin typeface="Century Gothic" panose="020B0502020202020204" pitchFamily="34" charset="0"/>
              </a:rPr>
              <a:t>dir</a:t>
            </a:r>
            <a:r>
              <a:rPr lang="tr-TR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tr-TR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3x+8=32</a:t>
            </a:r>
            <a:endParaRPr lang="tr-TR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tr-TR" i="1" dirty="0">
                <a:solidFill>
                  <a:srgbClr val="7030A0"/>
                </a:solidFill>
                <a:latin typeface="Century Gothic" panose="020B0502020202020204" pitchFamily="34" charset="0"/>
              </a:rPr>
              <a:t>Bir miktar limonun 3 katının  13 fazlası  24 limondur.</a:t>
            </a:r>
            <a:endParaRPr lang="tr-TR" dirty="0">
              <a:solidFill>
                <a:srgbClr val="7030A0"/>
              </a:solidFill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dirty="0" smtClean="0">
                <a:solidFill>
                  <a:srgbClr val="7030A0"/>
                </a:solidFill>
                <a:latin typeface="Century Gothic" panose="020B0502020202020204" pitchFamily="34" charset="0"/>
              </a:rPr>
              <a:t>3x+13=24</a:t>
            </a:r>
            <a:endParaRPr lang="tr-TR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987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lick.wav"/>
          </p:stSnd>
        </p:sndAc>
      </p:transition>
    </mc:Choice>
    <mc:Fallback>
      <p:transition spd="slow"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tr-TR" i="1" dirty="0">
                <a:solidFill>
                  <a:srgbClr val="FF0000"/>
                </a:solidFill>
                <a:latin typeface="Century Gothic" panose="020B0502020202020204" pitchFamily="34" charset="0"/>
              </a:rPr>
              <a:t>Bir miktar çileğin 7 kg fazlası 15 tir</a:t>
            </a:r>
            <a:r>
              <a:rPr lang="tr-TR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X+7=15</a:t>
            </a:r>
            <a:endParaRPr lang="tr-TR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tr-TR" i="1" dirty="0">
                <a:solidFill>
                  <a:srgbClr val="00B050"/>
                </a:solidFill>
                <a:latin typeface="Century Gothic" panose="020B0502020202020204" pitchFamily="34" charset="0"/>
              </a:rPr>
              <a:t>Bir sayının 5 katının 8 eksiğinin </a:t>
            </a:r>
            <a:r>
              <a:rPr lang="tr-TR" i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yarısı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tr-TR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5x-8/2</a:t>
            </a:r>
            <a:endParaRPr lang="tr-TR" dirty="0">
              <a:solidFill>
                <a:srgbClr val="00B050"/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tr-TR" i="1" dirty="0">
                <a:solidFill>
                  <a:srgbClr val="C00000"/>
                </a:solidFill>
                <a:latin typeface="Century Gothic" panose="020B0502020202020204" pitchFamily="34" charset="0"/>
              </a:rPr>
              <a:t>Bir sayının 8 katı 32 </a:t>
            </a:r>
            <a:r>
              <a:rPr lang="tr-TR" i="1" dirty="0" err="1">
                <a:solidFill>
                  <a:srgbClr val="C00000"/>
                </a:solidFill>
                <a:latin typeface="Century Gothic" panose="020B0502020202020204" pitchFamily="34" charset="0"/>
              </a:rPr>
              <a:t>dir</a:t>
            </a:r>
            <a:r>
              <a:rPr lang="tr-TR" i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tr-TR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8x=32</a:t>
            </a:r>
            <a:endParaRPr lang="tr-TR" dirty="0">
              <a:solidFill>
                <a:srgbClr val="C00000"/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tr-TR" i="1" dirty="0">
                <a:solidFill>
                  <a:srgbClr val="00B050"/>
                </a:solidFill>
                <a:latin typeface="Century Gothic" panose="020B0502020202020204" pitchFamily="34" charset="0"/>
              </a:rPr>
              <a:t>Hangi sayının 2 katının 5 fazlası 25tir.</a:t>
            </a:r>
            <a:endParaRPr lang="tr-TR" dirty="0">
              <a:solidFill>
                <a:srgbClr val="00B050"/>
              </a:solidFill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i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2x+5=25</a:t>
            </a:r>
            <a:endParaRPr lang="tr-TR" i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925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lick.wav"/>
          </p:stSnd>
        </p:sndAc>
      </p:transition>
    </mc:Choice>
    <mc:Fallback>
      <p:transition spd="slow"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tr-TR" i="1" dirty="0">
                <a:solidFill>
                  <a:srgbClr val="FF0000"/>
                </a:solidFill>
                <a:latin typeface="Century Gothic" panose="020B0502020202020204" pitchFamily="34" charset="0"/>
              </a:rPr>
              <a:t>Hangi sayının 7 eksiğinin 5 katı 15tir</a:t>
            </a:r>
            <a:r>
              <a:rPr lang="tr-TR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.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(x-7).5=15</a:t>
            </a:r>
            <a:endParaRPr lang="tr-TR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tr-TR" i="1" dirty="0">
                <a:solidFill>
                  <a:srgbClr val="00B050"/>
                </a:solidFill>
                <a:latin typeface="Century Gothic" panose="020B0502020202020204" pitchFamily="34" charset="0"/>
              </a:rPr>
              <a:t>Hangi sayının 4 fazlasının 7 katının yarısı 14tür</a:t>
            </a:r>
            <a:r>
              <a:rPr lang="tr-TR" i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?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tr-TR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(x+4).7/2=14</a:t>
            </a:r>
            <a:endParaRPr lang="tr-TR" dirty="0">
              <a:solidFill>
                <a:srgbClr val="00B050"/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tr-TR" i="1" dirty="0">
                <a:solidFill>
                  <a:srgbClr val="00B050"/>
                </a:solidFill>
                <a:latin typeface="Century Gothic" panose="020B0502020202020204" pitchFamily="34" charset="0"/>
              </a:rPr>
              <a:t>Silgilerin sayısının 10 eksiği 53 tür</a:t>
            </a:r>
            <a:r>
              <a:rPr lang="tr-TR" i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?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tr-TR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X-10=53</a:t>
            </a:r>
            <a:endParaRPr lang="tr-TR" dirty="0">
              <a:solidFill>
                <a:srgbClr val="00B050"/>
              </a:solidFill>
              <a:latin typeface="Century Gothic" panose="020B0502020202020204" pitchFamily="34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tr-TR" i="1" dirty="0">
                <a:solidFill>
                  <a:srgbClr val="FF0000"/>
                </a:solidFill>
                <a:latin typeface="Century Gothic" panose="020B0502020202020204" pitchFamily="34" charset="0"/>
              </a:rPr>
              <a:t>Bir miktar limonun 3 katının  13 </a:t>
            </a:r>
            <a:r>
              <a:rPr lang="tr-TR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eksiği </a:t>
            </a:r>
            <a:r>
              <a:rPr lang="tr-TR" i="1" dirty="0">
                <a:solidFill>
                  <a:srgbClr val="FF0000"/>
                </a:solidFill>
                <a:latin typeface="Century Gothic" panose="020B0502020202020204" pitchFamily="34" charset="0"/>
              </a:rPr>
              <a:t>26 tanedir?</a:t>
            </a:r>
            <a:endParaRPr lang="tr-TR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3x-13=26</a:t>
            </a:r>
            <a:endParaRPr lang="tr-TR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639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lick.wav"/>
          </p:stSnd>
        </p:sndAc>
      </p:transition>
    </mc:Choice>
    <mc:Fallback>
      <p:transition spd="slow"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tr-TR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Kaç tane bilyenin 2 katının 4 eksiği 22 eder?</a:t>
            </a:r>
          </a:p>
          <a:p>
            <a:pPr marL="0" lvl="0" indent="0">
              <a:buNone/>
            </a:pPr>
            <a:endParaRPr lang="tr-TR" i="1" dirty="0" smtClean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lvl="0"/>
            <a:r>
              <a:rPr lang="tr-TR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2x-4=22</a:t>
            </a:r>
            <a:endParaRPr lang="tr-TR" dirty="0" smtClean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tr-TR" i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Kaç liranın 4 katının 15 fazlası 25 eder?</a:t>
            </a:r>
          </a:p>
          <a:p>
            <a:pPr marL="0" lvl="0" indent="0">
              <a:buNone/>
            </a:pPr>
            <a:endParaRPr lang="tr-TR" i="1" dirty="0" smtClean="0">
              <a:solidFill>
                <a:srgbClr val="00B050"/>
              </a:solidFill>
              <a:latin typeface="Century Gothic" panose="020B0502020202020204" pitchFamily="34" charset="0"/>
            </a:endParaRPr>
          </a:p>
          <a:p>
            <a:pPr lvl="0"/>
            <a:r>
              <a:rPr lang="tr-TR" i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4x+15=25</a:t>
            </a:r>
            <a:endParaRPr lang="tr-TR" dirty="0" smtClean="0">
              <a:solidFill>
                <a:srgbClr val="00B050"/>
              </a:solidFill>
              <a:latin typeface="Century Gothic" panose="020B0502020202020204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83793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3" name="click.wav"/>
          </p:stSnd>
        </p:sndAc>
      </p:transition>
    </mc:Choice>
    <mc:Fallback>
      <p:transition spd="slow"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6600CC"/>
                </a:solidFill>
                <a:latin typeface="Kristen ITC" panose="03050502040202030202" pitchFamily="66" charset="0"/>
              </a:rPr>
              <a:t>HAZIRLAYAN: Ayşenur </a:t>
            </a:r>
            <a:r>
              <a:rPr lang="tr-TR" dirty="0" err="1" smtClean="0">
                <a:solidFill>
                  <a:srgbClr val="6600CC"/>
                </a:solidFill>
                <a:latin typeface="Kristen ITC" panose="03050502040202030202" pitchFamily="66" charset="0"/>
              </a:rPr>
              <a:t>Kökcü</a:t>
            </a:r>
            <a:endParaRPr lang="tr-TR" dirty="0" smtClean="0">
              <a:solidFill>
                <a:srgbClr val="6600CC"/>
              </a:solidFill>
              <a:latin typeface="Kristen ITC" panose="03050502040202030202" pitchFamily="66" charset="0"/>
            </a:endParaRPr>
          </a:p>
          <a:p>
            <a:endParaRPr lang="tr-TR" dirty="0">
              <a:solidFill>
                <a:srgbClr val="6600CC"/>
              </a:solidFill>
              <a:latin typeface="Kristen ITC" panose="03050502040202030202" pitchFamily="66" charset="0"/>
            </a:endParaRPr>
          </a:p>
          <a:p>
            <a:r>
              <a:rPr lang="tr-TR" dirty="0" smtClean="0">
                <a:solidFill>
                  <a:srgbClr val="6600CC"/>
                </a:solidFill>
                <a:latin typeface="Kristen ITC" panose="03050502040202030202" pitchFamily="66" charset="0"/>
              </a:rPr>
              <a:t>SINIFI: 7/C</a:t>
            </a:r>
          </a:p>
          <a:p>
            <a:endParaRPr lang="tr-TR" dirty="0">
              <a:solidFill>
                <a:srgbClr val="6600CC"/>
              </a:solidFill>
              <a:latin typeface="Kristen ITC" panose="03050502040202030202" pitchFamily="66" charset="0"/>
            </a:endParaRPr>
          </a:p>
          <a:p>
            <a:r>
              <a:rPr lang="tr-TR" dirty="0" smtClean="0">
                <a:solidFill>
                  <a:srgbClr val="6600CC"/>
                </a:solidFill>
                <a:latin typeface="Kristen ITC" panose="03050502040202030202" pitchFamily="66" charset="0"/>
              </a:rPr>
              <a:t>ÖĞRETMENİ: Fulya Tuğba </a:t>
            </a:r>
            <a:r>
              <a:rPr lang="tr-TR" dirty="0" err="1" smtClean="0">
                <a:solidFill>
                  <a:srgbClr val="6600CC"/>
                </a:solidFill>
                <a:latin typeface="Kristen ITC" panose="03050502040202030202" pitchFamily="66" charset="0"/>
              </a:rPr>
              <a:t>Güvel</a:t>
            </a:r>
            <a:endParaRPr lang="tr-TR" dirty="0" smtClean="0">
              <a:solidFill>
                <a:srgbClr val="6600CC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9180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click.wav"/>
          </p:stSnd>
        </p:sndAc>
      </p:transition>
    </mc:Choice>
    <mc:Fallback>
      <p:transition spd="slow"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</TotalTime>
  <Words>207</Words>
  <Application>Microsoft Office PowerPoint</Application>
  <PresentationFormat>Özel</PresentationFormat>
  <Paragraphs>48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Duman</vt:lpstr>
      <vt:lpstr>7. SINIF MATEMATİK</vt:lpstr>
      <vt:lpstr>Aşağıda verilen durumlara ait birinci dereceden bir bilinmeyenli denklemleri kurunuz. </vt:lpstr>
      <vt:lpstr>Slayt 3</vt:lpstr>
      <vt:lpstr>Slayt 4</vt:lpstr>
      <vt:lpstr>Slayt 5</vt:lpstr>
      <vt:lpstr>Slayt 6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2015-12-09T16:58:29Z</dcterms:created>
  <dcterms:modified xsi:type="dcterms:W3CDTF">2016-03-24T16:29:00Z</dcterms:modified>
  <cp:category>www.sorubak.com</cp:category>
</cp:coreProperties>
</file>