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2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70" d="100"/>
          <a:sy n="70" d="100"/>
        </p:scale>
        <p:origin x="-1560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55890-8338-4B78-BF41-213B0C432A12}" type="datetimeFigureOut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6CCF6-2A36-42DE-96E9-A09F4E3BB8A8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192192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E8F68-8CB5-41EB-91DF-8338F61B0EFE}" type="datetimeFigureOut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DCF88-BB36-43A3-9C05-38D8B5E2CE44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409217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DCF88-BB36-43A3-9C05-38D8B5E2CE44}" type="slidenum">
              <a:rPr lang="tr-TR" smtClean="0"/>
              <a:pPr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91569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XXX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DCF88-BB36-43A3-9C05-38D8B5E2CE44}" type="slidenum">
              <a:rPr lang="tr-TR" smtClean="0"/>
              <a:pPr/>
              <a:t>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43610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DCF88-BB36-43A3-9C05-38D8B5E2CE44}" type="slidenum">
              <a:rPr lang="tr-TR" smtClean="0"/>
              <a:pPr/>
              <a:t>7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0542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DCF88-BB36-43A3-9C05-38D8B5E2CE44}" type="slidenum">
              <a:rPr lang="tr-TR" smtClean="0"/>
              <a:pPr/>
              <a:t>21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93508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55E3348-1C4F-4B00-9C37-64439B7FC0F8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F905-04F5-4F1C-8BDD-B1D1470B5981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EB37-C282-45FD-A45B-E191038313F5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A13D-B10C-48EA-A4E8-0502EDFEB880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8DCDB-EB51-444D-9FEB-0B60EA16C7C8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7D2FA-CA32-48A2-A374-4CAFBCE696CC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FF11D-D5BF-4BF5-A84E-4B5CC148C445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B3B1-F676-4C6C-8F7F-C9AEEC19B51B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CF88-AAEA-4407-A429-380020B11456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1A200FC8-DA53-495B-A857-7AFEFA70F749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C9E6869-492E-4007-A136-6F80C8A4839A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1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9D312CF-DE58-4C49-982D-2D2BD1D7D810}" type="datetime1">
              <a:rPr lang="tr-TR" smtClean="0"/>
              <a:pPr/>
              <a:t>17.04.2016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16" name="click.wav"/>
          </p:stSnd>
        </p:sndAc>
      </p:transition>
    </mc:Choice>
    <mc:Fallback>
      <p:transition spd="slow">
        <p:fade/>
        <p:sndAc>
          <p:stSnd>
            <p:snd r:embed="rId13" name="click.wav"/>
          </p:stSnd>
        </p:sndAc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1"/>
          <p:cNvSpPr txBox="1">
            <a:spLocks/>
          </p:cNvSpPr>
          <p:nvPr/>
        </p:nvSpPr>
        <p:spPr>
          <a:xfrm>
            <a:off x="1763688" y="1916832"/>
            <a:ext cx="5723468" cy="30963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6.Sınıf</a:t>
            </a:r>
          </a:p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Türkçe Dersi</a:t>
            </a:r>
          </a:p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Yazım Kuralları</a:t>
            </a:r>
          </a:p>
          <a:p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220072" y="5391171"/>
            <a:ext cx="2797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F0"/>
                </a:solidFill>
                <a:effectLst>
                  <a:innerShdw blurRad="114300">
                    <a:prstClr val="black"/>
                  </a:innerShdw>
                </a:effectLst>
                <a:latin typeface="Comic Sans MS" pitchFamily="66" charset="0"/>
              </a:rPr>
              <a:t>Hazırlayan: Yağız İZGİ</a:t>
            </a:r>
            <a:endParaRPr lang="tr-TR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B0F0"/>
              </a:solidFill>
              <a:effectLst>
                <a:innerShdw blurRad="114300">
                  <a:prstClr val="black"/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140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955234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De’nin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043608" y="1844824"/>
            <a:ext cx="70567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Comic Sans MS" pitchFamily="66" charset="0"/>
              </a:rPr>
              <a:t>Türkçe ’de bağlaç ve hal eki olmak üzere iki "de" vardır. Bunlar yazım bakımından karıştırılabilir.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Bağlaç olan "de, da" daima sözcüklerden ayrı yazılır. Özel isimlere kesme işareti ile getirilemez. Cümleden çıkarıldığında cümlenin anlamında daralma olsa da bozulma olmaz.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"Sen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de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başarılı bir ressam olabilirsin."</a:t>
            </a:r>
            <a:r>
              <a:rPr lang="tr-TR" dirty="0" smtClean="0">
                <a:latin typeface="Comic Sans MS" pitchFamily="66" charset="0"/>
              </a:rPr>
              <a:t> cümlesinde "de" bağlaçtır, bağlaç olduğu için de kendinden önceki sözcükten ayrı yazılmıştır. Bu bağlacı cümleden çıkardığımızda cümlenin anlamı bozulmaz: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Sen başarılı bir ressam olabilirsin.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"Toplantıda Ayhan'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vardı."</a:t>
            </a:r>
            <a:r>
              <a:rPr lang="tr-TR" dirty="0" smtClean="0">
                <a:latin typeface="Comic Sans MS" pitchFamily="66" charset="0"/>
              </a:rPr>
              <a:t> cümlesinde "Ayhan" ismine gelen "da" bağlaçtır, bağlaç olduğu için ayrı yazılmalıdır: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Toplantıda Ayhan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vardı.</a:t>
            </a:r>
          </a:p>
        </p:txBody>
      </p:sp>
      <p:sp>
        <p:nvSpPr>
          <p:cNvPr id="6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DEY – 1</a:t>
            </a:r>
          </a:p>
        </p:txBody>
      </p:sp>
    </p:spTree>
    <p:extLst>
      <p:ext uri="{BB962C8B-B14F-4D97-AF65-F5344CB8AC3E}">
        <p14:creationId xmlns:p14="http://schemas.microsoft.com/office/powerpoint/2010/main" xmlns="" val="4040047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1089107" y="1556792"/>
            <a:ext cx="6984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Hal eki olan "-de, -da" kendinden önceki sözcüklerle bitişik yazılır. Bir ek olduğu için ünlü ve ünsüz uyumlarına göre "-de, -da, -te, -ta" şeklinde yazılır. Cümleden çıkarıldığında cümlenin anlamında bozulma olur.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"Bu kitap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ta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çok güzel şiirler var." </a:t>
            </a:r>
            <a:r>
              <a:rPr lang="tr-TR" dirty="0" smtClean="0">
                <a:latin typeface="Comic Sans MS" pitchFamily="66" charset="0"/>
              </a:rPr>
              <a:t>cümlesinde "kitap" sözcüğüne gelen "-ta" bulunma hal ekidir. Ek olduğu için de bitişik yazılmıştır. Cümleden çıkarıldığında cümlenin anlamında bozulma olur: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kitap çok güzel şiirler var.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"Bir süre deniz kıyısın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dolaştık."</a:t>
            </a:r>
            <a:r>
              <a:rPr lang="tr-TR" dirty="0" smtClean="0">
                <a:latin typeface="Comic Sans MS" pitchFamily="66" charset="0"/>
              </a:rPr>
              <a:t> cümlesinde "kıyı" sözcüğüne getirilen "da" hal ekidir.</a:t>
            </a:r>
          </a:p>
        </p:txBody>
      </p:sp>
      <p:sp>
        <p:nvSpPr>
          <p:cNvPr id="7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DEY – 2</a:t>
            </a:r>
          </a:p>
        </p:txBody>
      </p:sp>
    </p:spTree>
    <p:extLst>
      <p:ext uri="{BB962C8B-B14F-4D97-AF65-F5344CB8AC3E}">
        <p14:creationId xmlns:p14="http://schemas.microsoft.com/office/powerpoint/2010/main" xmlns="" val="1722776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7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Ki'nin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KİY – 1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115616" y="1581628"/>
            <a:ext cx="69127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Comic Sans MS" pitchFamily="66" charset="0"/>
              </a:rPr>
              <a:t>Türkçede bağlaç ve ek olmak üzere iki "ki" vardır.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Bağlaç olan "ki" her zaman kendinden önceki sözcüklerden ayrı 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Anladık ki bu iş bize göre değil.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Çalış ki kazanasın.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Kerem'i okulda görmedim ki…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"ki" bağlacı kimi kullanımlarda kalıplaşmış olduğundan bitişik 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Halbuki, çünkü, oysaki, sanki, mademki.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4679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KİY – 2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115616" y="1052736"/>
            <a:ext cx="68407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Ek olan "-ki" ise kendinden önceki sözcüklerle bitişik 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"Üzerindeki yelek hoşuma gitti." </a:t>
            </a:r>
            <a:r>
              <a:rPr lang="tr-TR" dirty="0" smtClean="0">
                <a:latin typeface="Comic Sans MS" pitchFamily="66" charset="0"/>
              </a:rPr>
              <a:t>cümlesinde "üzerinde" sözcüğüne gelen "-ki" ek olduğu için bitişik yazılmıştır.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"Duvardaki kimin fotoğrafıdır?"</a:t>
            </a:r>
            <a:r>
              <a:rPr lang="tr-TR" dirty="0" smtClean="0">
                <a:latin typeface="Comic Sans MS" pitchFamily="66" charset="0"/>
              </a:rPr>
              <a:t> cümlesinde "duvar" sözcüğüne gelen "-ki", ek olduğu için bitişik yazılmıştır.</a:t>
            </a:r>
          </a:p>
        </p:txBody>
      </p:sp>
    </p:spTree>
    <p:extLst>
      <p:ext uri="{BB962C8B-B14F-4D97-AF65-F5344CB8AC3E}">
        <p14:creationId xmlns:p14="http://schemas.microsoft.com/office/powerpoint/2010/main" xmlns="" val="1890965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955234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Mi'nin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6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MİY - 1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115616" y="1741458"/>
            <a:ext cx="710860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Soru eki ya da edatı olarak isimlendirilen "mi", her zaman kendinden önceki sözcükten ayrı yazılır.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Bütün akrabaların, düğüne geldiler mi?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Eşyaları topladın mı?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Akşam oldu mu dışarı çıkmazdı.</a:t>
            </a:r>
          </a:p>
          <a:p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Kişi ve kip ekleri "mi" ye bitişik yazılır.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soğukta üşüyor musun?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Siz de gelecek misiniz bizimle?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akşam size Ali'mi geldi?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akşam size Ali mi geldi?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Mektubu okudunmu gerçekleri anlarsın.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Mektubu okudun mu gerçekleri anlarsın. </a:t>
            </a:r>
            <a:r>
              <a:rPr lang="tr-TR" dirty="0" smtClean="0">
                <a:solidFill>
                  <a:srgbClr val="00B050"/>
                </a:solidFill>
                <a:latin typeface="Comic Sans MS" pitchFamily="66" charset="0"/>
              </a:rPr>
              <a:t>(DOĞRU)</a:t>
            </a:r>
            <a:endParaRPr lang="tr-TR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606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7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Sayıların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259632" y="1628800"/>
            <a:ext cx="67687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Sayılar metin içerisinde yazıyla ve her sayı ayrı olarak 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er testte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yirmi bir soru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vardı." 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"Bir yıl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üç yüz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altmış beş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günden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oluşur."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Sıra sayıları yazıyla </a:t>
            </a:r>
            <a:r>
              <a:rPr lang="tr-TR" dirty="0">
                <a:latin typeface="Comic Sans MS" pitchFamily="66" charset="0"/>
              </a:rPr>
              <a:t>ve rakamla gösterilebilir. Rakamla gösterilmesi durumunda ya rakamdan sonra bir nokta konur ya da rakamdan sonra kesme </a:t>
            </a:r>
            <a:r>
              <a:rPr lang="tr-TR" dirty="0" smtClean="0">
                <a:latin typeface="Comic Sans MS" pitchFamily="66" charset="0"/>
              </a:rPr>
              <a:t>işareti </a:t>
            </a:r>
            <a:r>
              <a:rPr lang="tr-TR" dirty="0">
                <a:latin typeface="Comic Sans MS" pitchFamily="66" charset="0"/>
              </a:rPr>
              <a:t>konularak derece gösteren ek </a:t>
            </a:r>
            <a:r>
              <a:rPr lang="tr-TR" dirty="0" smtClean="0">
                <a:latin typeface="Comic Sans MS" pitchFamily="66" charset="0"/>
              </a:rPr>
              <a:t>(-ıncı, </a:t>
            </a:r>
            <a:r>
              <a:rPr lang="tr-TR" dirty="0">
                <a:latin typeface="Comic Sans MS" pitchFamily="66" charset="0"/>
              </a:rPr>
              <a:t>- inci) </a:t>
            </a:r>
            <a:r>
              <a:rPr lang="tr-TR" dirty="0" smtClean="0">
                <a:latin typeface="Comic Sans MS" pitchFamily="66" charset="0"/>
              </a:rPr>
              <a:t>yazılır.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Evleri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apartmanın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5.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katındaymış. 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Evleri apartmanın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5’inci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katındaymış.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SY - 1</a:t>
            </a:r>
          </a:p>
        </p:txBody>
      </p:sp>
    </p:spTree>
    <p:extLst>
      <p:ext uri="{BB962C8B-B14F-4D97-AF65-F5344CB8AC3E}">
        <p14:creationId xmlns:p14="http://schemas.microsoft.com/office/powerpoint/2010/main" xmlns="" val="782074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43608" y="980728"/>
            <a:ext cx="69127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nn-NO" dirty="0">
                <a:latin typeface="Comic Sans MS" pitchFamily="66" charset="0"/>
              </a:rPr>
              <a:t>Say</a:t>
            </a:r>
            <a:r>
              <a:rPr lang="tr-TR" dirty="0">
                <a:latin typeface="Comic Sans MS" pitchFamily="66" charset="0"/>
              </a:rPr>
              <a:t>ı</a:t>
            </a:r>
            <a:r>
              <a:rPr lang="nn-NO" dirty="0">
                <a:latin typeface="Comic Sans MS" pitchFamily="66" charset="0"/>
              </a:rPr>
              <a:t>larda kesirler virgül ile ayr</a:t>
            </a:r>
            <a:r>
              <a:rPr lang="tr-TR" dirty="0">
                <a:latin typeface="Comic Sans MS" pitchFamily="66" charset="0"/>
              </a:rPr>
              <a:t>ı</a:t>
            </a:r>
            <a:r>
              <a:rPr lang="nn-NO" dirty="0">
                <a:latin typeface="Comic Sans MS" pitchFamily="66" charset="0"/>
              </a:rPr>
              <a:t>l</a:t>
            </a:r>
            <a:r>
              <a:rPr lang="tr-TR" dirty="0">
                <a:latin typeface="Comic Sans MS" pitchFamily="66" charset="0"/>
              </a:rPr>
              <a:t>ı</a:t>
            </a:r>
            <a:r>
              <a:rPr lang="nn-NO" dirty="0"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pl-PL" dirty="0">
                <a:solidFill>
                  <a:srgbClr val="00B0F0"/>
                </a:solidFill>
                <a:latin typeface="Comic Sans MS" pitchFamily="66" charset="0"/>
              </a:rPr>
              <a:t>20, 5 (20 tam, onda 5), 4,10 (4 tam, yüzde 10)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endParaRPr lang="tr-TR" dirty="0" smtClean="0">
              <a:solidFill>
                <a:srgbClr val="00B0F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Üleştirme sayıları </a:t>
            </a:r>
            <a:r>
              <a:rPr lang="tr-TR" dirty="0">
                <a:latin typeface="Comic Sans MS" pitchFamily="66" charset="0"/>
              </a:rPr>
              <a:t>rakamla </a:t>
            </a:r>
            <a:r>
              <a:rPr lang="tr-TR" dirty="0" smtClean="0">
                <a:latin typeface="Comic Sans MS" pitchFamily="66" charset="0"/>
              </a:rPr>
              <a:t>değil</a:t>
            </a:r>
            <a:r>
              <a:rPr lang="tr-TR" dirty="0">
                <a:latin typeface="Comic Sans MS" pitchFamily="66" charset="0"/>
              </a:rPr>
              <a:t>, </a:t>
            </a:r>
            <a:r>
              <a:rPr lang="tr-TR" dirty="0" smtClean="0">
                <a:latin typeface="Comic Sans MS" pitchFamily="66" charset="0"/>
              </a:rPr>
              <a:t>yazıyla </a:t>
            </a:r>
            <a:r>
              <a:rPr lang="tr-TR" dirty="0">
                <a:latin typeface="Comic Sans MS" pitchFamily="66" charset="0"/>
              </a:rPr>
              <a:t>belirtilir.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3’er  &gt; üçer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                  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9’ar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&gt; dokuzar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SY - 2</a:t>
            </a:r>
          </a:p>
        </p:txBody>
      </p:sp>
    </p:spTree>
    <p:extLst>
      <p:ext uri="{BB962C8B-B14F-4D97-AF65-F5344CB8AC3E}">
        <p14:creationId xmlns:p14="http://schemas.microsoft.com/office/powerpoint/2010/main" xmlns="" val="556093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Birleşik Sözcüklerin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15616" y="2061563"/>
            <a:ext cx="6984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Ses </a:t>
            </a:r>
            <a:r>
              <a:rPr lang="tr-TR" dirty="0" smtClean="0">
                <a:latin typeface="Comic Sans MS" pitchFamily="66" charset="0"/>
              </a:rPr>
              <a:t>düşmesine </a:t>
            </a:r>
            <a:r>
              <a:rPr lang="tr-TR" dirty="0">
                <a:latin typeface="Comic Sans MS" pitchFamily="66" charset="0"/>
              </a:rPr>
              <a:t>veya ses türemesine </a:t>
            </a:r>
            <a:r>
              <a:rPr lang="tr-TR" dirty="0" smtClean="0">
                <a:latin typeface="Comic Sans MS" pitchFamily="66" charset="0"/>
              </a:rPr>
              <a:t>uğrayan</a:t>
            </a: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birleşik </a:t>
            </a:r>
            <a:r>
              <a:rPr lang="tr-TR" dirty="0">
                <a:latin typeface="Comic Sans MS" pitchFamily="66" charset="0"/>
              </a:rPr>
              <a:t>kelimeler </a:t>
            </a:r>
            <a:r>
              <a:rPr lang="tr-TR" dirty="0" smtClean="0">
                <a:latin typeface="Comic Sans MS" pitchFamily="66" charset="0"/>
              </a:rPr>
              <a:t>bitişik yazılır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Pazartesi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(pazar ertesi), sabretmek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sabır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etmek),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kaybetmek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kayıp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etmek), his etmek (hissetmek)...</a:t>
            </a:r>
          </a:p>
          <a:p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Kimi </a:t>
            </a:r>
            <a:r>
              <a:rPr lang="tr-TR" dirty="0">
                <a:latin typeface="Comic Sans MS" pitchFamily="66" charset="0"/>
              </a:rPr>
              <a:t>belgisiz sözcükler </a:t>
            </a:r>
            <a:r>
              <a:rPr lang="tr-TR" dirty="0" smtClean="0">
                <a:latin typeface="Comic Sans MS" pitchFamily="66" charset="0"/>
              </a:rPr>
              <a:t>bitişik yazılır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Birkaç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birçok,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birtakım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hiçbir, birkaç...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Ara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yönleri belirten kelimeler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bitişik yazılır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Evleri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şehrin güneybatı tarafındaymış.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Ülkenin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kuzeydoğusunu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hiç gezmedim.</a:t>
            </a: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BSY - 1</a:t>
            </a:r>
          </a:p>
        </p:txBody>
      </p:sp>
    </p:spTree>
    <p:extLst>
      <p:ext uri="{BB962C8B-B14F-4D97-AF65-F5344CB8AC3E}">
        <p14:creationId xmlns:p14="http://schemas.microsoft.com/office/powerpoint/2010/main" xmlns="" val="4144943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01057" y="764704"/>
            <a:ext cx="691276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Ara yönleri belirten kelimeler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bitişik yazılır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Evleri şehrin güneybatı tarafındaymış.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Ülkenin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kuzeydoğusunu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hiç gezmedim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.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"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Ev"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kelimesiyle kurulan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birleşik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kelimeler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bitişik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yazılır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Basımevi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yayınevi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huzurevi, konukevi...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"Baş" sözcüğüyle oluşturulan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sözcükler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bitişik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yazılır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Başbakan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başmüfettiş, başyazar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...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"Üst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, üzeri,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alt"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sözcüklerinin sona getirilmesiyle</a:t>
            </a:r>
          </a:p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oluşan birleşik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sözcükler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bitişik yazılır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  <a:p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Akşamüstü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ayaküzeri,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öğleüstü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suçüstü...</a:t>
            </a: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BSY - 2</a:t>
            </a:r>
          </a:p>
        </p:txBody>
      </p:sp>
    </p:spTree>
    <p:extLst>
      <p:ext uri="{BB962C8B-B14F-4D97-AF65-F5344CB8AC3E}">
        <p14:creationId xmlns:p14="http://schemas.microsoft.com/office/powerpoint/2010/main" xmlns="" val="1036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Pekiştirmelerin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87624" y="2163308"/>
            <a:ext cx="68407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Comic Sans MS" pitchFamily="66" charset="0"/>
              </a:rPr>
              <a:t>Pekiştirme </a:t>
            </a:r>
            <a:r>
              <a:rPr lang="tr-TR" dirty="0">
                <a:latin typeface="Comic Sans MS" pitchFamily="66" charset="0"/>
              </a:rPr>
              <a:t>yapan sözcükler </a:t>
            </a:r>
            <a:r>
              <a:rPr lang="tr-TR" dirty="0" smtClean="0">
                <a:latin typeface="Comic Sans MS" pitchFamily="66" charset="0"/>
              </a:rPr>
              <a:t>bitişik yazılır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"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Üzerinde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bembeyaz bir gömlek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vardı."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"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Yemyeşil kırlarda dolaştık." </a:t>
            </a:r>
            <a:r>
              <a:rPr lang="tr-TR" dirty="0" smtClean="0">
                <a:latin typeface="Comic Sans MS" pitchFamily="66" charset="0"/>
              </a:rPr>
              <a:t>cümlelerindeki pekiştirme </a:t>
            </a:r>
            <a:r>
              <a:rPr lang="tr-TR" dirty="0">
                <a:latin typeface="Comic Sans MS" pitchFamily="66" charset="0"/>
              </a:rPr>
              <a:t>sözcükleri </a:t>
            </a:r>
            <a:r>
              <a:rPr lang="tr-TR" dirty="0" smtClean="0">
                <a:latin typeface="Comic Sans MS" pitchFamily="66" charset="0"/>
              </a:rPr>
              <a:t>bitişik yazılmıştır.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>
                <a:solidFill>
                  <a:schemeClr val="accent1"/>
                </a:solidFill>
                <a:latin typeface="Comic Sans MS" pitchFamily="66" charset="0"/>
              </a:rPr>
              <a:t>P</a:t>
            </a:r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Y - 1</a:t>
            </a:r>
          </a:p>
        </p:txBody>
      </p:sp>
    </p:spTree>
    <p:extLst>
      <p:ext uri="{BB962C8B-B14F-4D97-AF65-F5344CB8AC3E}">
        <p14:creationId xmlns:p14="http://schemas.microsoft.com/office/powerpoint/2010/main" xmlns="" val="719509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4915674"/>
          </a:xfrm>
        </p:spPr>
        <p:txBody>
          <a:bodyPr vert="horz" lIns="90000">
            <a:normAutofit/>
          </a:bodyPr>
          <a:lstStyle/>
          <a:p>
            <a:r>
              <a:rPr lang="tr-TR" sz="60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KONU ANLATIMLARI</a:t>
            </a:r>
            <a:endParaRPr lang="tr-TR" sz="6000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450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9110" y="570331"/>
            <a:ext cx="6965245" cy="1058469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omic Sans MS" pitchFamily="66" charset="0"/>
              </a:rPr>
              <a:t>Kısaltmaların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22243" y="1484784"/>
            <a:ext cx="69127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Comic Sans MS" pitchFamily="66" charset="0"/>
              </a:rPr>
              <a:t>Bir kelime, terim veya özel </a:t>
            </a:r>
            <a:r>
              <a:rPr lang="tr-TR" dirty="0" smtClean="0">
                <a:latin typeface="Comic Sans MS" pitchFamily="66" charset="0"/>
              </a:rPr>
              <a:t>adın</a:t>
            </a:r>
            <a:r>
              <a:rPr lang="tr-TR" dirty="0">
                <a:latin typeface="Comic Sans MS" pitchFamily="66" charset="0"/>
              </a:rPr>
              <a:t>, </a:t>
            </a:r>
            <a:r>
              <a:rPr lang="tr-TR" dirty="0" smtClean="0">
                <a:latin typeface="Comic Sans MS" pitchFamily="66" charset="0"/>
              </a:rPr>
              <a:t>içerdiği harflerden biri </a:t>
            </a:r>
            <a:r>
              <a:rPr lang="tr-TR" dirty="0">
                <a:latin typeface="Comic Sans MS" pitchFamily="66" charset="0"/>
              </a:rPr>
              <a:t>veya </a:t>
            </a:r>
            <a:r>
              <a:rPr lang="tr-TR" dirty="0" smtClean="0">
                <a:latin typeface="Comic Sans MS" pitchFamily="66" charset="0"/>
              </a:rPr>
              <a:t>birkaçı </a:t>
            </a:r>
            <a:r>
              <a:rPr lang="tr-TR" dirty="0">
                <a:latin typeface="Comic Sans MS" pitchFamily="66" charset="0"/>
              </a:rPr>
              <a:t>ile daha </a:t>
            </a:r>
            <a:r>
              <a:rPr lang="tr-TR" dirty="0" smtClean="0">
                <a:latin typeface="Comic Sans MS" pitchFamily="66" charset="0"/>
              </a:rPr>
              <a:t>kısa </a:t>
            </a:r>
            <a:r>
              <a:rPr lang="tr-TR" dirty="0">
                <a:latin typeface="Comic Sans MS" pitchFamily="66" charset="0"/>
              </a:rPr>
              <a:t>olarak ifade </a:t>
            </a:r>
            <a:r>
              <a:rPr lang="tr-TR" dirty="0" smtClean="0">
                <a:latin typeface="Comic Sans MS" pitchFamily="66" charset="0"/>
              </a:rPr>
              <a:t>edilmesi ve simgeleştirilmesidir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Kurum</a:t>
            </a:r>
            <a:r>
              <a:rPr lang="tr-TR" dirty="0">
                <a:latin typeface="Comic Sans MS" pitchFamily="66" charset="0"/>
              </a:rPr>
              <a:t>, </a:t>
            </a:r>
            <a:r>
              <a:rPr lang="tr-TR" dirty="0" smtClean="0">
                <a:latin typeface="Comic Sans MS" pitchFamily="66" charset="0"/>
              </a:rPr>
              <a:t>kuruluş, </a:t>
            </a:r>
            <a:r>
              <a:rPr lang="tr-TR" dirty="0">
                <a:latin typeface="Comic Sans MS" pitchFamily="66" charset="0"/>
              </a:rPr>
              <a:t>devlet, kitap, dergi ve yön </a:t>
            </a:r>
            <a:r>
              <a:rPr lang="tr-TR" dirty="0" smtClean="0">
                <a:latin typeface="Comic Sans MS" pitchFamily="66" charset="0"/>
              </a:rPr>
              <a:t>adlarının</a:t>
            </a:r>
            <a:r>
              <a:rPr lang="tr-TR" dirty="0">
                <a:latin typeface="Comic Sans MS" pitchFamily="66" charset="0"/>
              </a:rPr>
              <a:t> </a:t>
            </a:r>
            <a:r>
              <a:rPr lang="tr-TR" dirty="0" smtClean="0">
                <a:latin typeface="Comic Sans MS" pitchFamily="66" charset="0"/>
              </a:rPr>
              <a:t>kısaltmaları </a:t>
            </a:r>
            <a:r>
              <a:rPr lang="tr-TR" dirty="0">
                <a:latin typeface="Comic Sans MS" pitchFamily="66" charset="0"/>
              </a:rPr>
              <a:t>genellikle her kelimenin </a:t>
            </a:r>
            <a:r>
              <a:rPr lang="tr-TR" dirty="0" smtClean="0">
                <a:latin typeface="Comic Sans MS" pitchFamily="66" charset="0"/>
              </a:rPr>
              <a:t>ilk harfinin </a:t>
            </a:r>
            <a:r>
              <a:rPr lang="tr-TR" dirty="0">
                <a:latin typeface="Comic Sans MS" pitchFamily="66" charset="0"/>
              </a:rPr>
              <a:t>büyük </a:t>
            </a:r>
            <a:r>
              <a:rPr lang="tr-TR" dirty="0" smtClean="0">
                <a:latin typeface="Comic Sans MS" pitchFamily="66" charset="0"/>
              </a:rPr>
              <a:t>yazılmasıyla yapılır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MEB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: Millî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Eğitim Bakanlığı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TDK: Türk Dil Kurumu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ABD: Amerika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Birleşik Devletleri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Cins isimlerinin </a:t>
            </a:r>
            <a:r>
              <a:rPr lang="tr-TR" dirty="0" smtClean="0">
                <a:latin typeface="Comic Sans MS" pitchFamily="66" charset="0"/>
              </a:rPr>
              <a:t>kısaltmaları </a:t>
            </a:r>
            <a:r>
              <a:rPr lang="tr-TR" dirty="0">
                <a:latin typeface="Comic Sans MS" pitchFamily="66" charset="0"/>
              </a:rPr>
              <a:t>küçük harfle </a:t>
            </a:r>
            <a:r>
              <a:rPr lang="tr-TR" dirty="0" smtClean="0">
                <a:latin typeface="Comic Sans MS" pitchFamily="66" charset="0"/>
              </a:rPr>
              <a:t>yapılır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bk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bakınız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)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çev. (çeviren)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hzl.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hazırlayan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)</a:t>
            </a:r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KY - 1</a:t>
            </a:r>
          </a:p>
        </p:txBody>
      </p:sp>
    </p:spTree>
    <p:extLst>
      <p:ext uri="{BB962C8B-B14F-4D97-AF65-F5344CB8AC3E}">
        <p14:creationId xmlns:p14="http://schemas.microsoft.com/office/powerpoint/2010/main" xmlns="" val="141759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15616" y="620687"/>
            <a:ext cx="69847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Büyük harflerle </a:t>
            </a:r>
            <a:r>
              <a:rPr lang="tr-TR" dirty="0" smtClean="0">
                <a:latin typeface="Comic Sans MS" pitchFamily="66" charset="0"/>
              </a:rPr>
              <a:t>yapılan kısaltmalara </a:t>
            </a:r>
            <a:r>
              <a:rPr lang="tr-TR" dirty="0">
                <a:latin typeface="Comic Sans MS" pitchFamily="66" charset="0"/>
              </a:rPr>
              <a:t>getirilen eklerde</a:t>
            </a:r>
          </a:p>
          <a:p>
            <a:r>
              <a:rPr lang="tr-TR" dirty="0" smtClean="0">
                <a:latin typeface="Comic Sans MS" pitchFamily="66" charset="0"/>
              </a:rPr>
              <a:t>kısaltmanın </a:t>
            </a:r>
            <a:r>
              <a:rPr lang="tr-TR" dirty="0">
                <a:latin typeface="Comic Sans MS" pitchFamily="66" charset="0"/>
              </a:rPr>
              <a:t>son harfinin </a:t>
            </a:r>
            <a:r>
              <a:rPr lang="tr-TR" dirty="0" smtClean="0">
                <a:latin typeface="Comic Sans MS" pitchFamily="66" charset="0"/>
              </a:rPr>
              <a:t>okunuşu </a:t>
            </a:r>
            <a:r>
              <a:rPr lang="tr-TR" dirty="0">
                <a:latin typeface="Comic Sans MS" pitchFamily="66" charset="0"/>
              </a:rPr>
              <a:t>esas </a:t>
            </a:r>
            <a:r>
              <a:rPr lang="tr-TR" dirty="0" smtClean="0">
                <a:latin typeface="Comic Sans MS" pitchFamily="66" charset="0"/>
              </a:rPr>
              <a:t>alınır</a:t>
            </a:r>
            <a:endParaRPr lang="tr-TR" dirty="0">
              <a:latin typeface="Comic Sans MS" pitchFamily="66" charset="0"/>
            </a:endParaRPr>
          </a:p>
          <a:p>
            <a:r>
              <a:rPr lang="tr-TR" dirty="0">
                <a:latin typeface="Comic Sans MS" pitchFamily="66" charset="0"/>
              </a:rPr>
              <a:t>ve kesme </a:t>
            </a:r>
            <a:r>
              <a:rPr lang="tr-TR" dirty="0" smtClean="0">
                <a:latin typeface="Comic Sans MS" pitchFamily="66" charset="0"/>
              </a:rPr>
              <a:t>işareti </a:t>
            </a:r>
            <a:r>
              <a:rPr lang="tr-TR" dirty="0">
                <a:latin typeface="Comic Sans MS" pitchFamily="66" charset="0"/>
              </a:rPr>
              <a:t>ile </a:t>
            </a:r>
            <a:r>
              <a:rPr lang="tr-TR" dirty="0" smtClean="0">
                <a:latin typeface="Comic Sans MS" pitchFamily="66" charset="0"/>
              </a:rPr>
              <a:t>ayrılır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TRT’nin izlenirliği artıyor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DSİ’den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bu konuda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açıklama 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gelmedi.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TDK’nin son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kılavuzunu alıyorum.</a:t>
            </a:r>
          </a:p>
          <a:p>
            <a:endParaRPr lang="tr-TR" dirty="0" smtClean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Kısaltması </a:t>
            </a:r>
            <a:r>
              <a:rPr lang="tr-TR" dirty="0">
                <a:latin typeface="Comic Sans MS" pitchFamily="66" charset="0"/>
              </a:rPr>
              <a:t>büyük harfle </a:t>
            </a:r>
            <a:r>
              <a:rPr lang="tr-TR" dirty="0" smtClean="0">
                <a:latin typeface="Comic Sans MS" pitchFamily="66" charset="0"/>
              </a:rPr>
              <a:t>yapıldığı </a:t>
            </a:r>
            <a:r>
              <a:rPr lang="tr-TR" dirty="0">
                <a:latin typeface="Comic Sans MS" pitchFamily="66" charset="0"/>
              </a:rPr>
              <a:t>hâlde bir kelime</a:t>
            </a:r>
          </a:p>
          <a:p>
            <a:r>
              <a:rPr lang="tr-TR" dirty="0">
                <a:latin typeface="Comic Sans MS" pitchFamily="66" charset="0"/>
              </a:rPr>
              <a:t>gibi okunan </a:t>
            </a:r>
            <a:r>
              <a:rPr lang="tr-TR" dirty="0" smtClean="0">
                <a:latin typeface="Comic Sans MS" pitchFamily="66" charset="0"/>
              </a:rPr>
              <a:t>kısaltmalara </a:t>
            </a:r>
            <a:r>
              <a:rPr lang="tr-TR" dirty="0">
                <a:latin typeface="Comic Sans MS" pitchFamily="66" charset="0"/>
              </a:rPr>
              <a:t>getirilen eklerde </a:t>
            </a:r>
            <a:r>
              <a:rPr lang="tr-TR" dirty="0" smtClean="0">
                <a:latin typeface="Comic Sans MS" pitchFamily="66" charset="0"/>
              </a:rPr>
              <a:t>kısaltmanın</a:t>
            </a: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latin typeface="Comic Sans MS" pitchFamily="66" charset="0"/>
              </a:rPr>
              <a:t>okunuşu </a:t>
            </a:r>
            <a:r>
              <a:rPr lang="tr-TR" dirty="0">
                <a:latin typeface="Comic Sans MS" pitchFamily="66" charset="0"/>
              </a:rPr>
              <a:t>esas </a:t>
            </a:r>
            <a:r>
              <a:rPr lang="tr-TR" dirty="0" smtClean="0">
                <a:latin typeface="Comic Sans MS" pitchFamily="66" charset="0"/>
              </a:rPr>
              <a:t>alınır</a:t>
            </a:r>
            <a:r>
              <a:rPr lang="tr-TR" dirty="0">
                <a:latin typeface="Comic Sans MS" pitchFamily="66" charset="0"/>
              </a:rPr>
              <a:t>: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ASELSAN’da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BOTAŞ’ın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NATO’dan...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Kısaltılan </a:t>
            </a:r>
            <a:r>
              <a:rPr lang="tr-TR" dirty="0">
                <a:latin typeface="Comic Sans MS" pitchFamily="66" charset="0"/>
              </a:rPr>
              <a:t>özel isim, unvan veya rütbe ismi ise ilk</a:t>
            </a:r>
          </a:p>
          <a:p>
            <a:r>
              <a:rPr lang="tr-TR" dirty="0">
                <a:latin typeface="Comic Sans MS" pitchFamily="66" charset="0"/>
              </a:rPr>
              <a:t>harf büyük, sonrakiler küçük olur:</a:t>
            </a: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Tüm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 (Tümen)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Bşk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. (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başkan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)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Dr. (doktor)</a:t>
            </a: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KY - 2</a:t>
            </a:r>
          </a:p>
        </p:txBody>
      </p:sp>
    </p:spTree>
    <p:extLst>
      <p:ext uri="{BB962C8B-B14F-4D97-AF65-F5344CB8AC3E}">
        <p14:creationId xmlns:p14="http://schemas.microsoft.com/office/powerpoint/2010/main" xmlns="" val="1808954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7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Büyük Harflerin Yazımı</a:t>
            </a:r>
            <a:endParaRPr lang="tr-TR" b="1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87624" y="1674460"/>
            <a:ext cx="68407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Cümleler büyük harfle başlar.</a:t>
            </a:r>
          </a:p>
          <a:p>
            <a:endParaRPr lang="tr-TR" u="sng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Lafla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peynir gemisi yürümez.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Cümleler içinde tırnak veya yay ayraç içine alınan cümleler büyük harfle başlar ve sonlarına uygun noktalama işareti konur.</a:t>
            </a:r>
          </a:p>
          <a:p>
            <a:endParaRPr lang="tr-TR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Atalarımız ne güzel demiş: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"İşleyen demir ışıldar."</a:t>
            </a:r>
          </a:p>
          <a:p>
            <a:endParaRPr lang="tr-TR" u="sng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Özel adlar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Bu kitabı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Murat’tan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aldım.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Gençliğinde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Ankara’da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çalışmış.</a:t>
            </a:r>
            <a:endParaRPr lang="tr-TR" u="sng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endParaRPr lang="tr-TR" u="sng" dirty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7380312" y="5809152"/>
            <a:ext cx="843913" cy="365125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BHY-1</a:t>
            </a:r>
          </a:p>
        </p:txBody>
      </p:sp>
    </p:spTree>
    <p:extLst>
      <p:ext uri="{BB962C8B-B14F-4D97-AF65-F5344CB8AC3E}">
        <p14:creationId xmlns:p14="http://schemas.microsoft.com/office/powerpoint/2010/main" xmlns="" val="3483423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980728"/>
            <a:ext cx="640871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Şiirde dizeler genellikle büyük harfle başlar.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Geçiyor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ömrümüzden ağır ağır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Bu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kağnı gıcırtısıyla seneler.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Eski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dostlar unutuldu zamanla,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Unutuldu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en aşina çehreler.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Kişi adlarından önce veya sonra gelen saygı sözleri, unvanlar, lakaplar, meslek ve rütbe adları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Bozulan aracı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Veysel Usta’ya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götürdüm.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Dersimize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Prof. Dr. Orhan Okay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girmişti.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Akrabalık bildiren kelimeler büyük harfle </a:t>
            </a:r>
            <a:r>
              <a:rPr lang="tr-TR" u="sng" dirty="0">
                <a:solidFill>
                  <a:srgbClr val="92D050"/>
                </a:solidFill>
                <a:latin typeface="Comic Sans MS" pitchFamily="66" charset="0"/>
              </a:rPr>
              <a:t>başlamaz.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Annem </a:t>
            </a:r>
            <a:r>
              <a:rPr lang="tr-TR" u="sng" dirty="0">
                <a:solidFill>
                  <a:srgbClr val="92D050"/>
                </a:solidFill>
                <a:latin typeface="Comic Sans MS" pitchFamily="66" charset="0"/>
              </a:rPr>
              <a:t>Ali dayımı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çağırmamı istedi.</a:t>
            </a:r>
          </a:p>
          <a:p>
            <a:r>
              <a:rPr lang="tr-TR" u="sng" dirty="0">
                <a:solidFill>
                  <a:srgbClr val="92D050"/>
                </a:solidFill>
                <a:latin typeface="Comic Sans MS" pitchFamily="66" charset="0"/>
              </a:rPr>
              <a:t>Ayşe hala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, babamın en küçük kardeşiydi.</a:t>
            </a:r>
          </a:p>
          <a:p>
            <a:endParaRPr lang="tr-TR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7380312" y="5809152"/>
            <a:ext cx="843913" cy="365125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BHY-2</a:t>
            </a:r>
            <a:endParaRPr lang="tr-TR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82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59632" y="908720"/>
            <a:ext cx="66247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Resmi yazılarda saygı bildiren sözlerden sonra gelen ve makam, mevki, unvan bildiren kelimelerle hitap kelimeleri de büyük harfle başlar: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Sayın Başkan,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Değerli Dostum,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Hayvanlara verilen özel adlar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şirin kediye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Minnoş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adını koydum.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Kırlara çıkınca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Karabaş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yanımızdan ayrılmazdı.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Devlet, dil, lehçe, millet, boy, oymak adları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Antalya’ya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İngiliz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Alman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turistler geliyor.</a:t>
            </a:r>
          </a:p>
          <a:p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Türkmen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Kazak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Kırgı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z öğrenciler yarıştı.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sene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Romanya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Fransa’ya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ihracat yapıyoruz.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7380312" y="5809152"/>
            <a:ext cx="843913" cy="365125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BHY-3</a:t>
            </a:r>
            <a:endParaRPr lang="tr-TR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550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87624" y="1052736"/>
            <a:ext cx="67687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Din ve mezhep adları ile bunların mensuplarını bildiren sözler büyük harfle başlar.</a:t>
            </a:r>
          </a:p>
          <a:p>
            <a:pPr algn="just"/>
            <a:endParaRPr lang="tr-TR" dirty="0">
              <a:latin typeface="Comic Sans MS" pitchFamily="66" charset="0"/>
            </a:endParaRP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Türkiye’de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Hanefi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Şafii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çoktur.</a:t>
            </a: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Dünyada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Müslümanlık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yanlış tanınıyor.</a:t>
            </a:r>
          </a:p>
          <a:p>
            <a:pPr algn="just"/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Ay, Güneş, Dünya gibi gezegen adları büyük harfle başlar.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Uzay aracı,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Mars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yüzeyine indi.</a:t>
            </a:r>
          </a:p>
          <a:p>
            <a:pPr algn="just"/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Ay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Dünya’ya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çok yakındır.</a:t>
            </a: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Araştırmalar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Merkür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Venüs’te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yaşam olmadığını kanıtlıyor.</a:t>
            </a:r>
          </a:p>
          <a:p>
            <a:pPr algn="just"/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Gezegen adları günlük yaşamdaki anlamıyla kullanılırsa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küçük harfle başlar.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Onun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dünya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kadar malı var.</a:t>
            </a:r>
          </a:p>
          <a:p>
            <a:pPr algn="just"/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Yüzü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ay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gibi parlak bir delikanlıydı.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BHY-4</a:t>
            </a:r>
            <a:endParaRPr lang="tr-TR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5131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87624" y="764704"/>
            <a:ext cx="67687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Kıta, bölge, il, ilçe, köy, semt, cadde, sokak, ırmak, göl, dağ, ova, deniz gibi yer adları büyük harfle başlar.</a:t>
            </a:r>
          </a:p>
          <a:p>
            <a:endParaRPr lang="tr-TR" dirty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Firma,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Asya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Avrupa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Afrika’ya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taşımacılık yapıyor.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Mağaza için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Cumhuriyet Caddesi’nden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bir dükkan kiralamış.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yıl da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Ağrı Dağı’na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tırmanacağız.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yıl,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Beyşehir Gölü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kuruma tehlikesini atlattı.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Kurum, kuruluş ve kurul adlarının her kelimesi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çalışma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Milli Eğitim Bakanlığı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tarafından yapılıyor.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Bu kitap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Türk Dil Kurumu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yayınlarında çıktı.</a:t>
            </a:r>
          </a:p>
          <a:p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Saray, köşk, han, kale, köprü, anıt vb. yapı adlarının her kelimesi büyük harfle başlar.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Öğrenciler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Topkapı Sarayı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ve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Anadolu Hisarı’nı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gezdi.</a:t>
            </a: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Hafta sonu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Kız Kalesi’ni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gezeceğiz.</a:t>
            </a:r>
            <a:endParaRPr lang="tr-TR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7380312" y="5809152"/>
            <a:ext cx="843913" cy="365125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BHY-5</a:t>
            </a:r>
            <a:endParaRPr lang="tr-TR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6453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rgbClr val="FFC000"/>
                </a:solidFill>
                <a:latin typeface="Comic Sans MS" pitchFamily="66" charset="0"/>
              </a:rPr>
              <a:t>BHY-6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115616" y="764704"/>
            <a:ext cx="69127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Kitap, dergi, gazete ve sanat eserlerinin her kelimesi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Kardeşi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Onuncu Yıl Nutku’nu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okumuş.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Ben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Bilim Çocuk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dergisine abone oldum.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Sanatçını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Yaprak Dökümü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romanını okudum.</a:t>
            </a:r>
          </a:p>
          <a:p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Milli ve dini bayramlarda bayram niteliği kazanmış günlerin adları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Sen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Anneler Günü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için ne aldın ?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Herkes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Ramazan Bayramı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için hazırlık yapıyor.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Kasım ayında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Öğretmenler Günü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kutlanıyor.</a:t>
            </a:r>
          </a:p>
          <a:p>
            <a:endParaRPr lang="tr-TR" dirty="0">
              <a:latin typeface="Comic Sans MS" pitchFamily="66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>
                <a:latin typeface="Comic Sans MS" pitchFamily="66" charset="0"/>
              </a:rPr>
              <a:t>Tarihi olay, dönem ve çağ adları büyük harfle başlar.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Kanuni,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Yükselme Devri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padişahıdır.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Biz,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Milli Mücadele’den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alnımızın akıyla çıktık.</a:t>
            </a:r>
          </a:p>
          <a:p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Fatih, İstanbul’u alarak </a:t>
            </a:r>
            <a:r>
              <a:rPr lang="tr-TR" u="sng" dirty="0">
                <a:solidFill>
                  <a:srgbClr val="00B0F0"/>
                </a:solidFill>
                <a:latin typeface="Comic Sans MS" pitchFamily="66" charset="0"/>
              </a:rPr>
              <a:t>Orta Çağ’ın</a:t>
            </a:r>
            <a:r>
              <a:rPr lang="tr-TR" dirty="0">
                <a:solidFill>
                  <a:srgbClr val="00B0F0"/>
                </a:solidFill>
                <a:latin typeface="Comic Sans MS" pitchFamily="66" charset="0"/>
              </a:rPr>
              <a:t> kapılarını kapatmıştır.</a:t>
            </a:r>
          </a:p>
          <a:p>
            <a:endParaRPr lang="tr-TR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977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115616" y="836712"/>
            <a:ext cx="68407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>
                <a:latin typeface="Comic Sans MS" pitchFamily="66" charset="0"/>
              </a:rPr>
              <a:t>Belirli bir tarih bildiren ay ve gün adları büyük harfle, tarih belirtmeyen gün ve ay adları ise küçük harfle başlar.</a:t>
            </a:r>
          </a:p>
          <a:p>
            <a:endParaRPr lang="tr-TR" dirty="0">
              <a:latin typeface="Comic Sans MS" pitchFamily="66" charset="0"/>
            </a:endParaRPr>
          </a:p>
          <a:p>
            <a:endParaRPr lang="tr-TR" dirty="0" smtClean="0"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SBS 21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Haziran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2008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Cumartesi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günü yapıldı.</a:t>
            </a: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Okullar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haziran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ayında tatile girecek.</a:t>
            </a: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Biz her </a:t>
            </a:r>
            <a:r>
              <a:rPr lang="tr-TR" u="sng" dirty="0" smtClean="0">
                <a:solidFill>
                  <a:srgbClr val="00B0F0"/>
                </a:solidFill>
                <a:latin typeface="Comic Sans MS" pitchFamily="66" charset="0"/>
              </a:rPr>
              <a:t>Cumartesi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buraya geliriz.</a:t>
            </a: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Babam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Salı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günü gelecek.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</a:p>
          <a:p>
            <a:endParaRPr lang="tr-TR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Askere </a:t>
            </a:r>
            <a:r>
              <a:rPr lang="tr-TR" u="sng" dirty="0" smtClean="0">
                <a:solidFill>
                  <a:srgbClr val="92D050"/>
                </a:solidFill>
                <a:latin typeface="Comic Sans MS" pitchFamily="66" charset="0"/>
              </a:rPr>
              <a:t>Mayıs</a:t>
            </a:r>
            <a:r>
              <a:rPr lang="tr-TR" dirty="0" smtClean="0">
                <a:solidFill>
                  <a:srgbClr val="00B0F0"/>
                </a:solidFill>
                <a:latin typeface="Comic Sans MS" pitchFamily="66" charset="0"/>
              </a:rPr>
              <a:t> ayında gidecek.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(YANLIŞ)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Slayt Numarası Yer Tutucusu 1"/>
          <p:cNvSpPr txBox="1">
            <a:spLocks/>
          </p:cNvSpPr>
          <p:nvPr/>
        </p:nvSpPr>
        <p:spPr>
          <a:xfrm>
            <a:off x="7380312" y="5809152"/>
            <a:ext cx="843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400" kern="1200">
                <a:solidFill>
                  <a:schemeClr val="tx2"/>
                </a:solidFill>
                <a:latin typeface="Rage Italic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1"/>
                </a:solidFill>
                <a:latin typeface="Comic Sans MS" pitchFamily="66" charset="0"/>
              </a:rPr>
              <a:t>BHY-7</a:t>
            </a:r>
          </a:p>
        </p:txBody>
      </p:sp>
    </p:spTree>
    <p:extLst>
      <p:ext uri="{BB962C8B-B14F-4D97-AF65-F5344CB8AC3E}">
        <p14:creationId xmlns:p14="http://schemas.microsoft.com/office/powerpoint/2010/main" xmlns="" val="4027766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Raptiy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424</TotalTime>
  <Words>1548</Words>
  <PresentationFormat>Ekran Gösterisi (4:3)</PresentationFormat>
  <Paragraphs>268</Paragraphs>
  <Slides>21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Raptiye</vt:lpstr>
      <vt:lpstr>Slayt 1</vt:lpstr>
      <vt:lpstr>KONU ANLATIMLARI</vt:lpstr>
      <vt:lpstr>Büyük Harflerin Yazımı</vt:lpstr>
      <vt:lpstr>Slayt 4</vt:lpstr>
      <vt:lpstr>Slayt 5</vt:lpstr>
      <vt:lpstr>Slayt 6</vt:lpstr>
      <vt:lpstr>Slayt 7</vt:lpstr>
      <vt:lpstr>Slayt 8</vt:lpstr>
      <vt:lpstr>Slayt 9</vt:lpstr>
      <vt:lpstr>De’nin Yazımı</vt:lpstr>
      <vt:lpstr>Slayt 11</vt:lpstr>
      <vt:lpstr>Ki'nin Yazımı</vt:lpstr>
      <vt:lpstr>Slayt 13</vt:lpstr>
      <vt:lpstr>Mi'nin Yazımı</vt:lpstr>
      <vt:lpstr>Sayıların Yazımı</vt:lpstr>
      <vt:lpstr>Slayt 16</vt:lpstr>
      <vt:lpstr>Birleşik Sözcüklerin Yazımı</vt:lpstr>
      <vt:lpstr>Slayt 18</vt:lpstr>
      <vt:lpstr>Pekiştirmelerin Yazımı</vt:lpstr>
      <vt:lpstr>Kısaltmaların Yazımı</vt:lpstr>
      <vt:lpstr>Slayt 21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2016-04-07T15:37:33Z</dcterms:created>
  <dcterms:modified xsi:type="dcterms:W3CDTF">2016-04-16T21:07:12Z</dcterms:modified>
  <cp:category>www.sorubak.com</cp:category>
</cp:coreProperties>
</file>