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Ömer ÇOLAK" initials="ÖÇ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FD110B"/>
    <a:srgbClr val="F40C91"/>
    <a:srgbClr val="25088E"/>
    <a:srgbClr val="FF33CC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575D3-A356-4CB0-8547-ED94ADA260C1}" type="datetimeFigureOut">
              <a:rPr lang="tr-TR" smtClean="0"/>
              <a:t>28.02.2016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56C91-5585-4D19-8327-727CFD328EF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56C91-5585-4D19-8327-727CFD328EFD}" type="slidenum">
              <a:rPr lang="tr-TR" smtClean="0"/>
              <a:t>19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rd"/>
    <p:sndAc>
      <p:stSnd loop="1"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E33C2C-FE69-49F3-A237-A57C22877640}" type="datetimeFigureOut">
              <a:rPr lang="tr-TR" smtClean="0"/>
              <a:pPr/>
              <a:t>28.02.2016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63D649E-16F3-4289-999E-0C3D065E9E15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trips dir="rd"/>
    <p:sndAc>
      <p:stSnd loop="1"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.wav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r.wikipedia.org/wiki/T%C3%BCrk_dil_ailesi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hyperlink" Target="http://tr.wikipedia.org/wiki/K%C3%BClt%C3%BCr" TargetMode="External"/><Relationship Id="rId4" Type="http://schemas.openxmlformats.org/officeDocument/2006/relationships/hyperlink" Target="http://tr.wikipedia.org/wiki/T%C3%BCrk_halklar%C4%B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7.jpeg"/><Relationship Id="rId5" Type="http://schemas.openxmlformats.org/officeDocument/2006/relationships/image" Target="../media/image45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4.jpeg"/><Relationship Id="rId4" Type="http://schemas.openxmlformats.org/officeDocument/2006/relationships/image" Target="../media/image19.jpeg"/><Relationship Id="rId9" Type="http://schemas.openxmlformats.org/officeDocument/2006/relationships/hyperlink" Target="http://www.google.com.tr/url?sa=i&amp;rct=j&amp;q=&amp;esrc=s&amp;source=images&amp;cd=&amp;cad=rja&amp;uact=8&amp;ved=0CAcQjRw&amp;url=http://www.batmanexpress.com.tr/haberler-5104-tufek-sacmasiyla-yaralandi.html&amp;ei=Tl9CVfOaF8jhaIjogMAF&amp;bvm=bv.92189499,d.ZGU&amp;psig=AFQjCNHX12nmeabzjz0Rq_w-2hPjfhaZDw&amp;ust=143049952086465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420888"/>
            <a:ext cx="7704856" cy="1828800"/>
          </a:xfrm>
        </p:spPr>
        <p:txBody>
          <a:bodyPr>
            <a:normAutofit/>
          </a:bodyPr>
          <a:lstStyle/>
          <a:p>
            <a:pPr algn="just"/>
            <a:r>
              <a:rPr lang="tr-TR" dirty="0" smtClean="0"/>
              <a:t>    </a:t>
            </a:r>
            <a:r>
              <a:rPr lang="tr-TR" sz="6600" dirty="0" smtClean="0"/>
              <a:t>ÜLKEMİZ VE DÜNYA</a:t>
            </a:r>
            <a:endParaRPr lang="tr-TR" sz="66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755576" y="5105400"/>
            <a:ext cx="7854696" cy="1752600"/>
          </a:xfrm>
        </p:spPr>
        <p:txBody>
          <a:bodyPr/>
          <a:lstStyle/>
          <a:p>
            <a:pPr algn="just"/>
            <a:endParaRPr lang="tr-TR" dirty="0"/>
          </a:p>
        </p:txBody>
      </p:sp>
      <p:pic>
        <p:nvPicPr>
          <p:cNvPr id="23554" name="Picture 2" descr="Türkiye ve dünya resmi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3125">
            <a:off x="285005" y="457960"/>
            <a:ext cx="45719" cy="46167"/>
          </a:xfrm>
          <a:prstGeom prst="rect">
            <a:avLst/>
          </a:prstGeom>
          <a:noFill/>
        </p:spPr>
      </p:pic>
      <p:pic>
        <p:nvPicPr>
          <p:cNvPr id="23556" name="Picture 4" descr="Türkiye resm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4323708" cy="2088232"/>
          </a:xfrm>
          <a:prstGeom prst="rect">
            <a:avLst/>
          </a:prstGeom>
          <a:noFill/>
        </p:spPr>
      </p:pic>
      <p:sp>
        <p:nvSpPr>
          <p:cNvPr id="23558" name="AutoShape 6" descr="dünya resm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560" name="AutoShape 8" descr="dünya resm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562" name="AutoShape 10" descr="Türkiye ve dünya resm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564" name="AutoShape 12" descr="Türkiye ve dünya resm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566" name="AutoShape 14" descr="Türkiye ve dünya resm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1" name="10 Resim" descr="untitl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8104" y="908720"/>
            <a:ext cx="2376264" cy="2376264"/>
          </a:xfrm>
          <a:prstGeom prst="rect">
            <a:avLst/>
          </a:prstGeom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YURTTA BARIŞ DÜNYADA BARIŞ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683568" y="1916832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Bir ülkenin başka ülkelerle ilişkilerine </a:t>
            </a:r>
            <a:r>
              <a:rPr lang="tr-TR" sz="2800" dirty="0" smtClean="0">
                <a:solidFill>
                  <a:srgbClr val="FD110B"/>
                </a:solidFill>
              </a:rPr>
              <a:t>DIŞ POLİTİKA </a:t>
            </a:r>
            <a:r>
              <a:rPr lang="tr-TR" sz="2800" dirty="0" smtClean="0"/>
              <a:t>denir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22530" name="AutoShape 2" descr="ALMANYA BAYRAĞ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140968"/>
            <a:ext cx="6408712" cy="3717032"/>
          </a:xfrm>
          <a:prstGeom prst="rect">
            <a:avLst/>
          </a:prstGeom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7"/>
            <a:ext cx="82352" cy="60617"/>
          </a:xfrm>
        </p:spPr>
        <p:txBody>
          <a:bodyPr>
            <a:normAutofit fontScale="90000"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TİKA</a:t>
            </a:r>
          </a:p>
          <a:p>
            <a:r>
              <a:rPr lang="tr-TR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 İŞ BİRLİĞİ VE KALKINMA İDARESİ</a:t>
            </a:r>
            <a:endParaRPr lang="tr-TR" sz="2400" b="1" i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İçerik Yer Tutucusu" descr="TİKA.pn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187624" y="3717032"/>
            <a:ext cx="2520280" cy="2421230"/>
          </a:xfrm>
        </p:spPr>
      </p:pic>
      <p:pic>
        <p:nvPicPr>
          <p:cNvPr id="7" name="Kayıtlı Ses">
            <a:hlinkClick r:id="" action="ppaction://media"/>
          </p:cNvPr>
          <p:cNvPicPr>
            <a:picLocks noRot="1" noChangeAspect="1"/>
          </p:cNvPicPr>
          <p:nvPr>
            <a:wavAudioFile r:embed="rId1" name="Kayıtlı Ses"/>
          </p:nvPr>
        </p:nvPicPr>
        <p:blipFill>
          <a:blip r:embed="rId5" cstate="print"/>
          <a:stretch>
            <a:fillRect/>
          </a:stretch>
        </p:blipFill>
        <p:spPr>
          <a:xfrm>
            <a:off x="10188624" y="1052736"/>
            <a:ext cx="304800" cy="292820"/>
          </a:xfrm>
          <a:prstGeom prst="rect">
            <a:avLst/>
          </a:prstGeom>
        </p:spPr>
      </p:pic>
      <p:sp>
        <p:nvSpPr>
          <p:cNvPr id="10" name="9 Dikdörtgen"/>
          <p:cNvSpPr/>
          <p:nvPr/>
        </p:nvSpPr>
        <p:spPr>
          <a:xfrm>
            <a:off x="10044608" y="1124744"/>
            <a:ext cx="228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tr-TR" sz="5400" b="1" dirty="0" smtClean="0">
                <a:ln/>
                <a:solidFill>
                  <a:srgbClr val="0BD0D9"/>
                </a:solidFill>
              </a:rPr>
              <a:t>Metninizi Yazın</a:t>
            </a:r>
            <a:endParaRPr lang="tr-TR" sz="5400" b="1" dirty="0">
              <a:ln/>
              <a:solidFill>
                <a:srgbClr val="0BD0D9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995936" y="1196752"/>
            <a:ext cx="5148064" cy="81253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3600" b="1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Tika</a:t>
            </a:r>
            <a:r>
              <a:rPr lang="tr-TR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Sovyetler Birliği'nin dağılmasının ardından Türk Cumhuriyetleri’nin yeniden yapılanma, uyum ve kalkınma ihtiyaçlarına cevap vermek amacıyla kurulan kuruluştur</a:t>
            </a:r>
            <a:br>
              <a:rPr lang="tr-TR" sz="3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5400" dirty="0" smtClean="0"/>
              <a:t/>
            </a:r>
            <a:br>
              <a:rPr lang="tr-TR" sz="5400" dirty="0" smtClean="0"/>
            </a:br>
            <a:r>
              <a:rPr lang="tr-TR" sz="5400" dirty="0" smtClean="0"/>
              <a:t/>
            </a:r>
            <a:br>
              <a:rPr lang="tr-TR" sz="5400" dirty="0" smtClean="0"/>
            </a:br>
            <a:endParaRPr lang="tr-T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54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TURKSOY</a:t>
            </a:r>
          </a:p>
          <a:p>
            <a:r>
              <a:rPr lang="tr-TR" sz="24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KÜLTÜR VE SANATLARI ORTAK YÖNETİMİ</a:t>
            </a:r>
            <a:endParaRPr lang="tr-TR" sz="2400" b="1" i="1" dirty="0">
              <a:solidFill>
                <a:srgbClr val="F40C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b="1" dirty="0" smtClean="0"/>
              <a:t>Uluslararası Türk Kültürü Teşkilatı (TÜRKSOY)</a:t>
            </a:r>
            <a:r>
              <a:rPr lang="tr-TR" dirty="0" smtClean="0"/>
              <a:t>, </a:t>
            </a:r>
            <a:r>
              <a:rPr lang="tr-TR" dirty="0" smtClean="0">
                <a:hlinkClick r:id="rId3" tooltip="Türk dil ailesi"/>
              </a:rPr>
              <a:t>Türk dil ailesine</a:t>
            </a:r>
            <a:r>
              <a:rPr lang="tr-TR" dirty="0" smtClean="0"/>
              <a:t> ait dilleri konuşan </a:t>
            </a:r>
            <a:r>
              <a:rPr lang="tr-TR" dirty="0" smtClean="0">
                <a:hlinkClick r:id="rId4" tooltip="Türk halkları"/>
              </a:rPr>
              <a:t>Türk nüfusuna</a:t>
            </a:r>
            <a:r>
              <a:rPr lang="tr-TR" dirty="0" smtClean="0"/>
              <a:t> sahip ülkeler ve topluluklar arası uluslararası </a:t>
            </a:r>
            <a:r>
              <a:rPr lang="tr-TR" dirty="0" smtClean="0">
                <a:hlinkClick r:id="rId5" tooltip="Kültür"/>
              </a:rPr>
              <a:t>kültür</a:t>
            </a:r>
            <a:r>
              <a:rPr lang="tr-TR" dirty="0" smtClean="0"/>
              <a:t> örgütüdür.</a:t>
            </a:r>
            <a:endParaRPr lang="tr-TR" dirty="0"/>
          </a:p>
        </p:txBody>
      </p:sp>
      <p:pic>
        <p:nvPicPr>
          <p:cNvPr id="5" name="4 Resim" descr="TÜRKSO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4437112"/>
            <a:ext cx="4149739" cy="3096344"/>
          </a:xfrm>
          <a:prstGeom prst="rect">
            <a:avLst/>
          </a:prstGeom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just"/>
            <a:r>
              <a:rPr lang="tr-TR" dirty="0" smtClean="0"/>
              <a:t>      </a:t>
            </a:r>
            <a:r>
              <a:rPr lang="tr-TR" sz="8000" dirty="0" smtClean="0"/>
              <a:t>TÜRK DÜNYASI</a:t>
            </a:r>
            <a:endParaRPr lang="tr-TR" sz="80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r>
              <a:rPr lang="tr-TR" dirty="0" smtClean="0"/>
              <a:t>                         </a:t>
            </a:r>
            <a:r>
              <a:rPr lang="tr-TR" sz="7200" dirty="0" smtClean="0"/>
              <a:t>TÜRKLER  </a:t>
            </a:r>
            <a:endParaRPr lang="tr-TR" sz="7200" dirty="0"/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D110B"/>
                </a:solidFill>
              </a:rPr>
              <a:t>BAŞKENT :</a:t>
            </a:r>
            <a:r>
              <a:rPr lang="tr-TR" sz="2400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BAKÜ</a:t>
            </a:r>
            <a:r>
              <a:rPr lang="tr-TR" sz="2400" dirty="0" smtClean="0">
                <a:solidFill>
                  <a:srgbClr val="F40C91"/>
                </a:solidFill>
              </a:rPr>
              <a:t/>
            </a:r>
            <a:br>
              <a:rPr lang="tr-TR" sz="2400" dirty="0" smtClean="0">
                <a:solidFill>
                  <a:srgbClr val="F40C91"/>
                </a:solidFill>
              </a:rPr>
            </a:br>
            <a:r>
              <a:rPr lang="tr-TR" dirty="0" smtClean="0">
                <a:solidFill>
                  <a:srgbClr val="FD110B"/>
                </a:solidFill>
              </a:rPr>
              <a:t>NÜFUS: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MİLYON</a:t>
            </a:r>
            <a:b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F0000"/>
                </a:solidFill>
              </a:rPr>
              <a:t>İKLİM: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KARASAL</a:t>
            </a:r>
            <a:b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dirty="0">
              <a:solidFill>
                <a:srgbClr val="FD110B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378224" cy="2179320"/>
          </a:xfrm>
        </p:spPr>
        <p:txBody>
          <a:bodyPr>
            <a:normAutofit fontScale="85000" lnSpcReduction="20000"/>
          </a:bodyPr>
          <a:lstStyle/>
          <a:p>
            <a:r>
              <a:rPr lang="tr-TR" sz="24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Petrol ve doğalgaz en önemli ekonomik zenginlikleridir. Dünyada en çok havyar üretimi  hazar denizinde yapılmaktadır.</a:t>
            </a:r>
            <a:endParaRPr lang="tr-TR" sz="2400" b="1" i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Resim Yer Tutucusu" descr="AZERBAYCAN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999" r="5999"/>
          <a:stretch>
            <a:fillRect/>
          </a:stretch>
        </p:blipFill>
        <p:spPr>
          <a:xfrm rot="420000">
            <a:off x="3431798" y="1182127"/>
            <a:ext cx="4733388" cy="4030409"/>
          </a:xfrm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BAŞKENT: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TAŞKENT</a:t>
            </a:r>
            <a:b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F0000"/>
                </a:solidFill>
              </a:rPr>
              <a:t>NÜFUS: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MİLYON</a:t>
            </a:r>
            <a:b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F0000"/>
                </a:solidFill>
              </a:rPr>
              <a:t>İKLİM: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KARASAL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sz="2000" b="1" i="1" dirty="0" smtClean="0">
                <a:solidFill>
                  <a:srgbClr val="CC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Dünyadaki en önemli pamuk üretiminin yapıldığı yerdir.PETROL, DOĞALGAZ VE ALTIN çıkarılır.</a:t>
            </a:r>
            <a:endParaRPr lang="tr-TR" sz="2000" b="1" i="1" dirty="0">
              <a:solidFill>
                <a:srgbClr val="CC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Resim Yer Tutucusu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uzbekista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091">
            <a:off x="3463443" y="1402256"/>
            <a:ext cx="4759368" cy="336899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FD110B"/>
                </a:solidFill>
              </a:rPr>
              <a:t>BAŞKENT:</a:t>
            </a:r>
            <a:r>
              <a:rPr lang="tr-TR" sz="1800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ASTANA</a:t>
            </a:r>
            <a:br>
              <a:rPr lang="tr-TR" sz="1800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D110B"/>
                </a:solidFill>
              </a:rPr>
              <a:t>NÜFUS: </a:t>
            </a:r>
            <a:r>
              <a:rPr lang="tr-TR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milyon</a:t>
            </a:r>
            <a:br>
              <a:rPr lang="tr-TR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F0000"/>
                </a:solidFill>
              </a:rPr>
              <a:t>İKLİM: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KARASAL</a:t>
            </a:r>
            <a:r>
              <a:rPr lang="tr-TR" dirty="0" smtClean="0">
                <a:solidFill>
                  <a:srgbClr val="FD110B"/>
                </a:solidFill>
              </a:rPr>
              <a:t/>
            </a:r>
            <a:br>
              <a:rPr lang="tr-TR" dirty="0" smtClean="0">
                <a:solidFill>
                  <a:srgbClr val="FD110B"/>
                </a:solidFill>
              </a:rPr>
            </a:br>
            <a:endParaRPr lang="tr-TR" sz="1800" dirty="0">
              <a:solidFill>
                <a:srgbClr val="FD110B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539552" y="3212976"/>
            <a:ext cx="2209800" cy="2179320"/>
          </a:xfrm>
          <a:blipFill>
            <a:blip r:embed="rId3" cstate="print"/>
            <a:tile tx="0" ty="0" sx="100000" sy="100000" flip="none" algn="tl"/>
          </a:blipFill>
          <a:ln>
            <a:prstDash val="sysDot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000" dirty="0" smtClean="0">
                <a:solidFill>
                  <a:srgbClr val="25088E"/>
                </a:solidFill>
              </a:rPr>
              <a:t>Tarım fazla gelişmemiştir. hayvancılık yaygındır.kömür petrol ve doğal gaz çıkarılmaktadır.</a:t>
            </a:r>
            <a:endParaRPr lang="tr-TR" sz="2000" dirty="0">
              <a:solidFill>
                <a:srgbClr val="25088E"/>
              </a:solidFill>
            </a:endParaRPr>
          </a:p>
        </p:txBody>
      </p:sp>
      <p:sp>
        <p:nvSpPr>
          <p:cNvPr id="4" name="3 Resim Yer Tutucusu"/>
          <p:cNvSpPr>
            <a:spLocks noGrp="1"/>
          </p:cNvSpPr>
          <p:nvPr>
            <p:ph type="pic" idx="1"/>
          </p:nvPr>
        </p:nvSpPr>
        <p:spPr/>
      </p:sp>
      <p:pic>
        <p:nvPicPr>
          <p:cNvPr id="28674" name="Picture 2" descr="kazakısta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26206">
            <a:off x="3376212" y="1386816"/>
            <a:ext cx="4948286" cy="356551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</p:spPr>
      </p:pic>
      <p:sp>
        <p:nvSpPr>
          <p:cNvPr id="6" name="5 Metin kutusu"/>
          <p:cNvSpPr txBox="1"/>
          <p:nvPr/>
        </p:nvSpPr>
        <p:spPr>
          <a:xfrm>
            <a:off x="1835696" y="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i="1" dirty="0" smtClean="0">
                <a:solidFill>
                  <a:srgbClr val="2508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KAZAKİSTAN</a:t>
            </a:r>
            <a:endParaRPr lang="tr-TR" sz="4800" b="1" i="1" dirty="0">
              <a:solidFill>
                <a:srgbClr val="2508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124744"/>
            <a:ext cx="2522240" cy="1582621"/>
          </a:xfrm>
          <a:blipFill>
            <a:blip r:embed="rId3" cstate="print"/>
            <a:tile tx="0" ty="0" sx="100000" sy="100000" flip="none" algn="tl"/>
          </a:blipFill>
          <a:ln w="76200">
            <a:solidFill>
              <a:schemeClr val="accent3">
                <a:shade val="50000"/>
                <a:satMod val="103000"/>
                <a:alpha val="62000"/>
              </a:schemeClr>
            </a:solidFill>
            <a:prstDash val="sysDot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rgbClr val="FD110B"/>
                </a:solidFill>
              </a:rPr>
              <a:t>BAŞKENT:</a:t>
            </a:r>
            <a: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AŞKABAT</a:t>
            </a:r>
            <a:br>
              <a:rPr lang="tr-TR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dirty="0" smtClean="0">
                <a:solidFill>
                  <a:srgbClr val="FD110B"/>
                </a:solidFill>
              </a:rPr>
              <a:t>NÜFUS:</a:t>
            </a:r>
            <a:r>
              <a:rPr lang="tr-TR" dirty="0" smtClean="0">
                <a:solidFill>
                  <a:srgbClr val="F40C91"/>
                </a:solidFill>
              </a:rPr>
              <a:t>5 MİLYON</a:t>
            </a:r>
            <a:br>
              <a:rPr lang="tr-TR" dirty="0" smtClean="0">
                <a:solidFill>
                  <a:srgbClr val="F40C91"/>
                </a:solidFill>
              </a:rPr>
            </a:br>
            <a:r>
              <a:rPr lang="tr-TR" dirty="0" smtClean="0">
                <a:solidFill>
                  <a:srgbClr val="FD110B"/>
                </a:solidFill>
              </a:rPr>
              <a:t>İKLİM:</a:t>
            </a:r>
            <a:r>
              <a:rPr lang="tr-TR" dirty="0" smtClean="0">
                <a:solidFill>
                  <a:srgbClr val="F40C91"/>
                </a:solidFill>
              </a:rPr>
              <a:t>KARASAL</a:t>
            </a:r>
            <a:br>
              <a:rPr lang="tr-TR" dirty="0" smtClean="0">
                <a:solidFill>
                  <a:srgbClr val="F40C91"/>
                </a:solidFill>
              </a:rPr>
            </a:br>
            <a:r>
              <a:rPr lang="tr-TR" sz="1600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r-TR" sz="1600" dirty="0">
              <a:solidFill>
                <a:srgbClr val="FD110B"/>
              </a:solidFill>
            </a:endParaRPr>
          </a:p>
        </p:txBody>
      </p:sp>
      <p:pic>
        <p:nvPicPr>
          <p:cNvPr id="6" name="5 Resim Yer Tutucusu" descr="türkmeni.pn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6168" r="6168"/>
          <a:stretch>
            <a:fillRect/>
          </a:stretch>
        </p:blipFill>
        <p:spPr>
          <a:blipFill>
            <a:blip r:embed="rId5" cstate="print"/>
            <a:tile tx="0" ty="0" sx="100000" sy="100000" flip="none" algn="tl"/>
          </a:blipFill>
        </p:spPr>
      </p:pic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611560" y="3356992"/>
            <a:ext cx="2209800" cy="217932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4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tr-TR" sz="2000" b="1" i="1" dirty="0" smtClean="0">
                <a:solidFill>
                  <a:srgbClr val="2508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Pamuk üretiminde  ve dünyaca ünlü  karakul koyunları vardır.doğalgaz çıkarılmaktadır.</a:t>
            </a:r>
            <a:endParaRPr lang="tr-TR" sz="2000" b="1" i="1" dirty="0">
              <a:solidFill>
                <a:srgbClr val="2508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698" name="AutoShape 2" descr="türkmenistan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  <a:effectLst>
            <a:glow rad="228600">
              <a:schemeClr val="accent1">
                <a:satMod val="175000"/>
                <a:alpha val="40000"/>
              </a:schemeClr>
            </a:glow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1800" dirty="0" smtClean="0">
                <a:solidFill>
                  <a:srgbClr val="FD110B"/>
                </a:solidFill>
              </a:rPr>
              <a:t>BAŞKENT:</a:t>
            </a:r>
            <a:r>
              <a:rPr lang="tr-TR" sz="1800" dirty="0" smtClean="0">
                <a:solidFill>
                  <a:srgbClr val="F40C91"/>
                </a:solidFill>
              </a:rPr>
              <a:t>BİŞKEK</a:t>
            </a:r>
            <a:br>
              <a:rPr lang="tr-TR" sz="1800" dirty="0" smtClean="0">
                <a:solidFill>
                  <a:srgbClr val="F40C91"/>
                </a:solidFill>
              </a:rPr>
            </a:br>
            <a:r>
              <a:rPr lang="tr-TR" sz="1800" dirty="0" smtClean="0">
                <a:solidFill>
                  <a:srgbClr val="FF0000"/>
                </a:solidFill>
              </a:rPr>
              <a:t>NÜFUS:</a:t>
            </a:r>
            <a:r>
              <a:rPr lang="tr-TR" sz="1800" dirty="0" smtClean="0">
                <a:solidFill>
                  <a:srgbClr val="F40C91"/>
                </a:solidFill>
              </a:rPr>
              <a:t>5  MİLYON</a:t>
            </a:r>
            <a:br>
              <a:rPr lang="tr-TR" sz="1800" dirty="0" smtClean="0">
                <a:solidFill>
                  <a:srgbClr val="F40C91"/>
                </a:solidFill>
              </a:rPr>
            </a:br>
            <a:r>
              <a:rPr lang="tr-TR" sz="1800" dirty="0" smtClean="0">
                <a:solidFill>
                  <a:srgbClr val="FF0000"/>
                </a:solidFill>
              </a:rPr>
              <a:t>İKLİM:</a:t>
            </a:r>
            <a:r>
              <a:rPr lang="tr-TR" sz="1800" dirty="0" smtClean="0">
                <a:solidFill>
                  <a:srgbClr val="F40C91"/>
                </a:solidFill>
              </a:rPr>
              <a:t>KARASAL</a:t>
            </a:r>
            <a:br>
              <a:rPr lang="tr-TR" sz="1800" dirty="0" smtClean="0">
                <a:solidFill>
                  <a:srgbClr val="F40C91"/>
                </a:solidFill>
              </a:rPr>
            </a:br>
            <a:endParaRPr lang="tr-TR" sz="1800" dirty="0">
              <a:solidFill>
                <a:srgbClr val="FD110B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611560" y="2996952"/>
            <a:ext cx="2209800" cy="2520280"/>
          </a:xfrm>
          <a:blipFill>
            <a:blip r:embed="rId4" cstate="print"/>
            <a:tile tx="0" ty="0" sx="100000" sy="100000" flip="none" algn="tl"/>
          </a:blipFill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tr-TR" sz="2000" b="1" i="1" dirty="0" smtClean="0">
                <a:solidFill>
                  <a:srgbClr val="2508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TARIM FAZLA GELİŞMEMİŞTİR. HAYVANCILIK GELİŞMİŞTİR.METAL BİRİMİ VE İPEK İŞLEME SANAYİ  GELİŞMİŞTİR.</a:t>
            </a:r>
            <a:endParaRPr lang="tr-TR" sz="2000" b="1" i="1" dirty="0">
              <a:solidFill>
                <a:srgbClr val="2508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Resim Yer Tutucusu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kırgızistan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1750">
            <a:off x="3553762" y="1238239"/>
            <a:ext cx="4536504" cy="377310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1560" y="1052736"/>
            <a:ext cx="2212848" cy="1582621"/>
          </a:xfrm>
          <a:blipFill>
            <a:blip r:embed="rId4" cstate="print"/>
            <a:tile tx="0" ty="0" sx="100000" sy="100000" flip="none" algn="tl"/>
          </a:blip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tr-TR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BAŞKENT:</a:t>
            </a:r>
            <a:r>
              <a:rPr lang="tr-TR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LEFKOŞE</a:t>
            </a:r>
            <a:br>
              <a:rPr lang="tr-TR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NÜFUS:</a:t>
            </a:r>
            <a:r>
              <a:rPr lang="tr-TR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210 BİN</a:t>
            </a:r>
            <a:br>
              <a:rPr lang="tr-TR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i="1" dirty="0" smtClean="0">
                <a:solidFill>
                  <a:srgbClr val="FD11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İKLİM:</a:t>
            </a:r>
            <a:r>
              <a:rPr lang="tr-TR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AKDENİZ</a:t>
            </a:r>
            <a:r>
              <a:rPr lang="tr-TR" dirty="0" smtClean="0">
                <a:solidFill>
                  <a:srgbClr val="F40C91"/>
                </a:solidFill>
              </a:rPr>
              <a:t/>
            </a:r>
            <a:br>
              <a:rPr lang="tr-TR" dirty="0" smtClean="0">
                <a:solidFill>
                  <a:srgbClr val="F40C91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251520" y="2852936"/>
            <a:ext cx="2736304" cy="3336519"/>
          </a:xfrm>
          <a:blipFill>
            <a:blip r:embed="rId5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400" b="1" i="1" dirty="0" smtClean="0">
                <a:solidFill>
                  <a:srgbClr val="FD11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TARIM ÜLKESİDİR. YER ALTI KAYNAKLARI VE SANAYİSİ GELİŞMEMİŞTİR. EKONOMİSİ İÇİN TURİZM ÖNEMLİDİR.</a:t>
            </a:r>
            <a:endParaRPr lang="tr-TR" sz="2400" b="1" i="1" dirty="0">
              <a:solidFill>
                <a:srgbClr val="FD11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Resim Yer Tutucusu"/>
          <p:cNvSpPr>
            <a:spLocks noGrp="1"/>
          </p:cNvSpPr>
          <p:nvPr>
            <p:ph type="pic" idx="1"/>
          </p:nvPr>
        </p:nvSpPr>
        <p:spPr/>
      </p:sp>
      <p:pic>
        <p:nvPicPr>
          <p:cNvPr id="31746" name="Picture 2" descr="kuzey kibris türk cumhuriyeti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25735">
            <a:off x="3704615" y="1296503"/>
            <a:ext cx="4176464" cy="3703364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971600" y="332656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CC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KUZEY KIBRIS TÜRK CUMHURİYETİ</a:t>
            </a:r>
            <a:endParaRPr lang="tr-TR" sz="3200" b="1" i="1" dirty="0">
              <a:solidFill>
                <a:srgbClr val="CC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12744"/>
          </a:xfrm>
        </p:spPr>
        <p:txBody>
          <a:bodyPr>
            <a:normAutofit fontScale="90000"/>
          </a:bodyPr>
          <a:lstStyle/>
          <a:p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NÜFUSUN VE EKONOMİK FALİYETLERİN DAĞILIŞI</a:t>
            </a: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NÜFUS NEDİR`,</a:t>
            </a:r>
            <a:r>
              <a:rPr lang="tr-TR" sz="2000" dirty="0" smtClean="0">
                <a:solidFill>
                  <a:srgbClr val="002060"/>
                </a:solidFill>
              </a:rPr>
              <a:t>SINIRLARI BELLİ BİR ALANDAYAŞAYAN İNSAN SAYISINA </a:t>
            </a:r>
            <a:r>
              <a:rPr lang="tr-TR" sz="2000" dirty="0" smtClean="0">
                <a:solidFill>
                  <a:srgbClr val="F40C91"/>
                </a:solidFill>
              </a:rPr>
              <a:t>NÜFUS</a:t>
            </a:r>
            <a:r>
              <a:rPr lang="tr-TR" sz="2000" dirty="0" smtClean="0">
                <a:solidFill>
                  <a:srgbClr val="002060"/>
                </a:solidFill>
              </a:rPr>
              <a:t> DENİR.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4" name="3 Resim" descr="images94FH3D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212976"/>
            <a:ext cx="5832648" cy="2874859"/>
          </a:xfrm>
          <a:prstGeom prst="rect">
            <a:avLst/>
          </a:prstGeom>
        </p:spPr>
      </p:pic>
    </p:spTree>
  </p:cSld>
  <p:clrMapOvr>
    <a:masterClrMapping/>
  </p:clrMapOvr>
  <p:transition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NÜFUSUN DAĞILIŞINI ETKİLEYEN NEDENLER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4 İçerik Yer Tutucusu" descr="DOĞAL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2276872"/>
            <a:ext cx="4614451" cy="4104456"/>
          </a:xfrm>
        </p:spPr>
      </p:pic>
      <p:pic>
        <p:nvPicPr>
          <p:cNvPr id="6" name="5 İçerik Yer Tutucusu" descr="BEŞERİ7.pn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2276872"/>
            <a:ext cx="4824536" cy="4104456"/>
          </a:xfrm>
        </p:spPr>
      </p:pic>
    </p:spTree>
  </p:cSld>
  <p:clrMapOvr>
    <a:masterClrMapping/>
  </p:clrMapOvr>
  <p:transition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971600" y="1196752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40C91"/>
                </a:solidFill>
              </a:rPr>
              <a:t>İTHALAT              İHRACAT</a:t>
            </a:r>
            <a:endParaRPr lang="tr-TR" sz="4000" b="1" dirty="0">
              <a:solidFill>
                <a:srgbClr val="F40C91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95536" y="242088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İTHALAT``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BİR ÜLKENİN BAŞKA BİR ÜLKEDENMAL VE HİZMETSATIN ALMASINA  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İTHALAT</a:t>
            </a:r>
            <a:r>
              <a:rPr lang="tr-TR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DENİR.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23528" y="3429000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İHRACAT`,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`BİR ÜLKENİNBAŞKA BİR ÜLKEYE MAL VE HİZMET SATMASINA 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İHRACAT 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DENİR.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 descr="İTHALAT İHRACAT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21088"/>
            <a:ext cx="3640086" cy="2232248"/>
          </a:xfrm>
          <a:prstGeom prst="rect">
            <a:avLst/>
          </a:prstGeom>
          <a:noFill/>
        </p:spPr>
      </p:pic>
      <p:pic>
        <p:nvPicPr>
          <p:cNvPr id="26628" name="Picture 4" descr="İTHALAT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005064"/>
            <a:ext cx="3888432" cy="27524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DIŞ VE İÇ   TİCARET</a:t>
            </a:r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755576" y="242088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DIŞ TİCARET,</a:t>
            </a:r>
            <a:r>
              <a:rPr lang="tr-T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ÜLKELER ARASI YAPILAN ALIŞVERİŞE DENİR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899592" y="3429000"/>
            <a:ext cx="6696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İÇ  TİCARET,</a:t>
            </a:r>
            <a:r>
              <a:rPr lang="tr-T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ÜLKE İÇİ YAPILAN ALIŞVERİŞE DENİR.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Gülen Yüz"/>
          <p:cNvSpPr/>
          <p:nvPr/>
        </p:nvSpPr>
        <p:spPr>
          <a:xfrm>
            <a:off x="395536" y="4149080"/>
            <a:ext cx="8208912" cy="216024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</p:cSld>
  <p:clrMapOvr>
    <a:masterClrMapping/>
  </p:clrMapOvr>
  <p:transition>
    <p:strip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ALDIKLARIMIZ - SATTIKLARIMIZ</a:t>
            </a:r>
            <a:endParaRPr lang="tr-TR" dirty="0"/>
          </a:p>
        </p:txBody>
      </p:sp>
      <p:sp>
        <p:nvSpPr>
          <p:cNvPr id="3" name="2 Sağ Ok"/>
          <p:cNvSpPr/>
          <p:nvPr/>
        </p:nvSpPr>
        <p:spPr>
          <a:xfrm>
            <a:off x="0" y="1340768"/>
            <a:ext cx="32352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Sol Ok"/>
          <p:cNvSpPr/>
          <p:nvPr/>
        </p:nvSpPr>
        <p:spPr>
          <a:xfrm>
            <a:off x="8532440" y="1340768"/>
            <a:ext cx="611560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1043608" y="980728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i="1" dirty="0" smtClean="0">
                <a:solidFill>
                  <a:srgbClr val="7030A0"/>
                </a:solidFill>
              </a:rPr>
              <a:t>SATTIKLARIMIZ</a:t>
            </a:r>
            <a:endParaRPr lang="tr-TR" sz="5400" b="1" i="1" dirty="0">
              <a:solidFill>
                <a:srgbClr val="7030A0"/>
              </a:solidFill>
            </a:endParaRPr>
          </a:p>
        </p:txBody>
      </p:sp>
      <p:sp>
        <p:nvSpPr>
          <p:cNvPr id="1026" name="AutoShape 2" descr="BO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8" name="AutoShape 4" descr="BO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0" name="AutoShape 6" descr="BO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2" name="AutoShape 8" descr="BO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1" name="10 Resim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844824"/>
            <a:ext cx="4392487" cy="3290126"/>
          </a:xfrm>
          <a:prstGeom prst="rect">
            <a:avLst/>
          </a:prstGeom>
        </p:spPr>
      </p:pic>
      <p:sp>
        <p:nvSpPr>
          <p:cNvPr id="12" name="11 Metin kutusu"/>
          <p:cNvSpPr txBox="1"/>
          <p:nvPr/>
        </p:nvSpPr>
        <p:spPr>
          <a:xfrm>
            <a:off x="2843808" y="5013176"/>
            <a:ext cx="4464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</a:t>
            </a:r>
            <a:endParaRPr lang="tr-T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" name="AutoShape 10" descr="PORSELEN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6" name="AutoShape 12" descr="PORSELEN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5" name="14 Resim" descr="PORSENE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2060848"/>
            <a:ext cx="4720524" cy="2736304"/>
          </a:xfrm>
          <a:prstGeom prst="rect">
            <a:avLst/>
          </a:prstGeom>
        </p:spPr>
      </p:pic>
      <p:sp>
        <p:nvSpPr>
          <p:cNvPr id="16" name="15 Metin kutusu"/>
          <p:cNvSpPr txBox="1"/>
          <p:nvPr/>
        </p:nvSpPr>
        <p:spPr>
          <a:xfrm>
            <a:off x="2123728" y="4941168"/>
            <a:ext cx="4355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PORSELEN</a:t>
            </a:r>
            <a:endParaRPr lang="tr-TR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16 Resim" descr="BAKI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756592" y="1844824"/>
            <a:ext cx="144016" cy="107873"/>
          </a:xfrm>
          <a:prstGeom prst="rect">
            <a:avLst/>
          </a:prstGeom>
        </p:spPr>
      </p:pic>
      <p:pic>
        <p:nvPicPr>
          <p:cNvPr id="18" name="17 Resim" descr="BAKI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80" y="1772816"/>
            <a:ext cx="5040560" cy="3775554"/>
          </a:xfrm>
          <a:prstGeom prst="rect">
            <a:avLst/>
          </a:prstGeom>
        </p:spPr>
      </p:pic>
      <p:sp>
        <p:nvSpPr>
          <p:cNvPr id="19" name="18 Metin kutusu"/>
          <p:cNvSpPr txBox="1"/>
          <p:nvPr/>
        </p:nvSpPr>
        <p:spPr>
          <a:xfrm>
            <a:off x="2195736" y="5445224"/>
            <a:ext cx="4896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BAKIR</a:t>
            </a:r>
            <a:endParaRPr lang="tr-TR" sz="54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" name="19 Resim" descr="ELEK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576" y="1916832"/>
            <a:ext cx="7603768" cy="3672408"/>
          </a:xfrm>
          <a:prstGeom prst="rect">
            <a:avLst/>
          </a:prstGeom>
        </p:spPr>
      </p:pic>
      <p:sp>
        <p:nvSpPr>
          <p:cNvPr id="21" name="20 Metin kutusu"/>
          <p:cNvSpPr txBox="1"/>
          <p:nvPr/>
        </p:nvSpPr>
        <p:spPr>
          <a:xfrm>
            <a:off x="1763688" y="5733256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ELEKTRONİK  EŞYA</a:t>
            </a:r>
            <a:endParaRPr lang="tr-TR" sz="4400" b="1" i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21 Resim" descr="TEKSTİ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03848" y="1628800"/>
            <a:ext cx="2095674" cy="3149237"/>
          </a:xfrm>
          <a:prstGeom prst="rect">
            <a:avLst/>
          </a:prstGeom>
        </p:spPr>
      </p:pic>
      <p:sp>
        <p:nvSpPr>
          <p:cNvPr id="23" name="22 Metin kutusu"/>
          <p:cNvSpPr txBox="1"/>
          <p:nvPr/>
        </p:nvSpPr>
        <p:spPr>
          <a:xfrm>
            <a:off x="1907704" y="4941168"/>
            <a:ext cx="4464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i="1" dirty="0" smtClean="0">
                <a:solidFill>
                  <a:srgbClr val="2508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TEKSTİL</a:t>
            </a:r>
            <a:endParaRPr lang="tr-TR" sz="8000" b="1" i="1" dirty="0">
              <a:solidFill>
                <a:srgbClr val="25088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" name="23 Resim" descr="PAMUK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051719" y="2060848"/>
            <a:ext cx="4544767" cy="3024336"/>
          </a:xfrm>
          <a:prstGeom prst="rect">
            <a:avLst/>
          </a:prstGeom>
        </p:spPr>
      </p:pic>
      <p:sp>
        <p:nvSpPr>
          <p:cNvPr id="25" name="24 Metin kutusu"/>
          <p:cNvSpPr txBox="1"/>
          <p:nvPr/>
        </p:nvSpPr>
        <p:spPr>
          <a:xfrm>
            <a:off x="1835696" y="5013176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PAMUK</a:t>
            </a:r>
            <a:endParaRPr lang="tr-TR" sz="8000" b="1" i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25 Resim" descr="Yeni Bit Eşlem Resmi.bmp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1988840"/>
            <a:ext cx="11110078" cy="4680520"/>
          </a:xfrm>
          <a:prstGeom prst="rect">
            <a:avLst/>
          </a:prstGeom>
        </p:spPr>
      </p:pic>
    </p:spTree>
  </p:cSld>
  <p:clrMapOvr>
    <a:masterClrMapping/>
  </p:clrMapOvr>
  <p:transition>
    <p:strips dir="l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0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0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3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5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8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8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12" grpId="0"/>
      <p:bldP spid="12" grpId="1"/>
      <p:bldP spid="16" grpId="0"/>
      <p:bldP spid="16" grpId="1"/>
      <p:bldP spid="19" grpId="0"/>
      <p:bldP spid="19" grpId="1"/>
      <p:bldP spid="21" grpId="0" build="allAtOnce"/>
      <p:bldP spid="23" grpId="0"/>
      <p:bldP spid="23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ALDIKLARIMIZ</a:t>
            </a:r>
            <a:endParaRPr lang="tr-TR" dirty="0"/>
          </a:p>
        </p:txBody>
      </p:sp>
      <p:sp>
        <p:nvSpPr>
          <p:cNvPr id="3" name="2 Sağ Ok"/>
          <p:cNvSpPr/>
          <p:nvPr/>
        </p:nvSpPr>
        <p:spPr>
          <a:xfrm>
            <a:off x="251520" y="1052736"/>
            <a:ext cx="1440160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3 Sol Ok"/>
          <p:cNvSpPr/>
          <p:nvPr/>
        </p:nvSpPr>
        <p:spPr>
          <a:xfrm>
            <a:off x="6516216" y="980728"/>
            <a:ext cx="1800200" cy="7920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1026" name="Picture 2" descr="OTOMOBİL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204864"/>
            <a:ext cx="4328347" cy="288032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1763688" y="3933056"/>
            <a:ext cx="55446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/>
              <a:t>                </a:t>
            </a:r>
            <a:endParaRPr lang="tr-TR" sz="6000" dirty="0" smtClean="0">
              <a:solidFill>
                <a:srgbClr val="FF0000"/>
              </a:solidFill>
            </a:endParaRPr>
          </a:p>
          <a:p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OTOMOBİL</a:t>
            </a:r>
            <a:endParaRPr lang="tr-T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DOĞAL GAZ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844824"/>
            <a:ext cx="4464496" cy="3193913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2051720" y="4509120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i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DOĞAL GAZ</a:t>
            </a:r>
            <a:endParaRPr lang="tr-TR" sz="4800" b="1" i="1" u="sng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691680" y="5517232"/>
            <a:ext cx="50405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TARIM ÜRÜNLERİ</a:t>
            </a:r>
            <a:endParaRPr lang="tr-TR" sz="4400" b="1" i="1" dirty="0">
              <a:solidFill>
                <a:srgbClr val="F40C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10 Resim" descr="MUZ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1844824"/>
            <a:ext cx="4464496" cy="3720413"/>
          </a:xfrm>
          <a:prstGeom prst="rect">
            <a:avLst/>
          </a:prstGeom>
        </p:spPr>
      </p:pic>
      <p:sp>
        <p:nvSpPr>
          <p:cNvPr id="1030" name="AutoShape 6" descr="PETROL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2" name="AutoShape 8" descr="PETROL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4" name="13 Resim" descr="PETRO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19672" y="1988840"/>
            <a:ext cx="4752528" cy="3162591"/>
          </a:xfrm>
          <a:prstGeom prst="rect">
            <a:avLst/>
          </a:prstGeom>
        </p:spPr>
      </p:pic>
      <p:sp>
        <p:nvSpPr>
          <p:cNvPr id="15" name="14 Metin kutusu"/>
          <p:cNvSpPr txBox="1"/>
          <p:nvPr/>
        </p:nvSpPr>
        <p:spPr>
          <a:xfrm>
            <a:off x="1619672" y="5301208"/>
            <a:ext cx="52565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b="1" i="1" dirty="0" smtClean="0">
                <a:solidFill>
                  <a:srgbClr val="FD11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PETROL</a:t>
            </a:r>
            <a:endParaRPr lang="tr-TR" sz="8800" b="1" i="1" dirty="0">
              <a:solidFill>
                <a:srgbClr val="FD110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" name="AutoShape 10" descr="İLAÇ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7" name="16 Resim" descr="untitl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3568" y="1916832"/>
            <a:ext cx="7163372" cy="4464496"/>
          </a:xfrm>
          <a:prstGeom prst="rect">
            <a:avLst/>
          </a:prstGeom>
        </p:spPr>
      </p:pic>
      <p:sp>
        <p:nvSpPr>
          <p:cNvPr id="18" name="17 Metin kutusu"/>
          <p:cNvSpPr txBox="1"/>
          <p:nvPr/>
        </p:nvSpPr>
        <p:spPr>
          <a:xfrm>
            <a:off x="2339752" y="5013176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b="1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İLAÇ</a:t>
            </a:r>
            <a:endParaRPr lang="tr-TR" sz="9600" b="1" i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6" name="AutoShape 12" descr="ELEKTRONİK EŞYALA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8" name="AutoShape 14" descr="ELEKTRONİK EŞYALAR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21" name="20 Resim" descr="VSDF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75656" y="1844824"/>
            <a:ext cx="4896544" cy="3921137"/>
          </a:xfrm>
          <a:prstGeom prst="rect">
            <a:avLst/>
          </a:prstGeom>
        </p:spPr>
      </p:pic>
      <p:sp>
        <p:nvSpPr>
          <p:cNvPr id="22" name="21 Metin kutusu"/>
          <p:cNvSpPr txBox="1"/>
          <p:nvPr/>
        </p:nvSpPr>
        <p:spPr>
          <a:xfrm>
            <a:off x="1763688" y="4919008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ELEKTRONİK EŞYA</a:t>
            </a:r>
            <a:endParaRPr lang="tr-TR" sz="6000" b="1" i="1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40" name="Picture 16" descr="http://www.batmanexpress.com.tr/images_up/tufek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1844824"/>
            <a:ext cx="5832648" cy="3996444"/>
          </a:xfrm>
          <a:prstGeom prst="rect">
            <a:avLst/>
          </a:prstGeom>
          <a:noFill/>
        </p:spPr>
      </p:pic>
      <p:sp>
        <p:nvSpPr>
          <p:cNvPr id="24" name="23 Metin kutusu"/>
          <p:cNvSpPr txBox="1"/>
          <p:nvPr/>
        </p:nvSpPr>
        <p:spPr>
          <a:xfrm>
            <a:off x="2411760" y="5085184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i="1" dirty="0" smtClean="0">
                <a:solidFill>
                  <a:schemeClr val="accent1">
                    <a:lumMod val="75000"/>
                  </a:schemeClr>
                </a:solidFill>
              </a:rPr>
              <a:t>SİLAH</a:t>
            </a:r>
            <a:endParaRPr lang="tr-TR" sz="7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7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8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6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9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9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1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3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3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6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6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91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92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3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3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0" grpId="0"/>
      <p:bldP spid="10" grpId="1"/>
      <p:bldP spid="15" grpId="0"/>
      <p:bldP spid="15" grpId="1"/>
      <p:bldP spid="18" grpId="0"/>
      <p:bldP spid="18" grpId="1"/>
      <p:bldP spid="22" grpId="0"/>
      <p:bldP spid="22" grpId="1"/>
      <p:bldP spid="24" grpId="0"/>
      <p:bldP spid="2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EN ÇOK İHRACAT YAPTIĞIMIZ ÜLKELER</a:t>
            </a:r>
            <a:endParaRPr lang="tr-TR" dirty="0"/>
          </a:p>
        </p:txBody>
      </p:sp>
      <p:sp>
        <p:nvSpPr>
          <p:cNvPr id="1026" name="AutoShape 2" descr="almanya ve bayrağı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8" name="AutoShape 4" descr="almanya ve bayrağı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5" name="4 Resim" descr="alma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44824"/>
            <a:ext cx="2411760" cy="1447056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0" y="3140968"/>
            <a:ext cx="2195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ALMANYA</a:t>
            </a:r>
            <a:endParaRPr lang="tr-TR" sz="2800" dirty="0"/>
          </a:p>
        </p:txBody>
      </p:sp>
      <p:sp>
        <p:nvSpPr>
          <p:cNvPr id="1030" name="AutoShape 6" descr="ABD ve bayrağı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8" name="7 Resim" descr="LJHPIBJLGVGŞHKB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844824"/>
            <a:ext cx="2736304" cy="1438766"/>
          </a:xfrm>
          <a:prstGeom prst="rect">
            <a:avLst/>
          </a:prstGeom>
        </p:spPr>
      </p:pic>
      <p:sp>
        <p:nvSpPr>
          <p:cNvPr id="9" name="8 Metin kutusu"/>
          <p:cNvSpPr txBox="1"/>
          <p:nvPr/>
        </p:nvSpPr>
        <p:spPr>
          <a:xfrm>
            <a:off x="3203848" y="314096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ABD</a:t>
            </a:r>
            <a:endParaRPr lang="tr-TR" sz="3200" dirty="0"/>
          </a:p>
        </p:txBody>
      </p:sp>
      <p:pic>
        <p:nvPicPr>
          <p:cNvPr id="10" name="9 Resim" descr="ab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1643202"/>
            <a:ext cx="2808312" cy="1684986"/>
          </a:xfrm>
          <a:prstGeom prst="rect">
            <a:avLst/>
          </a:prstGeom>
        </p:spPr>
      </p:pic>
      <p:sp>
        <p:nvSpPr>
          <p:cNvPr id="11" name="10 Metin kutusu"/>
          <p:cNvSpPr txBox="1"/>
          <p:nvPr/>
        </p:nvSpPr>
        <p:spPr>
          <a:xfrm>
            <a:off x="6084168" y="328498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RUSYA</a:t>
            </a:r>
            <a:endParaRPr lang="tr-TR" sz="2400" dirty="0"/>
          </a:p>
        </p:txBody>
      </p:sp>
      <p:pic>
        <p:nvPicPr>
          <p:cNvPr id="12" name="11 Resim" descr="HKJ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9592" y="3933056"/>
            <a:ext cx="3028950" cy="1514475"/>
          </a:xfrm>
          <a:prstGeom prst="rect">
            <a:avLst/>
          </a:prstGeom>
        </p:spPr>
      </p:pic>
      <p:sp>
        <p:nvSpPr>
          <p:cNvPr id="13" name="12 Metin kutusu"/>
          <p:cNvSpPr txBox="1"/>
          <p:nvPr/>
        </p:nvSpPr>
        <p:spPr>
          <a:xfrm>
            <a:off x="1115616" y="5445224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İNGİLTERE</a:t>
            </a:r>
            <a:endParaRPr lang="tr-TR" sz="3200" dirty="0"/>
          </a:p>
        </p:txBody>
      </p:sp>
      <p:pic>
        <p:nvPicPr>
          <p:cNvPr id="14" name="13 Resim" descr="LK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6016" y="3861048"/>
            <a:ext cx="2762250" cy="1657350"/>
          </a:xfrm>
          <a:prstGeom prst="rect">
            <a:avLst/>
          </a:prstGeom>
        </p:spPr>
      </p:pic>
      <p:sp>
        <p:nvSpPr>
          <p:cNvPr id="15" name="14 Metin kutusu"/>
          <p:cNvSpPr txBox="1"/>
          <p:nvPr/>
        </p:nvSpPr>
        <p:spPr>
          <a:xfrm>
            <a:off x="5004048" y="5445224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İTALYA</a:t>
            </a:r>
            <a:endParaRPr lang="tr-TR" sz="4000" dirty="0"/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ÇOK İTHALAT YAPTIĞIMIZ ÜLKELER</a:t>
            </a:r>
            <a:endParaRPr lang="tr-TR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6" name="AutoShape 2" descr="RUSYA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28" name="AutoShape 4" descr="RUSYA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0" name="AutoShape 6" descr="RUSYA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32" name="AutoShape 8" descr="RUSYA BAYRAĞ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7" name="6 Resim" descr="T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916833"/>
            <a:ext cx="2488801" cy="1656184"/>
          </a:xfrm>
          <a:prstGeom prst="rect">
            <a:avLst/>
          </a:prstGeom>
        </p:spPr>
      </p:pic>
      <p:sp>
        <p:nvSpPr>
          <p:cNvPr id="8" name="7 Metin kutusu"/>
          <p:cNvSpPr txBox="1"/>
          <p:nvPr/>
        </p:nvSpPr>
        <p:spPr>
          <a:xfrm>
            <a:off x="395536" y="350100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RUSYA</a:t>
            </a:r>
            <a:endParaRPr lang="tr-TR" sz="4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" name="AutoShape 10" descr="ALMANYA BAYRAĞI ile ilgili görsel sonucu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pic>
        <p:nvPicPr>
          <p:cNvPr id="10" name="9 Resim" descr="KPWGĞRMPI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1916832"/>
            <a:ext cx="2762250" cy="1657350"/>
          </a:xfrm>
          <a:prstGeom prst="rect">
            <a:avLst/>
          </a:prstGeom>
        </p:spPr>
      </p:pic>
      <p:sp>
        <p:nvSpPr>
          <p:cNvPr id="11" name="10 Metin kutusu"/>
          <p:cNvSpPr txBox="1"/>
          <p:nvPr/>
        </p:nvSpPr>
        <p:spPr>
          <a:xfrm>
            <a:off x="3419872" y="3501008"/>
            <a:ext cx="2520280" cy="646331"/>
          </a:xfrm>
          <a:prstGeom prst="rect">
            <a:avLst/>
          </a:prstGeom>
          <a:noFill/>
          <a:ln>
            <a:solidFill>
              <a:srgbClr val="F40C91"/>
            </a:solidFill>
          </a:ln>
        </p:spPr>
        <p:txBody>
          <a:bodyPr wrap="square" rtlCol="0">
            <a:spAutoFit/>
          </a:bodyPr>
          <a:lstStyle/>
          <a:p>
            <a:r>
              <a:rPr lang="tr-TR" sz="3600" b="1" i="1" dirty="0" smtClean="0"/>
              <a:t>ALMANYA</a:t>
            </a:r>
            <a:endParaRPr lang="tr-TR" sz="3600" b="1" i="1" dirty="0"/>
          </a:p>
        </p:txBody>
      </p:sp>
      <p:pic>
        <p:nvPicPr>
          <p:cNvPr id="12" name="11 Resim" descr="Çİ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1772816"/>
            <a:ext cx="2808312" cy="2024104"/>
          </a:xfrm>
          <a:prstGeom prst="rect">
            <a:avLst/>
          </a:prstGeom>
        </p:spPr>
      </p:pic>
      <p:sp>
        <p:nvSpPr>
          <p:cNvPr id="13" name="12 Metin kutusu"/>
          <p:cNvSpPr txBox="1"/>
          <p:nvPr/>
        </p:nvSpPr>
        <p:spPr>
          <a:xfrm>
            <a:off x="6156176" y="3573016"/>
            <a:ext cx="244827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sz="32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ÇİN</a:t>
            </a:r>
            <a:endParaRPr lang="tr-TR" sz="3200" b="1" i="1" dirty="0">
              <a:solidFill>
                <a:srgbClr val="F40C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13 Resim" descr="AB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4293096"/>
            <a:ext cx="2619375" cy="1743075"/>
          </a:xfrm>
          <a:prstGeom prst="rect">
            <a:avLst/>
          </a:prstGeom>
        </p:spPr>
      </p:pic>
      <p:sp>
        <p:nvSpPr>
          <p:cNvPr id="15" name="14 Metin kutusu"/>
          <p:cNvSpPr txBox="1"/>
          <p:nvPr/>
        </p:nvSpPr>
        <p:spPr>
          <a:xfrm>
            <a:off x="1187624" y="5934670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i="1" dirty="0" smtClean="0">
                <a:solidFill>
                  <a:srgbClr val="F40C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</a:t>
            </a:r>
            <a:endParaRPr lang="tr-TR" sz="5400" b="1" i="1" dirty="0">
              <a:solidFill>
                <a:srgbClr val="F40C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15 Resim" descr="İTALYA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4293096"/>
            <a:ext cx="2619375" cy="1743075"/>
          </a:xfrm>
          <a:prstGeom prst="rect">
            <a:avLst/>
          </a:prstGeom>
        </p:spPr>
      </p:pic>
      <p:sp>
        <p:nvSpPr>
          <p:cNvPr id="17" name="16 Metin kutusu"/>
          <p:cNvSpPr txBox="1"/>
          <p:nvPr/>
        </p:nvSpPr>
        <p:spPr>
          <a:xfrm>
            <a:off x="4860032" y="6021288"/>
            <a:ext cx="2520280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40C91"/>
                </a:solidFill>
              </a:rPr>
              <a:t>İTALYA</a:t>
            </a:r>
            <a:endParaRPr lang="tr-TR" sz="3600" b="1" i="1" dirty="0">
              <a:solidFill>
                <a:srgbClr val="F40C91"/>
              </a:solidFill>
            </a:endParaRPr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3" grpId="0"/>
      <p:bldP spid="15" grpId="0"/>
      <p:bldP spid="1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486</TotalTime>
  <Words>288</Words>
  <Application>Microsoft Office PowerPoint</Application>
  <PresentationFormat>Ekran Gösterisi (4:3)</PresentationFormat>
  <Paragraphs>66</Paragraphs>
  <Slides>19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Akış</vt:lpstr>
      <vt:lpstr>    ÜLKEMİZ VE DÜNYA</vt:lpstr>
      <vt:lpstr>NÜFUSUN VE EKONOMİK FALİYETLERİN DAĞILIŞI</vt:lpstr>
      <vt:lpstr>NÜFUSUN DAĞILIŞINI ETKİLEYEN NEDENLER</vt:lpstr>
      <vt:lpstr>Slayt 4</vt:lpstr>
      <vt:lpstr>DIŞ VE İÇ   TİCARET</vt:lpstr>
      <vt:lpstr>ALDIKLARIMIZ - SATTIKLARIMIZ</vt:lpstr>
      <vt:lpstr>            ALDIKLARIMIZ</vt:lpstr>
      <vt:lpstr>EN ÇOK İHRACAT YAPTIĞIMIZ ÜLKELER</vt:lpstr>
      <vt:lpstr>EN ÇOK İTHALAT YAPTIĞIMIZ ÜLKELER</vt:lpstr>
      <vt:lpstr>YURTTA BARIŞ DÜNYADA BARIŞ</vt:lpstr>
      <vt:lpstr>Slayt 11</vt:lpstr>
      <vt:lpstr>Slayt 12</vt:lpstr>
      <vt:lpstr>      TÜRK DÜNYASI</vt:lpstr>
      <vt:lpstr>BAŞKENT :BAKÜ NÜFUS:8 MİLYON İKLİM:KARASAL </vt:lpstr>
      <vt:lpstr>BAŞKENT:TAŞKENT NÜFUS:27 MİLYON İKLİM:KARASAL</vt:lpstr>
      <vt:lpstr>BAŞKENT:ASTANA NÜFUS: 17 milyon İKLİM:KARASAL </vt:lpstr>
      <vt:lpstr>BAŞKENT:AŞKABAT NÜFUS:5 MİLYON İKLİM:KARASAL  </vt:lpstr>
      <vt:lpstr>BAŞKENT:BİŞKEK NÜFUS:5  MİLYON İKLİM:KARASAL </vt:lpstr>
      <vt:lpstr>BAŞKENT:LEFKOŞE NÜFUS:210 BİN İKLİM:AKDENİZ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2015-04-30T13:09:12Z</dcterms:created>
  <dcterms:modified xsi:type="dcterms:W3CDTF">2016-02-28T08:38:20Z</dcterms:modified>
  <cp:category>www.sorubak.com</cp:category>
</cp:coreProperties>
</file>