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6" r:id="rId40"/>
    <p:sldId id="294" r:id="rId41"/>
    <p:sldId id="295" r:id="rId42"/>
    <p:sldId id="297" r:id="rId4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690" y="2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lvl1pPr>
              <a:defRPr/>
            </a:lvl1pPr>
          </a:lstStyle>
          <a:p>
            <a:pPr>
              <a:defRPr/>
            </a:pPr>
            <a:fld id="{4CA74749-20DB-431F-8751-7F57AAFA0075}" type="datetimeFigureOut">
              <a:rPr lang="tr-TR"/>
              <a:pPr>
                <a:defRPr/>
              </a:pPr>
              <a:t>20.04.2016</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84722F74-2A00-494C-B7B6-C12BB3289DB6}" type="slidenum">
              <a:rPr lang="tr-TR"/>
              <a:pPr>
                <a:defRPr/>
              </a:pPr>
              <a:t>‹#›</a:t>
            </a:fld>
            <a:endParaRPr lang="tr-TR" dirty="0"/>
          </a:p>
        </p:txBody>
      </p:sp>
    </p:spTree>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7967BFAB-A0CD-4A5E-BCD8-116D9673004B}" type="datetimeFigureOut">
              <a:rPr lang="tr-TR"/>
              <a:pPr>
                <a:defRPr/>
              </a:pPr>
              <a:t>20.04.2016</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ECC29C53-E204-42A6-8BE5-4C3CB6E61B4F}" type="slidenum">
              <a:rPr lang="tr-TR"/>
              <a:pPr>
                <a:defRPr/>
              </a:pPr>
              <a:t>‹#›</a:t>
            </a:fld>
            <a:endParaRPr lang="tr-TR" dirty="0"/>
          </a:p>
        </p:txBody>
      </p:sp>
    </p:spTree>
  </p:cSld>
  <p:clrMapOvr>
    <a:masterClrMapping/>
  </p:clrMapOvr>
  <p:transition spd="slow">
    <p:wheel spokes="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CDA646B9-B731-496D-B5FA-0BCDBB75A9E8}" type="datetimeFigureOut">
              <a:rPr lang="tr-TR"/>
              <a:pPr>
                <a:defRPr/>
              </a:pPr>
              <a:t>20.04.2016</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6C8EB0FA-DB5A-4093-9998-7C57F277004D}" type="slidenum">
              <a:rPr lang="tr-TR"/>
              <a:pPr>
                <a:defRPr/>
              </a:pPr>
              <a:t>‹#›</a:t>
            </a:fld>
            <a:endParaRPr lang="tr-TR" dirty="0"/>
          </a:p>
        </p:txBody>
      </p:sp>
    </p:spTree>
  </p:cSld>
  <p:clrMapOvr>
    <a:masterClrMapping/>
  </p:clrMapOvr>
  <p:transition spd="slow">
    <p:wheel spokes="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pPr>
              <a:defRPr/>
            </a:pPr>
            <a:fld id="{E81B99BC-7413-40A0-BB8C-94C9E820DFF6}" type="datetimeFigureOut">
              <a:rPr lang="tr-TR"/>
              <a:pPr>
                <a:defRPr/>
              </a:pPr>
              <a:t>20.04.2016</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C0422A0A-916E-495C-B90E-8A7EAB820D26}" type="slidenum">
              <a:rPr lang="tr-TR"/>
              <a:pPr>
                <a:defRPr/>
              </a:pPr>
              <a:t>‹#›</a:t>
            </a:fld>
            <a:endParaRPr lang="tr-TR" dirty="0"/>
          </a:p>
        </p:txBody>
      </p:sp>
    </p:spTree>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pPr>
              <a:defRPr/>
            </a:pPr>
            <a:fld id="{5A94C926-40AC-4D5F-8D20-13919AA702ED}" type="datetimeFigureOut">
              <a:rPr lang="tr-TR"/>
              <a:pPr>
                <a:defRPr/>
              </a:pPr>
              <a:t>20.04.2016</a:t>
            </a:fld>
            <a:endParaRPr lang="tr-TR" dirty="0"/>
          </a:p>
        </p:txBody>
      </p:sp>
      <p:sp>
        <p:nvSpPr>
          <p:cNvPr id="5" name="Altbilgi Yer Tutucusu 4"/>
          <p:cNvSpPr>
            <a:spLocks noGrp="1"/>
          </p:cNvSpPr>
          <p:nvPr>
            <p:ph type="ftr" sz="quarter" idx="11"/>
          </p:nvPr>
        </p:nvSpPr>
        <p:spPr/>
        <p:txBody>
          <a:bodyPr/>
          <a:lstStyle>
            <a:lvl1pPr>
              <a:defRPr/>
            </a:lvl1pPr>
          </a:lstStyle>
          <a:p>
            <a:pPr>
              <a:defRPr/>
            </a:pPr>
            <a:endParaRPr lang="tr-TR"/>
          </a:p>
        </p:txBody>
      </p:sp>
      <p:sp>
        <p:nvSpPr>
          <p:cNvPr id="6" name="Slayt Numarası Yer Tutucusu 5"/>
          <p:cNvSpPr>
            <a:spLocks noGrp="1"/>
          </p:cNvSpPr>
          <p:nvPr>
            <p:ph type="sldNum" sz="quarter" idx="12"/>
          </p:nvPr>
        </p:nvSpPr>
        <p:spPr/>
        <p:txBody>
          <a:bodyPr/>
          <a:lstStyle>
            <a:lvl1pPr>
              <a:defRPr/>
            </a:lvl1pPr>
          </a:lstStyle>
          <a:p>
            <a:pPr>
              <a:defRPr/>
            </a:pPr>
            <a:fld id="{0B95855E-9C1A-4D6B-9CD8-EC33CC4ADFC9}" type="slidenum">
              <a:rPr lang="tr-TR"/>
              <a:pPr>
                <a:defRPr/>
              </a:pPr>
              <a:t>‹#›</a:t>
            </a:fld>
            <a:endParaRPr lang="tr-TR" dirty="0"/>
          </a:p>
        </p:txBody>
      </p:sp>
    </p:spTree>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3"/>
          <p:cNvSpPr>
            <a:spLocks noGrp="1"/>
          </p:cNvSpPr>
          <p:nvPr>
            <p:ph type="dt" sz="half" idx="10"/>
          </p:nvPr>
        </p:nvSpPr>
        <p:spPr/>
        <p:txBody>
          <a:bodyPr/>
          <a:lstStyle>
            <a:lvl1pPr>
              <a:defRPr/>
            </a:lvl1pPr>
          </a:lstStyle>
          <a:p>
            <a:pPr>
              <a:defRPr/>
            </a:pPr>
            <a:fld id="{131F6BC5-3A37-48CA-B6CF-6678EC5A5203}" type="datetimeFigureOut">
              <a:rPr lang="tr-TR"/>
              <a:pPr>
                <a:defRPr/>
              </a:pPr>
              <a:t>20.04.2016</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5C7D87FC-AA14-46C0-B23B-33FB49E5CD3E}" type="slidenum">
              <a:rPr lang="tr-TR"/>
              <a:pPr>
                <a:defRPr/>
              </a:pPr>
              <a:t>‹#›</a:t>
            </a:fld>
            <a:endParaRPr lang="tr-TR" dirty="0"/>
          </a:p>
        </p:txBody>
      </p:sp>
    </p:spTree>
  </p:cSld>
  <p:clrMapOvr>
    <a:masterClrMapping/>
  </p:clrMapOvr>
  <p:transition spd="slow">
    <p:wheel spokes="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3"/>
          <p:cNvSpPr>
            <a:spLocks noGrp="1"/>
          </p:cNvSpPr>
          <p:nvPr>
            <p:ph type="dt" sz="half" idx="10"/>
          </p:nvPr>
        </p:nvSpPr>
        <p:spPr/>
        <p:txBody>
          <a:bodyPr/>
          <a:lstStyle>
            <a:lvl1pPr>
              <a:defRPr/>
            </a:lvl1pPr>
          </a:lstStyle>
          <a:p>
            <a:pPr>
              <a:defRPr/>
            </a:pPr>
            <a:fld id="{EDEE8668-4D8B-49C9-820F-246BE9BD86CB}" type="datetimeFigureOut">
              <a:rPr lang="tr-TR"/>
              <a:pPr>
                <a:defRPr/>
              </a:pPr>
              <a:t>20.04.2016</a:t>
            </a:fld>
            <a:endParaRPr lang="tr-TR" dirty="0"/>
          </a:p>
        </p:txBody>
      </p:sp>
      <p:sp>
        <p:nvSpPr>
          <p:cNvPr id="8" name="Altbilgi Yer Tutucusu 4"/>
          <p:cNvSpPr>
            <a:spLocks noGrp="1"/>
          </p:cNvSpPr>
          <p:nvPr>
            <p:ph type="ftr" sz="quarter" idx="11"/>
          </p:nvPr>
        </p:nvSpPr>
        <p:spPr/>
        <p:txBody>
          <a:bodyPr/>
          <a:lstStyle>
            <a:lvl1pPr>
              <a:defRPr/>
            </a:lvl1pPr>
          </a:lstStyle>
          <a:p>
            <a:pPr>
              <a:defRPr/>
            </a:pPr>
            <a:endParaRPr lang="tr-TR"/>
          </a:p>
        </p:txBody>
      </p:sp>
      <p:sp>
        <p:nvSpPr>
          <p:cNvPr id="9" name="Slayt Numarası Yer Tutucusu 5"/>
          <p:cNvSpPr>
            <a:spLocks noGrp="1"/>
          </p:cNvSpPr>
          <p:nvPr>
            <p:ph type="sldNum" sz="quarter" idx="12"/>
          </p:nvPr>
        </p:nvSpPr>
        <p:spPr/>
        <p:txBody>
          <a:bodyPr/>
          <a:lstStyle>
            <a:lvl1pPr>
              <a:defRPr/>
            </a:lvl1pPr>
          </a:lstStyle>
          <a:p>
            <a:pPr>
              <a:defRPr/>
            </a:pPr>
            <a:fld id="{AC07F738-698E-43AF-AC2A-26D65D168758}" type="slidenum">
              <a:rPr lang="tr-TR"/>
              <a:pPr>
                <a:defRPr/>
              </a:pPr>
              <a:t>‹#›</a:t>
            </a:fld>
            <a:endParaRPr lang="tr-TR" dirty="0"/>
          </a:p>
        </p:txBody>
      </p:sp>
    </p:spTree>
  </p:cSld>
  <p:clrMapOvr>
    <a:masterClrMapping/>
  </p:clrMapOvr>
  <p:transition spd="slow">
    <p:wheel spokes="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3"/>
          <p:cNvSpPr>
            <a:spLocks noGrp="1"/>
          </p:cNvSpPr>
          <p:nvPr>
            <p:ph type="dt" sz="half" idx="10"/>
          </p:nvPr>
        </p:nvSpPr>
        <p:spPr/>
        <p:txBody>
          <a:bodyPr/>
          <a:lstStyle>
            <a:lvl1pPr>
              <a:defRPr/>
            </a:lvl1pPr>
          </a:lstStyle>
          <a:p>
            <a:pPr>
              <a:defRPr/>
            </a:pPr>
            <a:fld id="{66E98045-F60A-4D02-AF4D-EA2D6D29B1DB}" type="datetimeFigureOut">
              <a:rPr lang="tr-TR"/>
              <a:pPr>
                <a:defRPr/>
              </a:pPr>
              <a:t>20.04.2016</a:t>
            </a:fld>
            <a:endParaRPr lang="tr-TR" dirty="0"/>
          </a:p>
        </p:txBody>
      </p:sp>
      <p:sp>
        <p:nvSpPr>
          <p:cNvPr id="4" name="Altbilgi Yer Tutucusu 4"/>
          <p:cNvSpPr>
            <a:spLocks noGrp="1"/>
          </p:cNvSpPr>
          <p:nvPr>
            <p:ph type="ftr" sz="quarter" idx="11"/>
          </p:nvPr>
        </p:nvSpPr>
        <p:spPr/>
        <p:txBody>
          <a:bodyPr/>
          <a:lstStyle>
            <a:lvl1pPr>
              <a:defRPr/>
            </a:lvl1pPr>
          </a:lstStyle>
          <a:p>
            <a:pPr>
              <a:defRPr/>
            </a:pPr>
            <a:endParaRPr lang="tr-TR"/>
          </a:p>
        </p:txBody>
      </p:sp>
      <p:sp>
        <p:nvSpPr>
          <p:cNvPr id="5" name="Slayt Numarası Yer Tutucusu 5"/>
          <p:cNvSpPr>
            <a:spLocks noGrp="1"/>
          </p:cNvSpPr>
          <p:nvPr>
            <p:ph type="sldNum" sz="quarter" idx="12"/>
          </p:nvPr>
        </p:nvSpPr>
        <p:spPr/>
        <p:txBody>
          <a:bodyPr/>
          <a:lstStyle>
            <a:lvl1pPr>
              <a:defRPr/>
            </a:lvl1pPr>
          </a:lstStyle>
          <a:p>
            <a:pPr>
              <a:defRPr/>
            </a:pPr>
            <a:fld id="{95758863-CBBF-4D55-9708-761211E52CB0}" type="slidenum">
              <a:rPr lang="tr-TR"/>
              <a:pPr>
                <a:defRPr/>
              </a:pPr>
              <a:t>‹#›</a:t>
            </a:fld>
            <a:endParaRPr lang="tr-TR" dirty="0"/>
          </a:p>
        </p:txBody>
      </p:sp>
    </p:spTree>
  </p:cSld>
  <p:clrMapOvr>
    <a:masterClrMapping/>
  </p:clrMapOvr>
  <p:transition spd="slow">
    <p:wheel spokes="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3"/>
          <p:cNvSpPr>
            <a:spLocks noGrp="1"/>
          </p:cNvSpPr>
          <p:nvPr>
            <p:ph type="dt" sz="half" idx="10"/>
          </p:nvPr>
        </p:nvSpPr>
        <p:spPr/>
        <p:txBody>
          <a:bodyPr/>
          <a:lstStyle>
            <a:lvl1pPr>
              <a:defRPr/>
            </a:lvl1pPr>
          </a:lstStyle>
          <a:p>
            <a:pPr>
              <a:defRPr/>
            </a:pPr>
            <a:fld id="{22EA2B4E-2241-4429-8EB2-EE65F7FA31E8}" type="datetimeFigureOut">
              <a:rPr lang="tr-TR"/>
              <a:pPr>
                <a:defRPr/>
              </a:pPr>
              <a:t>20.04.2016</a:t>
            </a:fld>
            <a:endParaRPr lang="tr-TR" dirty="0"/>
          </a:p>
        </p:txBody>
      </p:sp>
      <p:sp>
        <p:nvSpPr>
          <p:cNvPr id="3" name="Altbilgi Yer Tutucusu 4"/>
          <p:cNvSpPr>
            <a:spLocks noGrp="1"/>
          </p:cNvSpPr>
          <p:nvPr>
            <p:ph type="ftr" sz="quarter" idx="11"/>
          </p:nvPr>
        </p:nvSpPr>
        <p:spPr/>
        <p:txBody>
          <a:bodyPr/>
          <a:lstStyle>
            <a:lvl1pPr>
              <a:defRPr/>
            </a:lvl1pPr>
          </a:lstStyle>
          <a:p>
            <a:pPr>
              <a:defRPr/>
            </a:pPr>
            <a:endParaRPr lang="tr-TR"/>
          </a:p>
        </p:txBody>
      </p:sp>
      <p:sp>
        <p:nvSpPr>
          <p:cNvPr id="4" name="Slayt Numarası Yer Tutucusu 5"/>
          <p:cNvSpPr>
            <a:spLocks noGrp="1"/>
          </p:cNvSpPr>
          <p:nvPr>
            <p:ph type="sldNum" sz="quarter" idx="12"/>
          </p:nvPr>
        </p:nvSpPr>
        <p:spPr/>
        <p:txBody>
          <a:bodyPr/>
          <a:lstStyle>
            <a:lvl1pPr>
              <a:defRPr/>
            </a:lvl1pPr>
          </a:lstStyle>
          <a:p>
            <a:pPr>
              <a:defRPr/>
            </a:pPr>
            <a:fld id="{6CF6198E-7C06-4010-8231-2353D2D512DF}" type="slidenum">
              <a:rPr lang="tr-TR"/>
              <a:pPr>
                <a:defRPr/>
              </a:pPr>
              <a:t>‹#›</a:t>
            </a:fld>
            <a:endParaRPr lang="tr-TR" dirty="0"/>
          </a:p>
        </p:txBody>
      </p:sp>
    </p:spTree>
  </p:cSld>
  <p:clrMapOvr>
    <a:masterClrMapping/>
  </p:clrMapOvr>
  <p:transition spd="slow">
    <p:wheel spokes="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2667A1C7-B5F9-4895-8ABD-AADCC47007E6}" type="datetimeFigureOut">
              <a:rPr lang="tr-TR"/>
              <a:pPr>
                <a:defRPr/>
              </a:pPr>
              <a:t>20.04.2016</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67D0216C-D82A-49E8-BF47-9B712F76A0EA}" type="slidenum">
              <a:rPr lang="tr-TR"/>
              <a:pPr>
                <a:defRPr/>
              </a:pPr>
              <a:t>‹#›</a:t>
            </a:fld>
            <a:endParaRPr lang="tr-TR" dirty="0"/>
          </a:p>
        </p:txBody>
      </p:sp>
    </p:spTree>
  </p:cSld>
  <p:clrMapOvr>
    <a:masterClrMapping/>
  </p:clrMapOvr>
  <p:transition spd="slow">
    <p:wheel spokes="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3"/>
          <p:cNvSpPr>
            <a:spLocks noGrp="1"/>
          </p:cNvSpPr>
          <p:nvPr>
            <p:ph type="dt" sz="half" idx="10"/>
          </p:nvPr>
        </p:nvSpPr>
        <p:spPr/>
        <p:txBody>
          <a:bodyPr/>
          <a:lstStyle>
            <a:lvl1pPr>
              <a:defRPr/>
            </a:lvl1pPr>
          </a:lstStyle>
          <a:p>
            <a:pPr>
              <a:defRPr/>
            </a:pPr>
            <a:fld id="{C865E56E-5AE0-4C69-AAC7-E8C89D88EE3B}" type="datetimeFigureOut">
              <a:rPr lang="tr-TR"/>
              <a:pPr>
                <a:defRPr/>
              </a:pPr>
              <a:t>20.04.2016</a:t>
            </a:fld>
            <a:endParaRPr lang="tr-TR" dirty="0"/>
          </a:p>
        </p:txBody>
      </p:sp>
      <p:sp>
        <p:nvSpPr>
          <p:cNvPr id="6" name="Altbilgi Yer Tutucusu 4"/>
          <p:cNvSpPr>
            <a:spLocks noGrp="1"/>
          </p:cNvSpPr>
          <p:nvPr>
            <p:ph type="ftr" sz="quarter" idx="11"/>
          </p:nvPr>
        </p:nvSpPr>
        <p:spPr/>
        <p:txBody>
          <a:bodyPr/>
          <a:lstStyle>
            <a:lvl1pPr>
              <a:defRPr/>
            </a:lvl1pPr>
          </a:lstStyle>
          <a:p>
            <a:pPr>
              <a:defRPr/>
            </a:pPr>
            <a:endParaRPr lang="tr-TR"/>
          </a:p>
        </p:txBody>
      </p:sp>
      <p:sp>
        <p:nvSpPr>
          <p:cNvPr id="7" name="Slayt Numarası Yer Tutucusu 5"/>
          <p:cNvSpPr>
            <a:spLocks noGrp="1"/>
          </p:cNvSpPr>
          <p:nvPr>
            <p:ph type="sldNum" sz="quarter" idx="12"/>
          </p:nvPr>
        </p:nvSpPr>
        <p:spPr/>
        <p:txBody>
          <a:bodyPr/>
          <a:lstStyle>
            <a:lvl1pPr>
              <a:defRPr/>
            </a:lvl1pPr>
          </a:lstStyle>
          <a:p>
            <a:pPr>
              <a:defRPr/>
            </a:pPr>
            <a:fld id="{240BD73A-F7E9-4686-923F-1569D721DB74}" type="slidenum">
              <a:rPr lang="tr-TR"/>
              <a:pPr>
                <a:defRPr/>
              </a:pPr>
              <a:t>‹#›</a:t>
            </a:fld>
            <a:endParaRPr lang="tr-TR" dirty="0"/>
          </a:p>
        </p:txBody>
      </p:sp>
    </p:spTree>
  </p:cSld>
  <p:clrMapOvr>
    <a:masterClrMapping/>
  </p:clrMapOvr>
  <p:transition spd="slow">
    <p:wheel spokes="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Başlık Yer Tutucus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Metin Yer Tutucus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2039FED5-DE07-4B42-A5DE-D234B54ECDD9}" type="datetimeFigureOut">
              <a:rPr lang="tr-TR"/>
              <a:pPr>
                <a:defRPr/>
              </a:pPr>
              <a:t>20.04.2016</a:t>
            </a:fld>
            <a:endParaRPr lang="tr-TR" dirty="0"/>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AECEEFC8-0F22-4B6C-B7C3-B36671E74639}" type="slidenum">
              <a:rPr lang="tr-TR"/>
              <a:pPr>
                <a:defRPr/>
              </a:pPr>
              <a:t>‹#›</a:t>
            </a:fld>
            <a:endParaRPr lang="tr-TR" dirty="0"/>
          </a:p>
        </p:txBody>
      </p:sp>
    </p:spTree>
  </p:cSld>
  <p:clrMap bg1="dk1" tx1="lt1" bg2="dk2" tx2="lt2" accent1="accent1" accent2="accent2" accent3="accent3" accent4="accent4" accent5="accent5" accent6="accent6" hlink="hlink" folHlink="folHlink"/>
  <p:sldLayoutIdLst>
    <p:sldLayoutId id="2147483743" r:id="rId1"/>
    <p:sldLayoutId id="2147483742" r:id="rId2"/>
    <p:sldLayoutId id="2147483741" r:id="rId3"/>
    <p:sldLayoutId id="2147483740" r:id="rId4"/>
    <p:sldLayoutId id="2147483739" r:id="rId5"/>
    <p:sldLayoutId id="2147483738" r:id="rId6"/>
    <p:sldLayoutId id="2147483737" r:id="rId7"/>
    <p:sldLayoutId id="2147483736" r:id="rId8"/>
    <p:sldLayoutId id="2147483735" r:id="rId9"/>
    <p:sldLayoutId id="2147483734" r:id="rId10"/>
    <p:sldLayoutId id="2147483733" r:id="rId11"/>
  </p:sldLayoutIdLst>
  <p:transition spd="slow">
    <p:wheel spokes="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a:defRPr>
      </a:lvl2pPr>
      <a:lvl3pPr algn="ctr" rtl="0" fontAlgn="base">
        <a:spcBef>
          <a:spcPct val="0"/>
        </a:spcBef>
        <a:spcAft>
          <a:spcPct val="0"/>
        </a:spcAft>
        <a:defRPr sz="4400">
          <a:solidFill>
            <a:schemeClr val="tx1"/>
          </a:solidFill>
          <a:latin typeface="Calibri"/>
        </a:defRPr>
      </a:lvl3pPr>
      <a:lvl4pPr algn="ctr" rtl="0" fontAlgn="base">
        <a:spcBef>
          <a:spcPct val="0"/>
        </a:spcBef>
        <a:spcAft>
          <a:spcPct val="0"/>
        </a:spcAft>
        <a:defRPr sz="4400">
          <a:solidFill>
            <a:schemeClr val="tx1"/>
          </a:solidFill>
          <a:latin typeface="Calibri"/>
        </a:defRPr>
      </a:lvl4pPr>
      <a:lvl5pPr algn="ctr" rtl="0" fontAlgn="base">
        <a:spcBef>
          <a:spcPct val="0"/>
        </a:spcBef>
        <a:spcAft>
          <a:spcPct val="0"/>
        </a:spcAft>
        <a:defRPr sz="4400">
          <a:solidFill>
            <a:schemeClr val="tx1"/>
          </a:solidFill>
          <a:latin typeface="Calibri"/>
        </a:defRPr>
      </a:lvl5pPr>
      <a:lvl6pPr marL="457200" algn="ctr" rtl="0" fontAlgn="base">
        <a:spcBef>
          <a:spcPct val="0"/>
        </a:spcBef>
        <a:spcAft>
          <a:spcPct val="0"/>
        </a:spcAft>
        <a:defRPr sz="4400">
          <a:solidFill>
            <a:schemeClr val="tx1"/>
          </a:solidFill>
          <a:latin typeface="Calibri"/>
        </a:defRPr>
      </a:lvl6pPr>
      <a:lvl7pPr marL="914400" algn="ctr" rtl="0" fontAlgn="base">
        <a:spcBef>
          <a:spcPct val="0"/>
        </a:spcBef>
        <a:spcAft>
          <a:spcPct val="0"/>
        </a:spcAft>
        <a:defRPr sz="4400">
          <a:solidFill>
            <a:schemeClr val="tx1"/>
          </a:solidFill>
          <a:latin typeface="Calibri"/>
        </a:defRPr>
      </a:lvl7pPr>
      <a:lvl8pPr marL="1371600" algn="ctr" rtl="0" fontAlgn="base">
        <a:spcBef>
          <a:spcPct val="0"/>
        </a:spcBef>
        <a:spcAft>
          <a:spcPct val="0"/>
        </a:spcAft>
        <a:defRPr sz="4400">
          <a:solidFill>
            <a:schemeClr val="tx1"/>
          </a:solidFill>
          <a:latin typeface="Calibri"/>
        </a:defRPr>
      </a:lvl8pPr>
      <a:lvl9pPr marL="1828800" algn="ctr" rtl="0" fontAlgn="base">
        <a:spcBef>
          <a:spcPct val="0"/>
        </a:spcBef>
        <a:spcAft>
          <a:spcPct val="0"/>
        </a:spcAft>
        <a:defRPr sz="4400">
          <a:solidFill>
            <a:schemeClr val="tx1"/>
          </a:solidFill>
          <a:latin typeface="Calibri"/>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gif"/><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tr/url?sa=i&amp;rct=j&amp;q=&amp;esrc=s&amp;source=images&amp;cd=&amp;cad=rja&amp;uact=8&amp;ved=0CAcQjRw&amp;url=http://www.sinop.tv/sinop-iklimi.html&amp;ei=vkg9VN_XG4X2OoP2gOgF&amp;bvm=bv.77412846,d.bGQ&amp;psig=AFQjCNGojtm6uJkrBKYl4ENUf20EZcJF5A&amp;ust=1413388845934443"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tr/url?sa=i&amp;rct=j&amp;q=&amp;esrc=s&amp;source=images&amp;cd=&amp;cad=rja&amp;uact=8&amp;ved=0CAcQjRw&amp;url=http://www.kavga.net/akdeniz-iklimi-ile-ilgili-gorseller/&amp;ei=hUk9VJfNGYmwPPiQgZAN&amp;bvm=bv.77412846,d.bGQ&amp;psig=AFQjCNE3GApSSFyjTt-JxqPb7EEDldVPAw&amp;ust=1413389042693796"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tr/url?sa=i&amp;source=images&amp;cd=&amp;cad=rja&amp;uact=8&amp;ved=0CAgQjRw&amp;url=http://www.kavga.net/karasal-iklim-bitki-ortusu/&amp;ei=Akg9VI65IYfMyAPY2YGQAw&amp;psig=AFQjCNHn9hxfaKNp9qEy4pqRQKxpcl4_Wg&amp;ust=1413388674640440"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forumancientcoins.com/Coins/12096q00.jp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google.com.tr/url?sa=i&amp;source=images&amp;cd=&amp;cad=rja&amp;uact=8&amp;ved=0CAgQjRw&amp;url=http://www.sosyalbilgiler.biz/forum/yeryuzunde-yasam/lidyalilar-haritasi/&amp;ei=0F49VKucOOP4yQP63IDYDQ&amp;psig=AFQjCNHG9QJFw4rYhq91FVxsG9j7Sq-SPg&amp;ust=1413394513004980"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google.com.tr/url?sa=i&amp;source=images&amp;cd=&amp;cad=rja&amp;uact=8&amp;ved=0CAgQjRw&amp;url=http://www.forumasel.com/harita-kadastro/383995-babil-kralligi-haritasi.html&amp;ei=1FM9VIbSOKS6ygPisoLQCA&amp;psig=AFQjCNHpyGN3i6nN8ZSQ8FIpv1APL1PLRw&amp;ust=1413391701028680"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Başlık 1"/>
          <p:cNvSpPr>
            <a:spLocks noGrp="1"/>
          </p:cNvSpPr>
          <p:nvPr>
            <p:ph type="ctrTitle"/>
          </p:nvPr>
        </p:nvSpPr>
        <p:spPr>
          <a:xfrm>
            <a:off x="685800" y="1557338"/>
            <a:ext cx="7772400" cy="2043112"/>
          </a:xfrm>
        </p:spPr>
        <p:txBody>
          <a:bodyPr/>
          <a:lstStyle/>
          <a:p>
            <a:r>
              <a:rPr lang="tr-TR" b="1" i="1" smtClean="0"/>
              <a:t>6. SINIF SOSYAL BİLGİLER DERSİ YERYÜZÜNDE YAŞAM</a:t>
            </a:r>
          </a:p>
        </p:txBody>
      </p:sp>
      <p:sp>
        <p:nvSpPr>
          <p:cNvPr id="3" name="Alt Başlık 2"/>
          <p:cNvSpPr>
            <a:spLocks noGrp="1"/>
          </p:cNvSpPr>
          <p:nvPr>
            <p:ph type="subTitle" idx="1"/>
          </p:nvPr>
        </p:nvSpPr>
        <p:spPr>
          <a:xfrm>
            <a:off x="539750" y="3644900"/>
            <a:ext cx="7854950" cy="1752600"/>
          </a:xfrm>
        </p:spPr>
        <p:txBody>
          <a:bodyPr rtlCol="0">
            <a:normAutofit/>
          </a:bodyPr>
          <a:lstStyle/>
          <a:p>
            <a:pPr fontAlgn="auto">
              <a:spcAft>
                <a:spcPts val="0"/>
              </a:spcAft>
              <a:buFont typeface="Arial" pitchFamily="34" charset="0"/>
              <a:buNone/>
              <a:defRPr/>
            </a:pPr>
            <a:r>
              <a:rPr lang="tr-TR" dirty="0" smtClean="0"/>
              <a:t>Hoş geldiniz!</a:t>
            </a:r>
          </a:p>
          <a:p>
            <a:pPr fontAlgn="auto">
              <a:spcAft>
                <a:spcPts val="0"/>
              </a:spcAft>
              <a:buFont typeface="Arial" pitchFamily="34" charset="0"/>
              <a:buNone/>
              <a:defRPr/>
            </a:pPr>
            <a:r>
              <a:rPr lang="tr-TR" dirty="0" smtClean="0"/>
              <a:t>HAZIRLAYAN: Ali Yalçın</a:t>
            </a:r>
            <a:endParaRPr lang="tr-TR" dirty="0"/>
          </a:p>
        </p:txBody>
      </p:sp>
      <p:pic>
        <p:nvPicPr>
          <p:cNvPr id="13315" name="Picture 2" descr="C:\Users\pc\Eğitim Kaynakları\hareketli GIF\AG00040_.GIF"/>
          <p:cNvPicPr>
            <a:picLocks noChangeAspect="1" noChangeArrowheads="1" noCrop="1"/>
          </p:cNvPicPr>
          <p:nvPr/>
        </p:nvPicPr>
        <p:blipFill>
          <a:blip r:embed="rId2" cstate="print"/>
          <a:srcRect/>
          <a:stretch>
            <a:fillRect/>
          </a:stretch>
        </p:blipFill>
        <p:spPr bwMode="auto">
          <a:xfrm>
            <a:off x="468313" y="333375"/>
            <a:ext cx="1219200" cy="1352550"/>
          </a:xfrm>
          <a:prstGeom prst="rect">
            <a:avLst/>
          </a:prstGeom>
          <a:noFill/>
          <a:ln w="9525">
            <a:noFill/>
            <a:miter lim="800000"/>
            <a:headEnd/>
            <a:tailEnd/>
          </a:ln>
        </p:spPr>
      </p:pic>
      <p:pic>
        <p:nvPicPr>
          <p:cNvPr id="13316" name="Picture 3" descr="C:\Users\pc\Eğitim Kaynakları\hareketli GIF\AG00004_.GIF"/>
          <p:cNvPicPr>
            <a:picLocks noChangeAspect="1" noChangeArrowheads="1" noCrop="1"/>
          </p:cNvPicPr>
          <p:nvPr/>
        </p:nvPicPr>
        <p:blipFill>
          <a:blip r:embed="rId3" cstate="print"/>
          <a:srcRect/>
          <a:stretch>
            <a:fillRect/>
          </a:stretch>
        </p:blipFill>
        <p:spPr bwMode="auto">
          <a:xfrm>
            <a:off x="7451725" y="333375"/>
            <a:ext cx="1333500" cy="1285875"/>
          </a:xfrm>
          <a:prstGeom prst="rect">
            <a:avLst/>
          </a:prstGeom>
          <a:noFill/>
          <a:ln w="9525">
            <a:noFill/>
            <a:miter lim="800000"/>
            <a:headEnd/>
            <a:tailEnd/>
          </a:ln>
        </p:spPr>
      </p:pic>
      <p:pic>
        <p:nvPicPr>
          <p:cNvPr id="13317" name="Picture 4" descr="C:\Users\pc\Eğitim Kaynakları\hareketli GIF\AG00052_.GIF"/>
          <p:cNvPicPr>
            <a:picLocks noChangeAspect="1" noChangeArrowheads="1" noCrop="1"/>
          </p:cNvPicPr>
          <p:nvPr/>
        </p:nvPicPr>
        <p:blipFill>
          <a:blip r:embed="rId4" cstate="print"/>
          <a:srcRect/>
          <a:stretch>
            <a:fillRect/>
          </a:stretch>
        </p:blipFill>
        <p:spPr bwMode="auto">
          <a:xfrm>
            <a:off x="3563938" y="5162550"/>
            <a:ext cx="2300287" cy="143827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Başlık 1"/>
          <p:cNvSpPr>
            <a:spLocks noGrp="1"/>
          </p:cNvSpPr>
          <p:nvPr>
            <p:ph type="title"/>
          </p:nvPr>
        </p:nvSpPr>
        <p:spPr/>
        <p:txBody>
          <a:bodyPr/>
          <a:lstStyle/>
          <a:p>
            <a:r>
              <a:rPr lang="tr-TR" smtClean="0"/>
              <a:t>MERİDYEN</a:t>
            </a:r>
          </a:p>
        </p:txBody>
      </p:sp>
      <p:sp>
        <p:nvSpPr>
          <p:cNvPr id="3" name="İçerik Yer Tutucusu 2"/>
          <p:cNvSpPr>
            <a:spLocks noGrp="1"/>
          </p:cNvSpPr>
          <p:nvPr>
            <p:ph idx="1"/>
          </p:nvPr>
        </p:nvSpPr>
        <p:spPr>
          <a:xfrm>
            <a:off x="0" y="1196975"/>
            <a:ext cx="9144000" cy="5661025"/>
          </a:xfrm>
        </p:spPr>
        <p:txBody>
          <a:bodyPr rtlCol="0">
            <a:normAutofit fontScale="85000" lnSpcReduction="10000"/>
          </a:bodyPr>
          <a:lstStyle/>
          <a:p>
            <a:pPr fontAlgn="auto">
              <a:spcAft>
                <a:spcPts val="0"/>
              </a:spcAft>
              <a:buFont typeface="Arial" pitchFamily="34" charset="0"/>
              <a:buChar char="•"/>
              <a:defRPr/>
            </a:pPr>
            <a:r>
              <a:rPr lang="tr-TR" b="1" dirty="0" smtClean="0"/>
              <a:t>Meridyen: </a:t>
            </a:r>
            <a:r>
              <a:rPr lang="tr-TR" dirty="0" smtClean="0"/>
              <a:t>Bir kutup noktasından başlayıp, diğer kutup noktasında sona eren, paralelleri dik olarak kesen yaylardır.</a:t>
            </a:r>
          </a:p>
          <a:p>
            <a:pPr fontAlgn="auto">
              <a:spcAft>
                <a:spcPts val="0"/>
              </a:spcAft>
              <a:buFont typeface="Arial" pitchFamily="34" charset="0"/>
              <a:buChar char="•"/>
              <a:defRPr/>
            </a:pPr>
            <a:r>
              <a:rPr lang="tr-TR" dirty="0" smtClean="0"/>
              <a:t>Greenwich: İngiltere’nin </a:t>
            </a:r>
            <a:r>
              <a:rPr lang="tr-TR" dirty="0"/>
              <a:t>L</a:t>
            </a:r>
            <a:r>
              <a:rPr lang="tr-TR" dirty="0" smtClean="0"/>
              <a:t>ondra yakınlarında bulunan Greenwich gözlemevinden geçen meridyen başlangıç meridyenidir.</a:t>
            </a:r>
          </a:p>
          <a:p>
            <a:pPr fontAlgn="auto">
              <a:spcAft>
                <a:spcPts val="0"/>
              </a:spcAft>
              <a:buFont typeface="Arial" pitchFamily="34" charset="0"/>
              <a:buChar char="•"/>
              <a:defRPr/>
            </a:pPr>
            <a:r>
              <a:rPr lang="tr-TR" dirty="0" smtClean="0">
                <a:sym typeface="Wingdings"/>
              </a:rPr>
              <a:t> Başlangıç meridyeni, (Greenwich) 0</a:t>
            </a:r>
            <a:r>
              <a:rPr lang="tr-TR" dirty="0" smtClean="0">
                <a:latin typeface="Arial"/>
                <a:cs typeface="Arial"/>
                <a:sym typeface="Wingdings"/>
              </a:rPr>
              <a:t>° ile gösterilir.</a:t>
            </a:r>
          </a:p>
          <a:p>
            <a:pPr fontAlgn="auto">
              <a:spcAft>
                <a:spcPts val="0"/>
              </a:spcAft>
              <a:buFont typeface="Arial" pitchFamily="34" charset="0"/>
              <a:buChar char="•"/>
              <a:defRPr/>
            </a:pPr>
            <a:r>
              <a:rPr lang="tr-TR" dirty="0" smtClean="0">
                <a:latin typeface="Arial"/>
                <a:cs typeface="Arial"/>
                <a:sym typeface="Wingdings"/>
              </a:rPr>
              <a:t>180 doğuda, 180 batıda toplam 360 tane meridyen vardır.</a:t>
            </a:r>
          </a:p>
          <a:p>
            <a:pPr fontAlgn="auto">
              <a:spcAft>
                <a:spcPts val="0"/>
              </a:spcAft>
              <a:buFont typeface="Arial" pitchFamily="34" charset="0"/>
              <a:buChar char="•"/>
              <a:defRPr/>
            </a:pPr>
            <a:r>
              <a:rPr lang="tr-TR" dirty="0" smtClean="0">
                <a:latin typeface="Arial"/>
                <a:cs typeface="Arial"/>
                <a:sym typeface="Wingdings"/>
              </a:rPr>
              <a:t>Meridyenlerin boyları eşittir ve kutuplarda birleşirler.</a:t>
            </a:r>
          </a:p>
          <a:p>
            <a:pPr fontAlgn="auto">
              <a:spcAft>
                <a:spcPts val="0"/>
              </a:spcAft>
              <a:buFont typeface="Arial" pitchFamily="34" charset="0"/>
              <a:buChar char="•"/>
              <a:defRPr/>
            </a:pPr>
            <a:r>
              <a:rPr lang="tr-TR" dirty="0" smtClean="0">
                <a:latin typeface="Arial"/>
                <a:cs typeface="Arial"/>
                <a:sym typeface="Wingdings"/>
              </a:rPr>
              <a:t>Ardışık iki meridyen arası zaman farkı 4 dakikadır ve meridyenlerin arası sadece ekvator üzerinde 111 km’dir. Diğer yerlerde 0 km’dir.</a:t>
            </a:r>
            <a:endParaRPr lang="tr-TR" dirty="0"/>
          </a:p>
        </p:txBody>
      </p:sp>
      <p:pic>
        <p:nvPicPr>
          <p:cNvPr id="22531" name="Resim 3" descr="C:\Users\User\Desktop\DERSLERLE İLGİLİ RESİMLER\CLİPART RESİMLER\ED00184_.WMF"/>
          <p:cNvPicPr>
            <a:picLocks noChangeAspect="1" noChangeArrowheads="1"/>
          </p:cNvPicPr>
          <p:nvPr/>
        </p:nvPicPr>
        <p:blipFill>
          <a:blip r:embed="rId2" cstate="print"/>
          <a:srcRect/>
          <a:stretch>
            <a:fillRect/>
          </a:stretch>
        </p:blipFill>
        <p:spPr bwMode="auto">
          <a:xfrm>
            <a:off x="323850" y="260350"/>
            <a:ext cx="1838325" cy="8001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Başlık 1"/>
          <p:cNvSpPr>
            <a:spLocks noGrp="1"/>
          </p:cNvSpPr>
          <p:nvPr>
            <p:ph type="title"/>
          </p:nvPr>
        </p:nvSpPr>
        <p:spPr/>
        <p:txBody>
          <a:bodyPr/>
          <a:lstStyle/>
          <a:p>
            <a:r>
              <a:rPr lang="tr-TR" smtClean="0"/>
              <a:t>KONUM</a:t>
            </a:r>
          </a:p>
        </p:txBody>
      </p:sp>
      <p:sp>
        <p:nvSpPr>
          <p:cNvPr id="23554" name="İçerik Yer Tutucusu 2"/>
          <p:cNvSpPr>
            <a:spLocks noGrp="1"/>
          </p:cNvSpPr>
          <p:nvPr>
            <p:ph idx="1"/>
          </p:nvPr>
        </p:nvSpPr>
        <p:spPr/>
        <p:txBody>
          <a:bodyPr/>
          <a:lstStyle/>
          <a:p>
            <a:r>
              <a:rPr lang="tr-TR" b="1" smtClean="0"/>
              <a:t>MATEMATİK KONUM</a:t>
            </a:r>
          </a:p>
          <a:p>
            <a:r>
              <a:rPr lang="tr-TR" smtClean="0"/>
              <a:t>Bir yerin, sayısal verilere ve paralel ve meridyenlere göre konumudur.</a:t>
            </a:r>
          </a:p>
          <a:p>
            <a:endParaRPr lang="tr-TR" smtClean="0"/>
          </a:p>
          <a:p>
            <a:r>
              <a:rPr lang="tr-TR" b="1" smtClean="0"/>
              <a:t>ÖZEL KONUM</a:t>
            </a:r>
          </a:p>
          <a:p>
            <a:r>
              <a:rPr lang="tr-TR" smtClean="0"/>
              <a:t>Bir yerin, coğrafi özelliklerine göre konumudur.</a:t>
            </a:r>
          </a:p>
        </p:txBody>
      </p:sp>
      <p:pic>
        <p:nvPicPr>
          <p:cNvPr id="23555" name="Resim 3" descr="C:\Users\User\Desktop\DERSLERLE İLGİLİ RESİMLER\CLİPART RESİMLER\egitim77.gif"/>
          <p:cNvPicPr>
            <a:picLocks noChangeAspect="1" noChangeArrowheads="1"/>
          </p:cNvPicPr>
          <p:nvPr/>
        </p:nvPicPr>
        <p:blipFill>
          <a:blip r:embed="rId2" cstate="print"/>
          <a:srcRect/>
          <a:stretch>
            <a:fillRect/>
          </a:stretch>
        </p:blipFill>
        <p:spPr bwMode="auto">
          <a:xfrm>
            <a:off x="107950" y="115888"/>
            <a:ext cx="1295400" cy="1081087"/>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Başlık 1"/>
          <p:cNvSpPr>
            <a:spLocks noGrp="1"/>
          </p:cNvSpPr>
          <p:nvPr>
            <p:ph type="title"/>
          </p:nvPr>
        </p:nvSpPr>
        <p:spPr/>
        <p:txBody>
          <a:bodyPr/>
          <a:lstStyle/>
          <a:p>
            <a:r>
              <a:rPr lang="tr-TR" smtClean="0"/>
              <a:t>KITALAR VE OKYANUSLAR</a:t>
            </a:r>
          </a:p>
        </p:txBody>
      </p:sp>
      <p:sp>
        <p:nvSpPr>
          <p:cNvPr id="3" name="İçerik Yer Tutucusu 2"/>
          <p:cNvSpPr>
            <a:spLocks noGrp="1"/>
          </p:cNvSpPr>
          <p:nvPr>
            <p:ph idx="1"/>
          </p:nvPr>
        </p:nvSpPr>
        <p:spPr>
          <a:xfrm>
            <a:off x="0" y="1412875"/>
            <a:ext cx="9144000" cy="5445125"/>
          </a:xfrm>
        </p:spPr>
        <p:txBody>
          <a:bodyPr rtlCol="0">
            <a:normAutofit/>
          </a:bodyPr>
          <a:lstStyle/>
          <a:p>
            <a:pPr fontAlgn="auto">
              <a:spcAft>
                <a:spcPts val="0"/>
              </a:spcAft>
              <a:buFont typeface="Arial" pitchFamily="34" charset="0"/>
              <a:buChar char="•"/>
              <a:defRPr/>
            </a:pPr>
            <a:r>
              <a:rPr lang="tr-TR" dirty="0" smtClean="0"/>
              <a:t>KITA: Kendine yakın adalarla birlikte, etrafı deniz ve okyanuslarla çevrili büyük kara parçalarına denir.</a:t>
            </a:r>
          </a:p>
          <a:p>
            <a:pPr fontAlgn="auto">
              <a:spcAft>
                <a:spcPts val="0"/>
              </a:spcAft>
              <a:buFont typeface="Arial" pitchFamily="34" charset="0"/>
              <a:buChar char="•"/>
              <a:defRPr/>
            </a:pPr>
            <a:r>
              <a:rPr lang="tr-TR" dirty="0" smtClean="0"/>
              <a:t>OKYANUS: Kıtalar tarafından birbirinden ayrılan büyük su kütlelerine denir.</a:t>
            </a:r>
          </a:p>
          <a:p>
            <a:pPr marL="0" indent="0" fontAlgn="auto">
              <a:spcAft>
                <a:spcPts val="0"/>
              </a:spcAft>
              <a:buFont typeface="Arial" pitchFamily="34" charset="0"/>
              <a:buNone/>
              <a:defRPr/>
            </a:pPr>
            <a:endParaRPr lang="tr-TR" dirty="0"/>
          </a:p>
        </p:txBody>
      </p:sp>
    </p:spTree>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cstate="print"/>
          <a:srcRect/>
          <a:stretch>
            <a:fillRect/>
          </a:stretch>
        </p:blipFill>
        <p:spPr bwMode="auto">
          <a:xfrm>
            <a:off x="107950" y="260350"/>
            <a:ext cx="8856663" cy="6408738"/>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Başlık 1"/>
          <p:cNvSpPr>
            <a:spLocks noGrp="1"/>
          </p:cNvSpPr>
          <p:nvPr>
            <p:ph type="title"/>
          </p:nvPr>
        </p:nvSpPr>
        <p:spPr/>
        <p:txBody>
          <a:bodyPr/>
          <a:lstStyle/>
          <a:p>
            <a:r>
              <a:rPr lang="tr-TR" smtClean="0"/>
              <a:t>İKLİM </a:t>
            </a:r>
          </a:p>
        </p:txBody>
      </p:sp>
      <p:sp>
        <p:nvSpPr>
          <p:cNvPr id="26626" name="İçerik Yer Tutucusu 2"/>
          <p:cNvSpPr>
            <a:spLocks noGrp="1"/>
          </p:cNvSpPr>
          <p:nvPr>
            <p:ph idx="1"/>
          </p:nvPr>
        </p:nvSpPr>
        <p:spPr>
          <a:xfrm>
            <a:off x="457200" y="1600200"/>
            <a:ext cx="8229600" cy="4997450"/>
          </a:xfrm>
        </p:spPr>
        <p:txBody>
          <a:bodyPr/>
          <a:lstStyle/>
          <a:p>
            <a:r>
              <a:rPr lang="tr-TR" smtClean="0"/>
              <a:t>Geniş bir alanda, uzun yıllar boyunca etkili olan hava koşullarına </a:t>
            </a:r>
            <a:r>
              <a:rPr lang="tr-TR" b="1" smtClean="0"/>
              <a:t>iklim</a:t>
            </a:r>
            <a:r>
              <a:rPr lang="tr-TR" smtClean="0"/>
              <a:t> denir. </a:t>
            </a:r>
          </a:p>
          <a:p>
            <a:r>
              <a:rPr lang="tr-TR" smtClean="0"/>
              <a:t>İKLİMİ ETKİLEYEN FAKTÖRLER</a:t>
            </a:r>
          </a:p>
          <a:p>
            <a:r>
              <a:rPr lang="tr-TR" smtClean="0">
                <a:sym typeface="Wingdings" pitchFamily="2" charset="2"/>
              </a:rPr>
              <a:t>Matematik konum – Özel Konum</a:t>
            </a:r>
          </a:p>
          <a:p>
            <a:r>
              <a:rPr lang="tr-TR" smtClean="0">
                <a:sym typeface="Wingdings" pitchFamily="2" charset="2"/>
              </a:rPr>
              <a:t> Enlem (Ekvatora yakınlık, uzaklık</a:t>
            </a:r>
          </a:p>
          <a:p>
            <a:r>
              <a:rPr lang="tr-TR" smtClean="0">
                <a:sym typeface="Wingdings" pitchFamily="2" charset="2"/>
              </a:rPr>
              <a:t> Denizellik - Karasallık</a:t>
            </a:r>
          </a:p>
          <a:p>
            <a:r>
              <a:rPr lang="tr-TR" smtClean="0">
                <a:sym typeface="Wingdings" pitchFamily="2" charset="2"/>
              </a:rPr>
              <a:t> Yükselti</a:t>
            </a:r>
          </a:p>
          <a:p>
            <a:r>
              <a:rPr lang="tr-TR" smtClean="0">
                <a:sym typeface="Wingdings" pitchFamily="2" charset="2"/>
              </a:rPr>
              <a:t> Dağların uzanış yönü</a:t>
            </a:r>
          </a:p>
          <a:p>
            <a:endParaRPr lang="tr-TR" smtClean="0">
              <a:sym typeface="Wingdings" pitchFamily="2" charset="2"/>
            </a:endParaRPr>
          </a:p>
          <a:p>
            <a:endParaRPr lang="tr-TR" smtClean="0"/>
          </a:p>
        </p:txBody>
      </p:sp>
      <p:pic>
        <p:nvPicPr>
          <p:cNvPr id="26627" name="Resim 3" descr="C:\Users\User\Desktop\DERSLERLE İLGİLİ RESİMLER\CLİPART RESİMLER\egitim78.gif"/>
          <p:cNvPicPr>
            <a:picLocks noChangeAspect="1" noChangeArrowheads="1"/>
          </p:cNvPicPr>
          <p:nvPr/>
        </p:nvPicPr>
        <p:blipFill>
          <a:blip r:embed="rId2" cstate="print"/>
          <a:srcRect/>
          <a:stretch>
            <a:fillRect/>
          </a:stretch>
        </p:blipFill>
        <p:spPr bwMode="auto">
          <a:xfrm>
            <a:off x="179388" y="188913"/>
            <a:ext cx="1296987" cy="1223962"/>
          </a:xfrm>
          <a:prstGeom prst="rect">
            <a:avLst/>
          </a:prstGeom>
          <a:noFill/>
          <a:ln w="9525">
            <a:noFill/>
            <a:miter lim="800000"/>
            <a:headEnd/>
            <a:tailEnd/>
          </a:ln>
        </p:spPr>
      </p:pic>
      <p:pic>
        <p:nvPicPr>
          <p:cNvPr id="26628" name="Resim 4" descr="C:\Users\User\Desktop\DERSLERLE İLGİLİ RESİMLER\CLİPART RESİMLER\NA01361_.WMF"/>
          <p:cNvPicPr>
            <a:picLocks noChangeAspect="1" noChangeArrowheads="1"/>
          </p:cNvPicPr>
          <p:nvPr/>
        </p:nvPicPr>
        <p:blipFill>
          <a:blip r:embed="rId3" cstate="print"/>
          <a:srcRect/>
          <a:stretch>
            <a:fillRect/>
          </a:stretch>
        </p:blipFill>
        <p:spPr bwMode="auto">
          <a:xfrm>
            <a:off x="6627813" y="4857750"/>
            <a:ext cx="1504950" cy="1274763"/>
          </a:xfrm>
          <a:prstGeom prst="rect">
            <a:avLst/>
          </a:prstGeom>
          <a:noFill/>
          <a:ln w="9525">
            <a:noFill/>
            <a:miter lim="800000"/>
            <a:headEnd/>
            <a:tailEnd/>
          </a:ln>
        </p:spPr>
      </p:pic>
      <p:pic>
        <p:nvPicPr>
          <p:cNvPr id="26629" name="Picture 3"/>
          <p:cNvPicPr>
            <a:picLocks noChangeAspect="1" noChangeArrowheads="1"/>
          </p:cNvPicPr>
          <p:nvPr/>
        </p:nvPicPr>
        <p:blipFill>
          <a:blip r:embed="rId4" cstate="print"/>
          <a:srcRect/>
          <a:stretch>
            <a:fillRect/>
          </a:stretch>
        </p:blipFill>
        <p:spPr bwMode="auto">
          <a:xfrm>
            <a:off x="7380288" y="188913"/>
            <a:ext cx="1323975" cy="131762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Başlık 1"/>
          <p:cNvSpPr>
            <a:spLocks noGrp="1"/>
          </p:cNvSpPr>
          <p:nvPr>
            <p:ph type="title"/>
          </p:nvPr>
        </p:nvSpPr>
        <p:spPr/>
        <p:txBody>
          <a:bodyPr/>
          <a:lstStyle/>
          <a:p>
            <a:r>
              <a:rPr lang="tr-TR" smtClean="0"/>
              <a:t>TÜRKİYE’NİN İKLİMİ</a:t>
            </a:r>
          </a:p>
        </p:txBody>
      </p:sp>
      <p:sp>
        <p:nvSpPr>
          <p:cNvPr id="3" name="İçerik Yer Tutucusu 2"/>
          <p:cNvSpPr>
            <a:spLocks noGrp="1"/>
          </p:cNvSpPr>
          <p:nvPr>
            <p:ph idx="1"/>
          </p:nvPr>
        </p:nvSpPr>
        <p:spPr>
          <a:xfrm>
            <a:off x="0" y="4575175"/>
            <a:ext cx="9144000" cy="2276475"/>
          </a:xfrm>
        </p:spPr>
        <p:txBody>
          <a:bodyPr rtlCol="0">
            <a:normAutofit fontScale="92500" lnSpcReduction="10000"/>
          </a:bodyPr>
          <a:lstStyle/>
          <a:p>
            <a:pPr fontAlgn="auto">
              <a:spcAft>
                <a:spcPts val="0"/>
              </a:spcAft>
              <a:buFont typeface="Arial" pitchFamily="34" charset="0"/>
              <a:buChar char="•"/>
              <a:defRPr/>
            </a:pPr>
            <a:r>
              <a:rPr lang="tr-TR" dirty="0" smtClean="0"/>
              <a:t>Yukarıda Türkiye’de görülen iklim tipleri verilmiştir. 3 temel iklim görülür: Karasal İklim, Karadeniz İklimi ve Akdeniz İklimi.</a:t>
            </a:r>
          </a:p>
          <a:p>
            <a:pPr fontAlgn="auto">
              <a:spcAft>
                <a:spcPts val="0"/>
              </a:spcAft>
              <a:buFont typeface="Arial" pitchFamily="34" charset="0"/>
              <a:buChar char="•"/>
              <a:defRPr/>
            </a:pPr>
            <a:r>
              <a:rPr lang="tr-TR" dirty="0" smtClean="0"/>
              <a:t>Ayrıca, Marmara Bölgesi’nde görülen tüm iklim koşullarını kapsayan GEÇİŞ İKLİMİ vardır.</a:t>
            </a:r>
            <a:endParaRPr lang="tr-TR" dirty="0"/>
          </a:p>
        </p:txBody>
      </p:sp>
      <p:pic>
        <p:nvPicPr>
          <p:cNvPr id="27651" name="1 Resim" descr="Türkiyede Iklim Tipleri"/>
          <p:cNvPicPr>
            <a:picLocks noChangeAspect="1" noChangeArrowheads="1"/>
          </p:cNvPicPr>
          <p:nvPr/>
        </p:nvPicPr>
        <p:blipFill>
          <a:blip r:embed="rId2" cstate="print"/>
          <a:srcRect/>
          <a:stretch>
            <a:fillRect/>
          </a:stretch>
        </p:blipFill>
        <p:spPr bwMode="auto">
          <a:xfrm>
            <a:off x="900113" y="1125538"/>
            <a:ext cx="7019925" cy="3382962"/>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Başlık 1"/>
          <p:cNvSpPr>
            <a:spLocks noGrp="1"/>
          </p:cNvSpPr>
          <p:nvPr>
            <p:ph type="title"/>
          </p:nvPr>
        </p:nvSpPr>
        <p:spPr/>
        <p:txBody>
          <a:bodyPr/>
          <a:lstStyle/>
          <a:p>
            <a:r>
              <a:rPr lang="tr-TR" smtClean="0"/>
              <a:t>KARADENİZ İKLİMİ</a:t>
            </a:r>
          </a:p>
        </p:txBody>
      </p:sp>
      <p:sp>
        <p:nvSpPr>
          <p:cNvPr id="28674" name="İçerik Yer Tutucusu 2"/>
          <p:cNvSpPr>
            <a:spLocks noGrp="1"/>
          </p:cNvSpPr>
          <p:nvPr>
            <p:ph idx="1"/>
          </p:nvPr>
        </p:nvSpPr>
        <p:spPr>
          <a:xfrm>
            <a:off x="34925" y="1341438"/>
            <a:ext cx="9109075" cy="4995862"/>
          </a:xfrm>
        </p:spPr>
        <p:txBody>
          <a:bodyPr/>
          <a:lstStyle/>
          <a:p>
            <a:r>
              <a:rPr lang="tr-TR" smtClean="0"/>
              <a:t>Karadeniz kıyıları boyunca dar bir alanda görülen bir iklimdir. Dar bir alanda görülmesinin nedeni, dağların kıyıya paralel uzanmasıdır.</a:t>
            </a:r>
          </a:p>
          <a:p>
            <a:r>
              <a:rPr lang="tr-TR" smtClean="0"/>
              <a:t>Her mevsim yağışlı olan bir iklimdir.</a:t>
            </a:r>
          </a:p>
          <a:p>
            <a:r>
              <a:rPr lang="tr-TR" smtClean="0"/>
              <a:t>Yağışlardan dolayı bitki örtüsü ormandır.</a:t>
            </a:r>
          </a:p>
          <a:p>
            <a:r>
              <a:rPr lang="tr-TR" smtClean="0"/>
              <a:t>En fazla yağış, sonbahar aylarında düşmektedir.</a:t>
            </a:r>
          </a:p>
        </p:txBody>
      </p:sp>
      <p:pic>
        <p:nvPicPr>
          <p:cNvPr id="28675" name="Picture 4" descr="https://encrypted-tbn0.gstatic.com/images?q=tbn:ANd9GcRPi1yMZiDS5uzKI0TDUw9_LZQd3y7RevnkUIv1tgNz3-8jLnGR">
            <a:hlinkClick r:id="rId2"/>
          </p:cNvPr>
          <p:cNvPicPr>
            <a:picLocks noChangeAspect="1" noChangeArrowheads="1"/>
          </p:cNvPicPr>
          <p:nvPr/>
        </p:nvPicPr>
        <p:blipFill>
          <a:blip r:embed="rId3" cstate="print"/>
          <a:srcRect/>
          <a:stretch>
            <a:fillRect/>
          </a:stretch>
        </p:blipFill>
        <p:spPr bwMode="auto">
          <a:xfrm>
            <a:off x="5940425" y="4714875"/>
            <a:ext cx="3024188" cy="211455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Başlık 1"/>
          <p:cNvSpPr>
            <a:spLocks noGrp="1"/>
          </p:cNvSpPr>
          <p:nvPr>
            <p:ph type="title"/>
          </p:nvPr>
        </p:nvSpPr>
        <p:spPr/>
        <p:txBody>
          <a:bodyPr/>
          <a:lstStyle/>
          <a:p>
            <a:r>
              <a:rPr lang="tr-TR" smtClean="0"/>
              <a:t>AKDENİZ İKLİMİ</a:t>
            </a:r>
          </a:p>
        </p:txBody>
      </p:sp>
      <p:sp>
        <p:nvSpPr>
          <p:cNvPr id="29698" name="İçerik Yer Tutucusu 2"/>
          <p:cNvSpPr>
            <a:spLocks noGrp="1"/>
          </p:cNvSpPr>
          <p:nvPr>
            <p:ph idx="1"/>
          </p:nvPr>
        </p:nvSpPr>
        <p:spPr/>
        <p:txBody>
          <a:bodyPr/>
          <a:lstStyle/>
          <a:p>
            <a:r>
              <a:rPr lang="tr-TR" smtClean="0"/>
              <a:t>Akdeniz İklimi; Akdeniz, Ege ve Güney Marmara’da görülen bir iklimdir.</a:t>
            </a:r>
          </a:p>
          <a:p>
            <a:r>
              <a:rPr lang="tr-TR" smtClean="0"/>
              <a:t>Yazlar sıcak ve kurak, kışlar ılık ve yağışlıdır.</a:t>
            </a:r>
          </a:p>
          <a:p>
            <a:r>
              <a:rPr lang="tr-TR" smtClean="0"/>
              <a:t>Bitki örtüsü makidir.</a:t>
            </a:r>
          </a:p>
          <a:p>
            <a:r>
              <a:rPr lang="tr-TR" smtClean="0"/>
              <a:t>Yağışlar en fazla, kış aylarında düşmektedir.</a:t>
            </a:r>
          </a:p>
          <a:p>
            <a:endParaRPr lang="tr-TR" smtClean="0"/>
          </a:p>
        </p:txBody>
      </p:sp>
      <p:pic>
        <p:nvPicPr>
          <p:cNvPr id="29699" name="Picture 2" descr="https://encrypted-tbn0.gstatic.com/images?q=tbn:ANd9GcS_oPXn9IZ1BqPyIpkCeEi8lcwEjUxQBEIb_RWTp362iIFdI9ph">
            <a:hlinkClick r:id="rId2"/>
          </p:cNvPr>
          <p:cNvPicPr>
            <a:picLocks noChangeAspect="1" noChangeArrowheads="1"/>
          </p:cNvPicPr>
          <p:nvPr/>
        </p:nvPicPr>
        <p:blipFill>
          <a:blip r:embed="rId3" cstate="print"/>
          <a:srcRect/>
          <a:stretch>
            <a:fillRect/>
          </a:stretch>
        </p:blipFill>
        <p:spPr bwMode="auto">
          <a:xfrm>
            <a:off x="5724525" y="4837113"/>
            <a:ext cx="3170238" cy="202247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Başlık 1"/>
          <p:cNvSpPr>
            <a:spLocks noGrp="1"/>
          </p:cNvSpPr>
          <p:nvPr>
            <p:ph type="title"/>
          </p:nvPr>
        </p:nvSpPr>
        <p:spPr/>
        <p:txBody>
          <a:bodyPr/>
          <a:lstStyle/>
          <a:p>
            <a:r>
              <a:rPr lang="tr-TR" smtClean="0"/>
              <a:t>KARASAL İKLİM</a:t>
            </a:r>
          </a:p>
        </p:txBody>
      </p:sp>
      <p:sp>
        <p:nvSpPr>
          <p:cNvPr id="30722" name="İçerik Yer Tutucusu 2"/>
          <p:cNvSpPr>
            <a:spLocks noGrp="1"/>
          </p:cNvSpPr>
          <p:nvPr>
            <p:ph idx="1"/>
          </p:nvPr>
        </p:nvSpPr>
        <p:spPr>
          <a:xfrm>
            <a:off x="468313" y="1412875"/>
            <a:ext cx="8229600" cy="4525963"/>
          </a:xfrm>
        </p:spPr>
        <p:txBody>
          <a:bodyPr/>
          <a:lstStyle/>
          <a:p>
            <a:r>
              <a:rPr lang="tr-TR" smtClean="0"/>
              <a:t>İç, Doğu ve Güneydoğu Anadolu Bölgeleri ile Trakya’nın iç kesimlerinde görülür.</a:t>
            </a:r>
          </a:p>
          <a:p>
            <a:r>
              <a:rPr lang="tr-TR" smtClean="0"/>
              <a:t>Yazlar sıcak ve kurak, kışlar soğuk ve kar yağışlıdır.</a:t>
            </a:r>
          </a:p>
          <a:p>
            <a:r>
              <a:rPr lang="tr-TR" smtClean="0"/>
              <a:t>Bitki örtüsü, bozkırdır.</a:t>
            </a:r>
          </a:p>
          <a:p>
            <a:r>
              <a:rPr lang="tr-TR" smtClean="0"/>
              <a:t>Yağış en fazla ilkbahar aylarında fakat Kars ve Erzurum’da yazın düşmektedir.</a:t>
            </a:r>
          </a:p>
        </p:txBody>
      </p:sp>
      <p:pic>
        <p:nvPicPr>
          <p:cNvPr id="30723" name="Picture 2" descr="http://t0.gstatic.com/images?q=tbn:ANd9GcS7ZC8dh3gMtWQbjdXF90DItceL-lEpmkO8NPxi7P-p2LmUCLxm0A">
            <a:hlinkClick r:id="rId2"/>
          </p:cNvPr>
          <p:cNvPicPr>
            <a:picLocks noChangeAspect="1" noChangeArrowheads="1"/>
          </p:cNvPicPr>
          <p:nvPr/>
        </p:nvPicPr>
        <p:blipFill>
          <a:blip r:embed="rId3" cstate="print"/>
          <a:srcRect/>
          <a:stretch>
            <a:fillRect/>
          </a:stretch>
        </p:blipFill>
        <p:spPr bwMode="auto">
          <a:xfrm>
            <a:off x="6300788" y="5218113"/>
            <a:ext cx="2544762" cy="1674812"/>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Başlık 1"/>
          <p:cNvSpPr>
            <a:spLocks noGrp="1"/>
          </p:cNvSpPr>
          <p:nvPr>
            <p:ph type="title"/>
          </p:nvPr>
        </p:nvSpPr>
        <p:spPr/>
        <p:txBody>
          <a:bodyPr/>
          <a:lstStyle/>
          <a:p>
            <a:r>
              <a:rPr lang="tr-TR" smtClean="0"/>
              <a:t>  GEÇMİŞTE YERLEŞME </a:t>
            </a:r>
          </a:p>
        </p:txBody>
      </p:sp>
      <p:sp>
        <p:nvSpPr>
          <p:cNvPr id="31746" name="İçerik Yer Tutucusu 2"/>
          <p:cNvSpPr>
            <a:spLocks noGrp="1"/>
          </p:cNvSpPr>
          <p:nvPr>
            <p:ph idx="1"/>
          </p:nvPr>
        </p:nvSpPr>
        <p:spPr>
          <a:xfrm>
            <a:off x="0" y="1600200"/>
            <a:ext cx="9109075" cy="5141913"/>
          </a:xfrm>
        </p:spPr>
        <p:txBody>
          <a:bodyPr/>
          <a:lstStyle/>
          <a:p>
            <a:r>
              <a:rPr lang="tr-TR" smtClean="0"/>
              <a:t>Geçmiş zamanlardaki toplumlarda insanlar mağaralarda ve ağaçlarda yaşamışlardır. Gün geçtikçe daha iyi şekilde yerleşmişlerdir.</a:t>
            </a:r>
          </a:p>
          <a:p>
            <a:r>
              <a:rPr lang="tr-TR" smtClean="0"/>
              <a:t>Yerleşmeyi Etkileyen Faktörler:</a:t>
            </a:r>
          </a:p>
          <a:p>
            <a:r>
              <a:rPr lang="tr-TR" smtClean="0"/>
              <a:t>Doğal kaynaklar</a:t>
            </a:r>
          </a:p>
          <a:p>
            <a:r>
              <a:rPr lang="tr-TR" smtClean="0"/>
              <a:t>İklim Şartları,</a:t>
            </a:r>
          </a:p>
          <a:p>
            <a:r>
              <a:rPr lang="tr-TR" smtClean="0"/>
              <a:t>Toprağın Verimliliği</a:t>
            </a:r>
          </a:p>
          <a:p>
            <a:r>
              <a:rPr lang="tr-TR" smtClean="0"/>
              <a:t>Bitki Örtüsü</a:t>
            </a:r>
          </a:p>
        </p:txBody>
      </p:sp>
      <p:pic>
        <p:nvPicPr>
          <p:cNvPr id="31747" name="Resim 3" descr="C:\Users\User\Desktop\DERSLERLE İLGİLİ RESİMLER\CLİPART RESİMLER\BL00392_.WMF"/>
          <p:cNvPicPr>
            <a:picLocks noChangeAspect="1" noChangeArrowheads="1"/>
          </p:cNvPicPr>
          <p:nvPr/>
        </p:nvPicPr>
        <p:blipFill>
          <a:blip r:embed="rId2" cstate="print"/>
          <a:srcRect/>
          <a:stretch>
            <a:fillRect/>
          </a:stretch>
        </p:blipFill>
        <p:spPr bwMode="auto">
          <a:xfrm>
            <a:off x="0" y="0"/>
            <a:ext cx="1752600" cy="156845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Başlık 1"/>
          <p:cNvSpPr>
            <a:spLocks noGrp="1"/>
          </p:cNvSpPr>
          <p:nvPr>
            <p:ph type="title"/>
          </p:nvPr>
        </p:nvSpPr>
        <p:spPr/>
        <p:txBody>
          <a:bodyPr/>
          <a:lstStyle/>
          <a:p>
            <a:r>
              <a:rPr lang="tr-TR" b="1" smtClean="0"/>
              <a:t>KONU BAŞLIKLARI</a:t>
            </a:r>
          </a:p>
        </p:txBody>
      </p:sp>
      <p:sp>
        <p:nvSpPr>
          <p:cNvPr id="14338" name="İçerik Yer Tutucusu 2"/>
          <p:cNvSpPr>
            <a:spLocks noGrp="1"/>
          </p:cNvSpPr>
          <p:nvPr>
            <p:ph idx="1"/>
          </p:nvPr>
        </p:nvSpPr>
        <p:spPr>
          <a:xfrm>
            <a:off x="457200" y="1600200"/>
            <a:ext cx="8229600" cy="4781550"/>
          </a:xfrm>
        </p:spPr>
        <p:txBody>
          <a:bodyPr/>
          <a:lstStyle/>
          <a:p>
            <a:r>
              <a:rPr lang="tr-TR" smtClean="0"/>
              <a:t>HARİTA - ÖLÇEK</a:t>
            </a:r>
          </a:p>
          <a:p>
            <a:r>
              <a:rPr lang="tr-TR" smtClean="0"/>
              <a:t>ÖLÇEKLERİNE GÖRE HARİTALAR</a:t>
            </a:r>
          </a:p>
          <a:p>
            <a:r>
              <a:rPr lang="tr-TR" smtClean="0"/>
              <a:t>PARALEL-MERİDYEN </a:t>
            </a:r>
          </a:p>
          <a:p>
            <a:r>
              <a:rPr lang="tr-TR" smtClean="0"/>
              <a:t>MATEMATİK VE ÖZEL KONUM</a:t>
            </a:r>
          </a:p>
          <a:p>
            <a:r>
              <a:rPr lang="tr-TR" smtClean="0"/>
              <a:t>KITALAR VE OKYANUSLAR</a:t>
            </a:r>
          </a:p>
          <a:p>
            <a:r>
              <a:rPr lang="tr-TR" smtClean="0"/>
              <a:t>İKLİMLER</a:t>
            </a:r>
          </a:p>
          <a:p>
            <a:r>
              <a:rPr lang="tr-TR" smtClean="0"/>
              <a:t>GEÇMİŞTE YERLEŞME VE UYGARLIKLAR</a:t>
            </a:r>
          </a:p>
          <a:p>
            <a:endParaRPr lang="tr-TR" smtClean="0"/>
          </a:p>
          <a:p>
            <a:endParaRPr lang="tr-TR" smtClean="0"/>
          </a:p>
        </p:txBody>
      </p:sp>
      <p:pic>
        <p:nvPicPr>
          <p:cNvPr id="14339" name="Resim 3" descr="C:\Users\User\Desktop\HAREKETLİ RESİMLER\DÜNYA\res121.gif"/>
          <p:cNvPicPr>
            <a:picLocks noChangeAspect="1" noChangeArrowheads="1"/>
          </p:cNvPicPr>
          <p:nvPr/>
        </p:nvPicPr>
        <p:blipFill>
          <a:blip r:embed="rId2" cstate="print"/>
          <a:srcRect/>
          <a:stretch>
            <a:fillRect/>
          </a:stretch>
        </p:blipFill>
        <p:spPr bwMode="auto">
          <a:xfrm>
            <a:off x="7956550" y="5589588"/>
            <a:ext cx="762000" cy="7620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Başlık 1"/>
          <p:cNvSpPr>
            <a:spLocks noGrp="1"/>
          </p:cNvSpPr>
          <p:nvPr>
            <p:ph type="title"/>
          </p:nvPr>
        </p:nvSpPr>
        <p:spPr/>
        <p:txBody>
          <a:bodyPr/>
          <a:lstStyle/>
          <a:p>
            <a:r>
              <a:rPr lang="tr-TR" smtClean="0"/>
              <a:t>UYGARLIKLAR</a:t>
            </a:r>
          </a:p>
        </p:txBody>
      </p:sp>
      <p:sp>
        <p:nvSpPr>
          <p:cNvPr id="32770" name="İçerik Yer Tutucusu 2"/>
          <p:cNvSpPr>
            <a:spLocks noGrp="1"/>
          </p:cNvSpPr>
          <p:nvPr>
            <p:ph idx="1"/>
          </p:nvPr>
        </p:nvSpPr>
        <p:spPr>
          <a:xfrm>
            <a:off x="0" y="1412875"/>
            <a:ext cx="9144000" cy="5400675"/>
          </a:xfrm>
        </p:spPr>
        <p:txBody>
          <a:bodyPr/>
          <a:lstStyle/>
          <a:p>
            <a:r>
              <a:rPr lang="tr-TR" smtClean="0"/>
              <a:t>Tarih devirleri, yazının bulunmasıyla başlamıştır. Yazıyı Sümerler bulmuştur. Şimdi uygarlıklara yakından bakalım.</a:t>
            </a:r>
          </a:p>
        </p:txBody>
      </p:sp>
      <p:pic>
        <p:nvPicPr>
          <p:cNvPr id="32771" name="Picture 4" descr="tarihöncesidevirler1.jpg"/>
          <p:cNvPicPr>
            <a:picLocks noChangeAspect="1" noChangeArrowheads="1"/>
          </p:cNvPicPr>
          <p:nvPr/>
        </p:nvPicPr>
        <p:blipFill>
          <a:blip r:embed="rId2" cstate="print"/>
          <a:srcRect/>
          <a:stretch>
            <a:fillRect/>
          </a:stretch>
        </p:blipFill>
        <p:spPr bwMode="auto">
          <a:xfrm>
            <a:off x="1258888" y="3163888"/>
            <a:ext cx="6626225" cy="3665537"/>
          </a:xfrm>
          <a:prstGeom prst="rect">
            <a:avLst/>
          </a:prstGeom>
          <a:noFill/>
          <a:ln w="9525">
            <a:noFill/>
            <a:miter lim="800000"/>
            <a:headEnd/>
            <a:tailEnd/>
          </a:ln>
        </p:spPr>
      </p:pic>
      <p:pic>
        <p:nvPicPr>
          <p:cNvPr id="32772" name="Resim 6" descr="C:\Users\User\Desktop\DERSLERLE İLGİLİ RESİMLER\CLİPART RESİMLER\egitim31.gif"/>
          <p:cNvPicPr>
            <a:picLocks noChangeAspect="1" noChangeArrowheads="1"/>
          </p:cNvPicPr>
          <p:nvPr/>
        </p:nvPicPr>
        <p:blipFill>
          <a:blip r:embed="rId3" cstate="print"/>
          <a:srcRect/>
          <a:stretch>
            <a:fillRect/>
          </a:stretch>
        </p:blipFill>
        <p:spPr bwMode="auto">
          <a:xfrm>
            <a:off x="301625" y="188913"/>
            <a:ext cx="952500" cy="9525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Başlık 1"/>
          <p:cNvSpPr>
            <a:spLocks noGrp="1"/>
          </p:cNvSpPr>
          <p:nvPr>
            <p:ph type="title"/>
          </p:nvPr>
        </p:nvSpPr>
        <p:spPr/>
        <p:txBody>
          <a:bodyPr/>
          <a:lstStyle/>
          <a:p>
            <a:r>
              <a:rPr lang="tr-TR" smtClean="0"/>
              <a:t>ANADOLU UYGARLIKLARI</a:t>
            </a:r>
          </a:p>
        </p:txBody>
      </p:sp>
      <p:sp>
        <p:nvSpPr>
          <p:cNvPr id="3" name="İçerik Yer Tutucusu 2"/>
          <p:cNvSpPr>
            <a:spLocks noGrp="1"/>
          </p:cNvSpPr>
          <p:nvPr>
            <p:ph idx="1"/>
          </p:nvPr>
        </p:nvSpPr>
        <p:spPr>
          <a:xfrm>
            <a:off x="0" y="1484313"/>
            <a:ext cx="9144000" cy="5373687"/>
          </a:xfrm>
        </p:spPr>
        <p:txBody>
          <a:bodyPr rtlCol="0">
            <a:normAutofit/>
          </a:bodyPr>
          <a:lstStyle/>
          <a:p>
            <a:pPr fontAlgn="auto">
              <a:spcAft>
                <a:spcPts val="0"/>
              </a:spcAft>
              <a:buFont typeface="Arial" pitchFamily="34" charset="0"/>
              <a:buChar char="•"/>
              <a:defRPr/>
            </a:pPr>
            <a:r>
              <a:rPr lang="tr-TR" dirty="0" smtClean="0"/>
              <a:t>Anadolu uygarlıkları, Mezopotamya uygarlık-</a:t>
            </a:r>
          </a:p>
          <a:p>
            <a:pPr marL="0" indent="0" fontAlgn="auto">
              <a:spcAft>
                <a:spcPts val="0"/>
              </a:spcAft>
              <a:buFont typeface="Arial" pitchFamily="34" charset="0"/>
              <a:buNone/>
              <a:defRPr/>
            </a:pPr>
            <a:r>
              <a:rPr lang="tr-TR" dirty="0" smtClean="0"/>
              <a:t>   </a:t>
            </a:r>
            <a:r>
              <a:rPr lang="tr-TR" dirty="0" err="1" smtClean="0"/>
              <a:t>larından</a:t>
            </a:r>
            <a:r>
              <a:rPr lang="tr-TR" dirty="0" smtClean="0"/>
              <a:t> sonra kurulmuştur. Anadolu’da çeşitli  </a:t>
            </a:r>
          </a:p>
          <a:p>
            <a:pPr marL="0" indent="0" fontAlgn="auto">
              <a:spcAft>
                <a:spcPts val="0"/>
              </a:spcAft>
              <a:buFont typeface="Arial" pitchFamily="34" charset="0"/>
              <a:buNone/>
              <a:defRPr/>
            </a:pPr>
            <a:r>
              <a:rPr lang="tr-TR" dirty="0"/>
              <a:t> </a:t>
            </a:r>
            <a:r>
              <a:rPr lang="tr-TR" dirty="0" smtClean="0"/>
              <a:t>  uygarlıkların kurulmasının nedenleri şunlardır:</a:t>
            </a:r>
          </a:p>
          <a:p>
            <a:pPr fontAlgn="auto">
              <a:spcAft>
                <a:spcPts val="0"/>
              </a:spcAft>
              <a:buClr>
                <a:srgbClr val="FF0000"/>
              </a:buClr>
              <a:buFont typeface="Wingdings" pitchFamily="2" charset="2"/>
              <a:buChar char="ü"/>
              <a:defRPr/>
            </a:pPr>
            <a:r>
              <a:rPr lang="tr-TR" dirty="0" smtClean="0"/>
              <a:t>Coğrafi konumun elverişli olması</a:t>
            </a:r>
          </a:p>
          <a:p>
            <a:pPr fontAlgn="auto">
              <a:spcAft>
                <a:spcPts val="0"/>
              </a:spcAft>
              <a:buClr>
                <a:srgbClr val="FF0000"/>
              </a:buClr>
              <a:buFont typeface="Wingdings" pitchFamily="2" charset="2"/>
              <a:buChar char="ü"/>
              <a:defRPr/>
            </a:pPr>
            <a:r>
              <a:rPr lang="tr-TR" dirty="0" smtClean="0"/>
              <a:t>Uygun iklim şartlarına sahip olması</a:t>
            </a:r>
          </a:p>
          <a:p>
            <a:pPr fontAlgn="auto">
              <a:spcAft>
                <a:spcPts val="0"/>
              </a:spcAft>
              <a:buFont typeface="Wingdings" pitchFamily="2" charset="2"/>
              <a:buChar char="ü"/>
              <a:defRPr/>
            </a:pPr>
            <a:r>
              <a:rPr lang="tr-TR" dirty="0">
                <a:solidFill>
                  <a:srgbClr val="FF0000"/>
                </a:solidFill>
              </a:rPr>
              <a:t> </a:t>
            </a:r>
            <a:r>
              <a:rPr lang="tr-TR" dirty="0" smtClean="0"/>
              <a:t>Yeraltı ve yerüstü kaynak bakımından zengin olması ve verimleri tarım arazileri olması</a:t>
            </a:r>
          </a:p>
          <a:p>
            <a:pPr fontAlgn="auto">
              <a:spcAft>
                <a:spcPts val="0"/>
              </a:spcAft>
              <a:buFont typeface="Arial" pitchFamily="34" charset="0"/>
              <a:buChar char="•"/>
              <a:defRPr/>
            </a:pPr>
            <a:r>
              <a:rPr lang="tr-TR" dirty="0" smtClean="0"/>
              <a:t>Anadolu uygarlıkları; Urartular, Hititler, Frigler, Lidyalılar ve İyonlar’dır.</a:t>
            </a:r>
          </a:p>
          <a:p>
            <a:pPr marL="0" indent="0" fontAlgn="auto">
              <a:spcAft>
                <a:spcPts val="0"/>
              </a:spcAft>
              <a:buFont typeface="Arial" pitchFamily="34" charset="0"/>
              <a:buNone/>
              <a:defRPr/>
            </a:pPr>
            <a:endParaRPr lang="tr-TR" dirty="0" smtClean="0"/>
          </a:p>
          <a:p>
            <a:pPr marL="0" indent="0" fontAlgn="auto">
              <a:spcAft>
                <a:spcPts val="0"/>
              </a:spcAft>
              <a:buFont typeface="Arial" pitchFamily="34" charset="0"/>
              <a:buNone/>
              <a:defRPr/>
            </a:pPr>
            <a:endParaRPr lang="tr-TR" dirty="0"/>
          </a:p>
        </p:txBody>
      </p:sp>
    </p:spTree>
  </p:cSld>
  <p:clrMapOvr>
    <a:masterClrMapping/>
  </p:clrMapOvr>
  <p:transition spd="slow">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Başlık 1"/>
          <p:cNvSpPr>
            <a:spLocks noGrp="1"/>
          </p:cNvSpPr>
          <p:nvPr>
            <p:ph type="title"/>
          </p:nvPr>
        </p:nvSpPr>
        <p:spPr/>
        <p:txBody>
          <a:bodyPr/>
          <a:lstStyle/>
          <a:p>
            <a:r>
              <a:rPr lang="tr-TR" smtClean="0"/>
              <a:t>HİTİTLER</a:t>
            </a:r>
          </a:p>
        </p:txBody>
      </p:sp>
      <p:sp>
        <p:nvSpPr>
          <p:cNvPr id="34818" name="İçerik Yer Tutucusu 2"/>
          <p:cNvSpPr>
            <a:spLocks noGrp="1"/>
          </p:cNvSpPr>
          <p:nvPr>
            <p:ph idx="1"/>
          </p:nvPr>
        </p:nvSpPr>
        <p:spPr>
          <a:xfrm>
            <a:off x="0" y="1600200"/>
            <a:ext cx="9144000" cy="4525963"/>
          </a:xfrm>
        </p:spPr>
        <p:txBody>
          <a:bodyPr/>
          <a:lstStyle/>
          <a:p>
            <a:r>
              <a:rPr lang="tr-TR" smtClean="0"/>
              <a:t>Anadolu’da kurulan ilk uygarlıktır. Başkenti Hattutaş’tır. Hititlerde çok tanrılı din olduğundan dolayı ’’ Bin Tanrı İli ’’ denilirdi. Tanrılarına hesap vermek için olumlu olumsuz tüm olayları ’’ANAL’’ adı verilen yıllıklara yazmışlardır. Hititler ve Mısırlılar arasında yapılan, ilk yazılı antlaşma olan Kadeş Antlaşması’nı imzalamışlardır.           </a:t>
            </a:r>
            <a:endParaRPr lang="tr-TR" smtClean="0">
              <a:latin typeface="Showcard Gothic"/>
            </a:endParaRPr>
          </a:p>
        </p:txBody>
      </p:sp>
    </p:spTree>
  </p:cSld>
  <p:clrMapOvr>
    <a:masterClrMapping/>
  </p:clrMapOvr>
  <p:transition spd="slow">
    <p:wheel spokes="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İçerik Yer Tutucusu 2"/>
          <p:cNvSpPr>
            <a:spLocks noGrp="1"/>
          </p:cNvSpPr>
          <p:nvPr>
            <p:ph idx="1"/>
          </p:nvPr>
        </p:nvSpPr>
        <p:spPr/>
        <p:txBody>
          <a:bodyPr/>
          <a:lstStyle/>
          <a:p>
            <a:endParaRPr lang="tr-TR" smtClean="0"/>
          </a:p>
        </p:txBody>
      </p:sp>
      <p:pic>
        <p:nvPicPr>
          <p:cNvPr id="35842" name="Picture 2" descr="http://www.sembolog.com/wp-content/uploads/2013/06/hitit-tarihi.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İçerik Yer Tutucusu 2"/>
          <p:cNvSpPr>
            <a:spLocks noGrp="1"/>
          </p:cNvSpPr>
          <p:nvPr>
            <p:ph idx="1"/>
          </p:nvPr>
        </p:nvSpPr>
        <p:spPr>
          <a:xfrm>
            <a:off x="2028825" y="4594225"/>
            <a:ext cx="8229600" cy="4525963"/>
          </a:xfrm>
        </p:spPr>
        <p:txBody>
          <a:bodyPr/>
          <a:lstStyle/>
          <a:p>
            <a:pPr marL="0" indent="0">
              <a:buFont typeface="Arial" charset="0"/>
              <a:buNone/>
            </a:pPr>
            <a:r>
              <a:rPr lang="tr-TR" smtClean="0"/>
              <a:t>  Hititler’in Güneş Kursu</a:t>
            </a:r>
          </a:p>
        </p:txBody>
      </p:sp>
      <p:pic>
        <p:nvPicPr>
          <p:cNvPr id="36866" name="2 Resim" descr="Hitit Güneş Kursu"/>
          <p:cNvPicPr>
            <a:picLocks noChangeAspect="1" noChangeArrowheads="1"/>
          </p:cNvPicPr>
          <p:nvPr/>
        </p:nvPicPr>
        <p:blipFill>
          <a:blip r:embed="rId2" cstate="print"/>
          <a:srcRect/>
          <a:stretch>
            <a:fillRect/>
          </a:stretch>
        </p:blipFill>
        <p:spPr bwMode="auto">
          <a:xfrm>
            <a:off x="2051050" y="476250"/>
            <a:ext cx="4897438" cy="410527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Başlık 1"/>
          <p:cNvSpPr>
            <a:spLocks noGrp="1"/>
          </p:cNvSpPr>
          <p:nvPr>
            <p:ph type="title"/>
          </p:nvPr>
        </p:nvSpPr>
        <p:spPr/>
        <p:txBody>
          <a:bodyPr/>
          <a:lstStyle/>
          <a:p>
            <a:r>
              <a:rPr lang="tr-TR" smtClean="0"/>
              <a:t>FRİGLER</a:t>
            </a:r>
          </a:p>
        </p:txBody>
      </p:sp>
      <p:sp>
        <p:nvSpPr>
          <p:cNvPr id="37890" name="İçerik Yer Tutucusu 2"/>
          <p:cNvSpPr>
            <a:spLocks noGrp="1"/>
          </p:cNvSpPr>
          <p:nvPr>
            <p:ph idx="1"/>
          </p:nvPr>
        </p:nvSpPr>
        <p:spPr>
          <a:xfrm>
            <a:off x="0" y="1600200"/>
            <a:ext cx="9124950" cy="5257800"/>
          </a:xfrm>
        </p:spPr>
        <p:txBody>
          <a:bodyPr/>
          <a:lstStyle/>
          <a:p>
            <a:r>
              <a:rPr lang="tr-TR" smtClean="0"/>
              <a:t>Polatlı’da kurulmuşlardır. Başkentleri Gordion’dur. 	En ünlü kralları Eşek Kulaklı Midas’tı. En önemli tanrıları, Kibele adı verilen toprak ve bereket tanrıçasıydı. Fibula adı verilen çengelli iğne yapmışlardır. Bu da madencilikle uğraştıklarının en önemli kanıtıdır. Kurulduklarından beri tarım ve hayvancılıkla geçim sağlamışlardır. Tarımı korumak için bazı sert kanunlar çıkarmışlardır. Örneğin; bir öküz öldüren ve saban kıranın cezası ölümdür.</a:t>
            </a:r>
          </a:p>
        </p:txBody>
      </p:sp>
    </p:spTree>
  </p:cSld>
  <p:clrMapOvr>
    <a:masterClrMapping/>
  </p:clrMapOvr>
  <p:transition spd="slow">
    <p:wheel spokes="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p:cNvPicPr>
            <a:picLocks noChangeAspect="1" noChangeArrowheads="1"/>
          </p:cNvPicPr>
          <p:nvPr/>
        </p:nvPicPr>
        <p:blipFill>
          <a:blip r:embed="rId2" cstate="print"/>
          <a:srcRect/>
          <a:stretch>
            <a:fillRect/>
          </a:stretch>
        </p:blipFill>
        <p:spPr bwMode="auto">
          <a:xfrm>
            <a:off x="179388" y="298450"/>
            <a:ext cx="8785225" cy="62611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Başlık 1"/>
          <p:cNvSpPr>
            <a:spLocks noGrp="1"/>
          </p:cNvSpPr>
          <p:nvPr>
            <p:ph type="title"/>
          </p:nvPr>
        </p:nvSpPr>
        <p:spPr/>
        <p:txBody>
          <a:bodyPr/>
          <a:lstStyle/>
          <a:p>
            <a:r>
              <a:rPr lang="tr-TR" smtClean="0"/>
              <a:t>LİDYALILAR</a:t>
            </a:r>
          </a:p>
        </p:txBody>
      </p:sp>
      <p:sp>
        <p:nvSpPr>
          <p:cNvPr id="39938" name="İçerik Yer Tutucusu 2"/>
          <p:cNvSpPr>
            <a:spLocks noGrp="1"/>
          </p:cNvSpPr>
          <p:nvPr>
            <p:ph idx="1"/>
          </p:nvPr>
        </p:nvSpPr>
        <p:spPr>
          <a:xfrm>
            <a:off x="0" y="1600200"/>
            <a:ext cx="9144000" cy="5257800"/>
          </a:xfrm>
        </p:spPr>
        <p:txBody>
          <a:bodyPr/>
          <a:lstStyle/>
          <a:p>
            <a:r>
              <a:rPr lang="tr-TR" smtClean="0"/>
              <a:t>Batı Anadolu’da Gediz ve Küçük Menderes nehirleri arasında hüküm sürdüler. Başkentleri Sard’dır. Tarihte parayı bulan ilk uygarlıktır. Çok zengin oldukları için orduları paralı askerlerden oluşmuştur. Lidyalılar’ın yıkılmasındaki nedenlerden biri de budur.</a:t>
            </a:r>
          </a:p>
          <a:p>
            <a:endParaRPr lang="tr-TR" smtClean="0"/>
          </a:p>
        </p:txBody>
      </p:sp>
      <p:pic>
        <p:nvPicPr>
          <p:cNvPr id="39939" name="Picture 4" descr="Click the image to open in full size.">
            <a:hlinkClick r:id="rId2"/>
          </p:cNvPr>
          <p:cNvPicPr>
            <a:picLocks noChangeAspect="1" noChangeArrowheads="1"/>
          </p:cNvPicPr>
          <p:nvPr/>
        </p:nvPicPr>
        <p:blipFill>
          <a:blip r:embed="rId3" cstate="print"/>
          <a:srcRect/>
          <a:stretch>
            <a:fillRect/>
          </a:stretch>
        </p:blipFill>
        <p:spPr bwMode="auto">
          <a:xfrm>
            <a:off x="0" y="4868863"/>
            <a:ext cx="5329238" cy="1989137"/>
          </a:xfrm>
          <a:prstGeom prst="rect">
            <a:avLst/>
          </a:prstGeom>
          <a:noFill/>
          <a:ln w="9525">
            <a:noFill/>
            <a:miter lim="800000"/>
            <a:headEnd/>
            <a:tailEnd/>
          </a:ln>
        </p:spPr>
      </p:pic>
      <p:sp>
        <p:nvSpPr>
          <p:cNvPr id="5" name="Metin kutusu 4"/>
          <p:cNvSpPr txBox="1"/>
          <p:nvPr/>
        </p:nvSpPr>
        <p:spPr>
          <a:xfrm>
            <a:off x="6588125" y="5516563"/>
            <a:ext cx="2232025" cy="1201737"/>
          </a:xfrm>
          <a:prstGeom prst="rect">
            <a:avLst/>
          </a:prstGeom>
          <a:solidFill>
            <a:schemeClr val="tx1">
              <a:lumMod val="65000"/>
            </a:schemeClr>
          </a:solidFill>
          <a:ln w="76200">
            <a:solidFill>
              <a:schemeClr val="tx1"/>
            </a:solidFill>
          </a:ln>
        </p:spPr>
        <p:txBody>
          <a:bodyPr>
            <a:spAutoFit/>
          </a:bodyPr>
          <a:lstStyle/>
          <a:p>
            <a:pPr fontAlgn="auto">
              <a:spcBef>
                <a:spcPts val="0"/>
              </a:spcBef>
              <a:spcAft>
                <a:spcPts val="0"/>
              </a:spcAft>
              <a:defRPr/>
            </a:pPr>
            <a:r>
              <a:rPr lang="tr-TR" dirty="0">
                <a:latin typeface="+mn-lt"/>
                <a:cs typeface="+mn-cs"/>
              </a:rPr>
              <a:t>LİDYALILARIN BULDUĞU MADENİ PARA </a:t>
            </a:r>
          </a:p>
          <a:p>
            <a:pPr fontAlgn="auto">
              <a:spcBef>
                <a:spcPts val="0"/>
              </a:spcBef>
              <a:spcAft>
                <a:spcPts val="0"/>
              </a:spcAft>
              <a:defRPr/>
            </a:pPr>
            <a:endParaRPr lang="tr-TR" dirty="0">
              <a:latin typeface="+mn-lt"/>
              <a:cs typeface="+mn-cs"/>
            </a:endParaRPr>
          </a:p>
        </p:txBody>
      </p:sp>
      <p:sp>
        <p:nvSpPr>
          <p:cNvPr id="6" name="Sağ Ok 5"/>
          <p:cNvSpPr/>
          <p:nvPr/>
        </p:nvSpPr>
        <p:spPr>
          <a:xfrm>
            <a:off x="5435600" y="5857875"/>
            <a:ext cx="1008063" cy="503238"/>
          </a:xfrm>
          <a:prstGeom prst="rightArrow">
            <a:avLst>
              <a:gd name="adj1" fmla="val 50000"/>
              <a:gd name="adj2" fmla="val 61338"/>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ransition spd="slow">
    <p:wheel spokes="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http://t1.gstatic.com/images?q=tbn:ANd9GcTRfZQUJuFK2T9XZ0lYA5ETbk72COqUhWba9atzPHA18xyqp_Lehg">
            <a:hlinkClick r:id="rId2"/>
          </p:cNvPr>
          <p:cNvPicPr>
            <a:picLocks noGrp="1" noChangeAspect="1" noChangeArrowheads="1"/>
          </p:cNvPicPr>
          <p:nvPr>
            <p:ph idx="1"/>
          </p:nvPr>
        </p:nvPicPr>
        <p:blipFill>
          <a:blip r:embed="rId3" cstate="print"/>
          <a:srcRect/>
          <a:stretch>
            <a:fillRect/>
          </a:stretch>
        </p:blipFill>
        <p:spPr>
          <a:xfrm>
            <a:off x="0" y="836613"/>
            <a:ext cx="9144000" cy="5030787"/>
          </a:xfrm>
        </p:spPr>
      </p:pic>
    </p:spTree>
  </p:cSld>
  <p:clrMapOvr>
    <a:masterClrMapping/>
  </p:clrMapOvr>
  <p:transition spd="slow">
    <p:wheel spokes="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kral yolu nereden başlar?"/>
          <p:cNvPicPr>
            <a:picLocks noChangeAspect="1" noChangeArrowheads="1"/>
          </p:cNvPicPr>
          <p:nvPr/>
        </p:nvPicPr>
        <p:blipFill>
          <a:blip r:embed="rId2" cstate="print"/>
          <a:srcRect/>
          <a:stretch>
            <a:fillRect/>
          </a:stretch>
        </p:blipFill>
        <p:spPr bwMode="auto">
          <a:xfrm>
            <a:off x="0" y="12700"/>
            <a:ext cx="9144000" cy="5503863"/>
          </a:xfrm>
          <a:prstGeom prst="rect">
            <a:avLst/>
          </a:prstGeom>
          <a:noFill/>
          <a:ln w="9525">
            <a:noFill/>
            <a:miter lim="800000"/>
            <a:headEnd/>
            <a:tailEnd/>
          </a:ln>
        </p:spPr>
      </p:pic>
      <p:sp>
        <p:nvSpPr>
          <p:cNvPr id="41986" name="Metin kutusu 4"/>
          <p:cNvSpPr txBox="1">
            <a:spLocks noChangeArrowheads="1"/>
          </p:cNvSpPr>
          <p:nvPr/>
        </p:nvSpPr>
        <p:spPr bwMode="auto">
          <a:xfrm>
            <a:off x="1187450" y="6021388"/>
            <a:ext cx="6408738" cy="523875"/>
          </a:xfrm>
          <a:prstGeom prst="rect">
            <a:avLst/>
          </a:prstGeom>
          <a:noFill/>
          <a:ln w="9525">
            <a:noFill/>
            <a:miter lim="800000"/>
            <a:headEnd/>
            <a:tailEnd/>
          </a:ln>
        </p:spPr>
        <p:txBody>
          <a:bodyPr>
            <a:spAutoFit/>
          </a:bodyPr>
          <a:lstStyle/>
          <a:p>
            <a:pPr algn="ctr"/>
            <a:r>
              <a:rPr lang="tr-TR" sz="2800" b="1">
                <a:latin typeface="Calibri"/>
              </a:rPr>
              <a:t>LİDYALILAR’IN YAPTIĞI KRAL YOLU</a:t>
            </a:r>
          </a:p>
        </p:txBody>
      </p:sp>
    </p:spTree>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Başlık 1"/>
          <p:cNvSpPr>
            <a:spLocks noGrp="1"/>
          </p:cNvSpPr>
          <p:nvPr>
            <p:ph type="title"/>
          </p:nvPr>
        </p:nvSpPr>
        <p:spPr/>
        <p:txBody>
          <a:bodyPr/>
          <a:lstStyle/>
          <a:p>
            <a:r>
              <a:rPr lang="tr-TR" smtClean="0"/>
              <a:t>HARİTA</a:t>
            </a:r>
          </a:p>
        </p:txBody>
      </p:sp>
      <p:sp>
        <p:nvSpPr>
          <p:cNvPr id="15362" name="İçerik Yer Tutucusu 2"/>
          <p:cNvSpPr>
            <a:spLocks noGrp="1"/>
          </p:cNvSpPr>
          <p:nvPr>
            <p:ph idx="1"/>
          </p:nvPr>
        </p:nvSpPr>
        <p:spPr/>
        <p:txBody>
          <a:bodyPr/>
          <a:lstStyle/>
          <a:p>
            <a:r>
              <a:rPr lang="tr-TR" smtClean="0"/>
              <a:t>Yeryüzünün tamamının ya da bir bölümünün, kuşbakışı görünüşünün, belli bir ölçek dahilinde küçültülerek, bir düzlem üzerine aktarılmasıyla elde edilen çizime </a:t>
            </a:r>
            <a:r>
              <a:rPr lang="tr-TR" b="1" smtClean="0"/>
              <a:t>harita</a:t>
            </a:r>
            <a:r>
              <a:rPr lang="tr-TR" smtClean="0"/>
              <a:t> denir.</a:t>
            </a:r>
          </a:p>
          <a:p>
            <a:endParaRPr lang="tr-TR" smtClean="0"/>
          </a:p>
        </p:txBody>
      </p:sp>
      <p:pic>
        <p:nvPicPr>
          <p:cNvPr id="15363" name="Picture 4" descr="http://www.turkiyeharitasi.gen.tr/wp-content/uploads/2012/10/siyasi_turkiye_haritasi.gif"/>
          <p:cNvPicPr>
            <a:picLocks noChangeAspect="1" noChangeArrowheads="1"/>
          </p:cNvPicPr>
          <p:nvPr/>
        </p:nvPicPr>
        <p:blipFill>
          <a:blip r:embed="rId2" cstate="print"/>
          <a:srcRect/>
          <a:stretch>
            <a:fillRect/>
          </a:stretch>
        </p:blipFill>
        <p:spPr bwMode="auto">
          <a:xfrm>
            <a:off x="1692275" y="4149725"/>
            <a:ext cx="5472113" cy="2473325"/>
          </a:xfrm>
          <a:prstGeom prst="rect">
            <a:avLst/>
          </a:prstGeom>
          <a:noFill/>
          <a:ln w="9525">
            <a:noFill/>
            <a:miter lim="800000"/>
            <a:headEnd/>
            <a:tailEnd/>
          </a:ln>
        </p:spPr>
      </p:pic>
      <p:pic>
        <p:nvPicPr>
          <p:cNvPr id="15364" name="Resim 4" descr="C:\Users\User\Desktop\HAREKETLİ RESİMLER\İNSANLAR\KARAKTERLER\insan133.gif"/>
          <p:cNvPicPr>
            <a:picLocks noChangeAspect="1" noChangeArrowheads="1"/>
          </p:cNvPicPr>
          <p:nvPr/>
        </p:nvPicPr>
        <p:blipFill>
          <a:blip r:embed="rId3" cstate="print"/>
          <a:srcRect/>
          <a:stretch>
            <a:fillRect/>
          </a:stretch>
        </p:blipFill>
        <p:spPr bwMode="auto">
          <a:xfrm>
            <a:off x="255588" y="115888"/>
            <a:ext cx="1428750" cy="142875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Başlık 1"/>
          <p:cNvSpPr>
            <a:spLocks noGrp="1"/>
          </p:cNvSpPr>
          <p:nvPr>
            <p:ph type="title"/>
          </p:nvPr>
        </p:nvSpPr>
        <p:spPr/>
        <p:txBody>
          <a:bodyPr/>
          <a:lstStyle/>
          <a:p>
            <a:r>
              <a:rPr lang="tr-TR" smtClean="0"/>
              <a:t>İYONLAR </a:t>
            </a:r>
          </a:p>
        </p:txBody>
      </p:sp>
      <p:sp>
        <p:nvSpPr>
          <p:cNvPr id="43010" name="İçerik Yer Tutucusu 2"/>
          <p:cNvSpPr>
            <a:spLocks noGrp="1"/>
          </p:cNvSpPr>
          <p:nvPr>
            <p:ph idx="1"/>
          </p:nvPr>
        </p:nvSpPr>
        <p:spPr>
          <a:xfrm>
            <a:off x="-12700" y="1268413"/>
            <a:ext cx="9144000" cy="5589587"/>
          </a:xfrm>
        </p:spPr>
        <p:txBody>
          <a:bodyPr/>
          <a:lstStyle/>
          <a:p>
            <a:r>
              <a:rPr lang="tr-TR" smtClean="0"/>
              <a:t>İyonlular, Ege Bölgesi’nin, İzmir ve Büyük Menderes Nehri arasında kalan kıyı şeridinde kurulmuştur. Tek bir merkezden değil, küçük şehir devletleri halinde kurulmuştur. Deniz kıyısında kuruldukları için deniz ticaretiyle uğraşmışlar ve zengin olmuşlardır. Çok tanrılı dinleri vardır. Bilim, sanat ve özgür düşüncenin olmasından dolayı demokratik bir şekilde yönetilmişlerdir. Tales, Pisagor, Hipokrat gibi ünlü bilim adamları İyonlar’dan çıkmıştır.</a:t>
            </a:r>
          </a:p>
        </p:txBody>
      </p:sp>
    </p:spTree>
  </p:cSld>
  <p:clrMapOvr>
    <a:masterClrMapping/>
  </p:clrMapOvr>
  <p:transition spd="slow">
    <p:wheel spokes="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Başlık 1"/>
          <p:cNvSpPr>
            <a:spLocks noGrp="1"/>
          </p:cNvSpPr>
          <p:nvPr>
            <p:ph type="title"/>
          </p:nvPr>
        </p:nvSpPr>
        <p:spPr/>
        <p:txBody>
          <a:bodyPr/>
          <a:lstStyle/>
          <a:p>
            <a:endParaRPr lang="tr-TR" smtClean="0"/>
          </a:p>
        </p:txBody>
      </p:sp>
      <p:sp>
        <p:nvSpPr>
          <p:cNvPr id="44034" name="İçerik Yer Tutucusu 2"/>
          <p:cNvSpPr>
            <a:spLocks noGrp="1"/>
          </p:cNvSpPr>
          <p:nvPr>
            <p:ph idx="1"/>
          </p:nvPr>
        </p:nvSpPr>
        <p:spPr/>
        <p:txBody>
          <a:bodyPr/>
          <a:lstStyle/>
          <a:p>
            <a:endParaRPr lang="tr-TR" smtClean="0"/>
          </a:p>
        </p:txBody>
      </p:sp>
      <p:pic>
        <p:nvPicPr>
          <p:cNvPr id="44035" name="Picture 2" descr="C:\Users\pc\Desktop\Resim1.jpg"/>
          <p:cNvPicPr>
            <a:picLocks noChangeAspect="1" noChangeArrowheads="1"/>
          </p:cNvPicPr>
          <p:nvPr/>
        </p:nvPicPr>
        <p:blipFill>
          <a:blip r:embed="rId2" cstate="print"/>
          <a:srcRect/>
          <a:stretch>
            <a:fillRect/>
          </a:stretch>
        </p:blipFill>
        <p:spPr bwMode="auto">
          <a:xfrm>
            <a:off x="173038" y="187325"/>
            <a:ext cx="8796337" cy="6481763"/>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Başlık 1"/>
          <p:cNvSpPr>
            <a:spLocks noGrp="1"/>
          </p:cNvSpPr>
          <p:nvPr>
            <p:ph type="title"/>
          </p:nvPr>
        </p:nvSpPr>
        <p:spPr/>
        <p:txBody>
          <a:bodyPr/>
          <a:lstStyle/>
          <a:p>
            <a:r>
              <a:rPr lang="tr-TR" smtClean="0"/>
              <a:t>URARTULAR</a:t>
            </a:r>
          </a:p>
        </p:txBody>
      </p:sp>
      <p:sp>
        <p:nvSpPr>
          <p:cNvPr id="45058" name="İçerik Yer Tutucusu 2"/>
          <p:cNvSpPr>
            <a:spLocks noGrp="1"/>
          </p:cNvSpPr>
          <p:nvPr>
            <p:ph idx="1"/>
          </p:nvPr>
        </p:nvSpPr>
        <p:spPr>
          <a:xfrm>
            <a:off x="107950" y="1600200"/>
            <a:ext cx="8928100" cy="5141913"/>
          </a:xfrm>
        </p:spPr>
        <p:txBody>
          <a:bodyPr/>
          <a:lstStyle/>
          <a:p>
            <a:r>
              <a:rPr lang="tr-TR" smtClean="0"/>
              <a:t>Doğu Anadolu’da  Van Gölü çevresinde kurulmuştur. Coğrafi özelliklerden dolayı tarım ve hayvancılıkla uğraşmışlardır. Tarımı geliştirmek için ’’ŞAMRAN’’ adı verilen sulama kanalları yapmışlardır. Bu günümüzde hâlâ kullanılmaktadır. Ölen kişi, eşyaları ile birlikte mezara gömülüyordu. Bu, Urartular’ın ahiret yaşamına inandıklarını gösterir.</a:t>
            </a:r>
          </a:p>
        </p:txBody>
      </p:sp>
    </p:spTree>
  </p:cSld>
  <p:clrMapOvr>
    <a:masterClrMapping/>
  </p:clrMapOvr>
  <p:transition spd="slow">
    <p:wheel spokes="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Başlık 1"/>
          <p:cNvSpPr>
            <a:spLocks noGrp="1"/>
          </p:cNvSpPr>
          <p:nvPr>
            <p:ph type="title"/>
          </p:nvPr>
        </p:nvSpPr>
        <p:spPr/>
        <p:txBody>
          <a:bodyPr/>
          <a:lstStyle/>
          <a:p>
            <a:endParaRPr lang="tr-TR" smtClean="0"/>
          </a:p>
        </p:txBody>
      </p:sp>
      <p:sp>
        <p:nvSpPr>
          <p:cNvPr id="46082" name="İçerik Yer Tutucusu 2"/>
          <p:cNvSpPr>
            <a:spLocks noGrp="1"/>
          </p:cNvSpPr>
          <p:nvPr>
            <p:ph idx="1"/>
          </p:nvPr>
        </p:nvSpPr>
        <p:spPr/>
        <p:txBody>
          <a:bodyPr/>
          <a:lstStyle/>
          <a:p>
            <a:endParaRPr lang="tr-TR" smtClean="0"/>
          </a:p>
        </p:txBody>
      </p:sp>
      <p:pic>
        <p:nvPicPr>
          <p:cNvPr id="46083" name="Picture 4" descr="urartular haritası.jpg"/>
          <p:cNvPicPr>
            <a:picLocks noChangeAspect="1" noChangeArrowheads="1"/>
          </p:cNvPicPr>
          <p:nvPr/>
        </p:nvPicPr>
        <p:blipFill>
          <a:blip r:embed="rId2" cstate="print"/>
          <a:srcRect/>
          <a:stretch>
            <a:fillRect/>
          </a:stretch>
        </p:blipFill>
        <p:spPr bwMode="auto">
          <a:xfrm>
            <a:off x="-3175" y="0"/>
            <a:ext cx="9147175" cy="6837363"/>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ormAutofit/>
          </a:bodyPr>
          <a:lstStyle/>
          <a:p>
            <a:pPr fontAlgn="auto">
              <a:spcAft>
                <a:spcPts val="0"/>
              </a:spcAft>
              <a:defRPr/>
            </a:pPr>
            <a:r>
              <a:rPr lang="tr-TR" dirty="0" smtClean="0"/>
              <a:t>MEZOPOTAMYA UYGARLIKLARI</a:t>
            </a:r>
            <a:endParaRPr lang="tr-TR" dirty="0"/>
          </a:p>
        </p:txBody>
      </p:sp>
      <p:sp>
        <p:nvSpPr>
          <p:cNvPr id="47106" name="İçerik Yer Tutucusu 2"/>
          <p:cNvSpPr>
            <a:spLocks noGrp="1"/>
          </p:cNvSpPr>
          <p:nvPr>
            <p:ph idx="1"/>
          </p:nvPr>
        </p:nvSpPr>
        <p:spPr>
          <a:xfrm>
            <a:off x="-36513" y="1600200"/>
            <a:ext cx="9180513" cy="5213350"/>
          </a:xfrm>
        </p:spPr>
        <p:txBody>
          <a:bodyPr/>
          <a:lstStyle/>
          <a:p>
            <a:r>
              <a:rPr lang="tr-TR" smtClean="0"/>
              <a:t>Yunancada iki nehir arası anlamına gelen ve Fırat ile Dicle Nehirleri arasında kalan bölgeye MEZOPOTAMYA denir.</a:t>
            </a:r>
          </a:p>
          <a:p>
            <a:r>
              <a:rPr lang="tr-TR" smtClean="0"/>
              <a:t>                MEZO         POTAMYA</a:t>
            </a:r>
          </a:p>
          <a:p>
            <a:endParaRPr lang="tr-TR" smtClean="0"/>
          </a:p>
          <a:p>
            <a:r>
              <a:rPr lang="tr-TR" smtClean="0"/>
              <a:t>                  İki              Nehir Arası</a:t>
            </a:r>
          </a:p>
          <a:p>
            <a:endParaRPr lang="tr-TR" smtClean="0"/>
          </a:p>
          <a:p>
            <a:r>
              <a:rPr lang="tr-TR" smtClean="0"/>
              <a:t>Mezopotamya Uygarlıkları; Sümerler, Babiller ve  Asurlar’dır. </a:t>
            </a:r>
          </a:p>
        </p:txBody>
      </p:sp>
      <p:sp>
        <p:nvSpPr>
          <p:cNvPr id="6" name="Sol Ayraç 5"/>
          <p:cNvSpPr/>
          <p:nvPr/>
        </p:nvSpPr>
        <p:spPr>
          <a:xfrm rot="16200000">
            <a:off x="2359026" y="3203575"/>
            <a:ext cx="792162" cy="1512887"/>
          </a:xfrm>
          <a:prstGeom prst="lef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a:p>
        </p:txBody>
      </p:sp>
      <p:sp>
        <p:nvSpPr>
          <p:cNvPr id="7" name="Sol Ayraç 6"/>
          <p:cNvSpPr/>
          <p:nvPr/>
        </p:nvSpPr>
        <p:spPr>
          <a:xfrm rot="16200000">
            <a:off x="5003801" y="2916237"/>
            <a:ext cx="792162" cy="2087563"/>
          </a:xfrm>
          <a:prstGeom prst="leftBrace">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a:p>
        </p:txBody>
      </p:sp>
    </p:spTree>
  </p:cSld>
  <p:clrMapOvr>
    <a:masterClrMapping/>
  </p:clrMapOvr>
  <p:transition spd="slow">
    <p:wheel spokes="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Başlık 1"/>
          <p:cNvSpPr>
            <a:spLocks noGrp="1"/>
          </p:cNvSpPr>
          <p:nvPr>
            <p:ph type="title"/>
          </p:nvPr>
        </p:nvSpPr>
        <p:spPr/>
        <p:txBody>
          <a:bodyPr/>
          <a:lstStyle/>
          <a:p>
            <a:r>
              <a:rPr lang="tr-TR" smtClean="0"/>
              <a:t>SÜMERLER </a:t>
            </a:r>
          </a:p>
        </p:txBody>
      </p:sp>
      <p:sp>
        <p:nvSpPr>
          <p:cNvPr id="3" name="İçerik Yer Tutucusu 2"/>
          <p:cNvSpPr>
            <a:spLocks noGrp="1"/>
          </p:cNvSpPr>
          <p:nvPr>
            <p:ph idx="1"/>
          </p:nvPr>
        </p:nvSpPr>
        <p:spPr>
          <a:xfrm>
            <a:off x="0" y="1196975"/>
            <a:ext cx="9144000" cy="5545138"/>
          </a:xfrm>
        </p:spPr>
        <p:txBody>
          <a:bodyPr rtlCol="0">
            <a:normAutofit fontScale="92500" lnSpcReduction="10000"/>
          </a:bodyPr>
          <a:lstStyle/>
          <a:p>
            <a:pPr fontAlgn="auto">
              <a:spcAft>
                <a:spcPts val="0"/>
              </a:spcAft>
              <a:buFont typeface="Arial" pitchFamily="34" charset="0"/>
              <a:buChar char="•"/>
              <a:defRPr/>
            </a:pPr>
            <a:r>
              <a:rPr lang="tr-TR" dirty="0" smtClean="0"/>
              <a:t>Mezopotamya’da kurulan ilk uygarlıktır. Site denilen şehir devletleri halinde yaşamışlardır.</a:t>
            </a:r>
          </a:p>
          <a:p>
            <a:pPr fontAlgn="auto">
              <a:spcAft>
                <a:spcPts val="0"/>
              </a:spcAft>
              <a:buFont typeface="Arial" pitchFamily="34" charset="0"/>
              <a:buChar char="•"/>
              <a:defRPr/>
            </a:pPr>
            <a:r>
              <a:rPr lang="tr-TR" dirty="0" smtClean="0"/>
              <a:t>Her şehri yöneten krala, Patesi adı verilmiştir.</a:t>
            </a:r>
          </a:p>
          <a:p>
            <a:pPr fontAlgn="auto">
              <a:spcAft>
                <a:spcPts val="0"/>
              </a:spcAft>
              <a:buFont typeface="Arial" pitchFamily="34" charset="0"/>
              <a:buChar char="•"/>
              <a:defRPr/>
            </a:pPr>
            <a:r>
              <a:rPr lang="tr-TR" dirty="0" smtClean="0"/>
              <a:t>Çok tanrılı dine inanan Sümerlerin 7 kattan oluşan </a:t>
            </a:r>
            <a:r>
              <a:rPr lang="tr-TR" dirty="0" err="1" smtClean="0"/>
              <a:t>Ziggurat</a:t>
            </a:r>
            <a:r>
              <a:rPr lang="tr-TR" dirty="0" smtClean="0"/>
              <a:t> adı verilen ibadethaneleri vardı. </a:t>
            </a:r>
            <a:r>
              <a:rPr lang="tr-TR" dirty="0" err="1" smtClean="0"/>
              <a:t>Zigguratların</a:t>
            </a:r>
            <a:r>
              <a:rPr lang="tr-TR" dirty="0" smtClean="0"/>
              <a:t> en tepesinde gözlemevi bulunurdu. Bu yüzden astronomi ile </a:t>
            </a:r>
            <a:r>
              <a:rPr lang="tr-TR" dirty="0" err="1" smtClean="0"/>
              <a:t>uğraşmalrı</a:t>
            </a:r>
            <a:r>
              <a:rPr lang="tr-TR" dirty="0" smtClean="0"/>
              <a:t> sonucunda  Ay Yılı Esaslı </a:t>
            </a:r>
            <a:r>
              <a:rPr lang="tr-TR" dirty="0" err="1" smtClean="0"/>
              <a:t>Takvim’i</a:t>
            </a:r>
            <a:r>
              <a:rPr lang="tr-TR" dirty="0" smtClean="0"/>
              <a:t> bulmuşlardır.</a:t>
            </a:r>
          </a:p>
          <a:p>
            <a:pPr fontAlgn="auto">
              <a:spcAft>
                <a:spcPts val="0"/>
              </a:spcAft>
              <a:buFont typeface="Arial" pitchFamily="34" charset="0"/>
              <a:buChar char="•"/>
              <a:defRPr/>
            </a:pPr>
            <a:r>
              <a:rPr lang="tr-TR" dirty="0" smtClean="0"/>
              <a:t>Çivi yazısını, tekerleği ve çömlekçi çarkını bulmuşlardır. İlk yazılı kanun olan </a:t>
            </a:r>
            <a:r>
              <a:rPr lang="tr-TR" dirty="0" err="1" smtClean="0"/>
              <a:t>Urgakina</a:t>
            </a:r>
            <a:r>
              <a:rPr lang="tr-TR" dirty="0" smtClean="0"/>
              <a:t> Kanunlarını Sümerler yazmıştır. Gılgamış ve Yaradılış Destanları, Sümerlere aittir.</a:t>
            </a:r>
            <a:endParaRPr lang="tr-TR" dirty="0"/>
          </a:p>
        </p:txBody>
      </p:sp>
    </p:spTree>
  </p:cSld>
  <p:clrMapOvr>
    <a:masterClrMapping/>
  </p:clrMapOvr>
  <p:transition spd="slow">
    <p:wheel spokes="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Başlık 1"/>
          <p:cNvSpPr>
            <a:spLocks noGrp="1"/>
          </p:cNvSpPr>
          <p:nvPr>
            <p:ph type="title"/>
          </p:nvPr>
        </p:nvSpPr>
        <p:spPr/>
        <p:txBody>
          <a:bodyPr/>
          <a:lstStyle/>
          <a:p>
            <a:r>
              <a:rPr lang="tr-TR" smtClean="0"/>
              <a:t>Sümerler</a:t>
            </a:r>
          </a:p>
        </p:txBody>
      </p:sp>
      <p:pic>
        <p:nvPicPr>
          <p:cNvPr id="49154" name="Picture 2" descr="http://sosyalbilgiler.tripod.com/tarih1/mezomap.JPG"/>
          <p:cNvPicPr>
            <a:picLocks noGrp="1" noChangeAspect="1" noChangeArrowheads="1"/>
          </p:cNvPicPr>
          <p:nvPr>
            <p:ph idx="1"/>
          </p:nvPr>
        </p:nvPicPr>
        <p:blipFill>
          <a:blip r:embed="rId2" cstate="print"/>
          <a:srcRect/>
          <a:stretch>
            <a:fillRect/>
          </a:stretch>
        </p:blipFill>
        <p:spPr>
          <a:xfrm>
            <a:off x="900113" y="1628775"/>
            <a:ext cx="7200900" cy="4776788"/>
          </a:xfrm>
        </p:spPr>
      </p:pic>
    </p:spTree>
  </p:cSld>
  <p:clrMapOvr>
    <a:masterClrMapping/>
  </p:clrMapOvr>
  <p:transition spd="slow">
    <p:wheel spokes="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Başlık 1"/>
          <p:cNvSpPr>
            <a:spLocks noGrp="1"/>
          </p:cNvSpPr>
          <p:nvPr>
            <p:ph type="title"/>
          </p:nvPr>
        </p:nvSpPr>
        <p:spPr/>
        <p:txBody>
          <a:bodyPr/>
          <a:lstStyle/>
          <a:p>
            <a:r>
              <a:rPr lang="tr-TR" smtClean="0"/>
              <a:t>BABİLLER </a:t>
            </a:r>
          </a:p>
        </p:txBody>
      </p:sp>
      <p:sp>
        <p:nvSpPr>
          <p:cNvPr id="50178" name="İçerik Yer Tutucusu 2"/>
          <p:cNvSpPr>
            <a:spLocks noGrp="1"/>
          </p:cNvSpPr>
          <p:nvPr>
            <p:ph idx="1"/>
          </p:nvPr>
        </p:nvSpPr>
        <p:spPr>
          <a:xfrm>
            <a:off x="33338" y="1268413"/>
            <a:ext cx="9144000" cy="5534025"/>
          </a:xfrm>
        </p:spPr>
        <p:txBody>
          <a:bodyPr/>
          <a:lstStyle/>
          <a:p>
            <a:r>
              <a:rPr lang="tr-TR" smtClean="0"/>
              <a:t>Başkentleri Babil’dir. En önemli hükümdarları Hammurabi’dir. Hammurabi Kanunları bu uygarlığa aittir. En önemli eserleri Babil Asma Bahçeleri ve Babil Kulesi’dir. Hammurabi Kanunları ilk yazılı anayasadır. Çok sert kanunlardır. Örneğin; birinin elini kesenin, eli kesilir.  </a:t>
            </a:r>
          </a:p>
        </p:txBody>
      </p:sp>
    </p:spTree>
  </p:cSld>
  <p:clrMapOvr>
    <a:masterClrMapping/>
  </p:clrMapOvr>
  <p:transition spd="slow">
    <p:wheel spokes="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http://www.forumasel.com/attachments/harita-kadastro-14679d1347542720/babil-krall-.jpg">
            <a:hlinkClick r:id="rId2"/>
          </p:cNvPr>
          <p:cNvPicPr>
            <a:picLocks noChangeAspect="1" noChangeArrowheads="1"/>
          </p:cNvPicPr>
          <p:nvPr/>
        </p:nvPicPr>
        <p:blipFill>
          <a:blip r:embed="rId3" cstate="print"/>
          <a:srcRect/>
          <a:stretch>
            <a:fillRect/>
          </a:stretch>
        </p:blipFill>
        <p:spPr bwMode="auto">
          <a:xfrm>
            <a:off x="0" y="0"/>
            <a:ext cx="9126538" cy="68580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Başlık 1"/>
          <p:cNvSpPr>
            <a:spLocks noGrp="1"/>
          </p:cNvSpPr>
          <p:nvPr>
            <p:ph type="title"/>
          </p:nvPr>
        </p:nvSpPr>
        <p:spPr>
          <a:xfrm>
            <a:off x="468313" y="-15875"/>
            <a:ext cx="8229600" cy="1143000"/>
          </a:xfrm>
        </p:spPr>
        <p:txBody>
          <a:bodyPr/>
          <a:lstStyle/>
          <a:p>
            <a:r>
              <a:rPr lang="tr-TR" smtClean="0"/>
              <a:t>BABİL KULESİ</a:t>
            </a:r>
          </a:p>
        </p:txBody>
      </p:sp>
      <p:pic>
        <p:nvPicPr>
          <p:cNvPr id="52226" name="Picture 2" descr="http://upload.wikimedia.org/wikipedia/commons/7/7f/Pieter_Bruegel_the_Elder_-_The_%22Little%22_Tower_of_Babel_-_WGA03432.jpg"/>
          <p:cNvPicPr>
            <a:picLocks noChangeAspect="1" noChangeArrowheads="1"/>
          </p:cNvPicPr>
          <p:nvPr/>
        </p:nvPicPr>
        <p:blipFill>
          <a:blip r:embed="rId2" cstate="print"/>
          <a:srcRect/>
          <a:stretch>
            <a:fillRect/>
          </a:stretch>
        </p:blipFill>
        <p:spPr bwMode="auto">
          <a:xfrm>
            <a:off x="323850" y="1052513"/>
            <a:ext cx="8493125" cy="5805487"/>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Başlık 1"/>
          <p:cNvSpPr>
            <a:spLocks noGrp="1"/>
          </p:cNvSpPr>
          <p:nvPr>
            <p:ph type="title"/>
          </p:nvPr>
        </p:nvSpPr>
        <p:spPr/>
        <p:txBody>
          <a:bodyPr/>
          <a:lstStyle/>
          <a:p>
            <a:r>
              <a:rPr lang="tr-TR" smtClean="0"/>
              <a:t>ÖLÇEK</a:t>
            </a:r>
          </a:p>
        </p:txBody>
      </p:sp>
      <p:sp>
        <p:nvSpPr>
          <p:cNvPr id="16386" name="İçerik Yer Tutucusu 2"/>
          <p:cNvSpPr>
            <a:spLocks noGrp="1"/>
          </p:cNvSpPr>
          <p:nvPr>
            <p:ph idx="1"/>
          </p:nvPr>
        </p:nvSpPr>
        <p:spPr>
          <a:xfrm>
            <a:off x="457200" y="1600200"/>
            <a:ext cx="8229600" cy="5141913"/>
          </a:xfrm>
        </p:spPr>
        <p:txBody>
          <a:bodyPr/>
          <a:lstStyle/>
          <a:p>
            <a:r>
              <a:rPr lang="tr-TR" smtClean="0"/>
              <a:t>Haritada belli bir oranda küçültmeye ölçek denir. Ölçekler İkiye Ayrılır:</a:t>
            </a:r>
          </a:p>
          <a:p>
            <a:r>
              <a:rPr lang="tr-TR" b="1" smtClean="0"/>
              <a:t>Çizik Ölçek </a:t>
            </a:r>
          </a:p>
          <a:p>
            <a:endParaRPr lang="tr-TR" smtClean="0"/>
          </a:p>
          <a:p>
            <a:endParaRPr lang="tr-TR" smtClean="0"/>
          </a:p>
          <a:p>
            <a:endParaRPr lang="tr-TR" smtClean="0"/>
          </a:p>
          <a:p>
            <a:r>
              <a:rPr lang="tr-TR" b="1" smtClean="0"/>
              <a:t>Kesir Ölçek</a:t>
            </a:r>
          </a:p>
          <a:p>
            <a:r>
              <a:rPr lang="tr-TR" sz="2800" smtClean="0"/>
              <a:t>      1</a:t>
            </a:r>
          </a:p>
          <a:p>
            <a:r>
              <a:rPr lang="tr-TR" sz="2800" smtClean="0"/>
              <a:t>500.000</a:t>
            </a:r>
          </a:p>
          <a:p>
            <a:endParaRPr lang="tr-TR" smtClean="0"/>
          </a:p>
        </p:txBody>
      </p:sp>
      <p:sp>
        <p:nvSpPr>
          <p:cNvPr id="4" name="Dikdörtgen 3"/>
          <p:cNvSpPr/>
          <p:nvPr/>
        </p:nvSpPr>
        <p:spPr>
          <a:xfrm>
            <a:off x="900113" y="3644900"/>
            <a:ext cx="792162" cy="28892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5" name="Dikdörtgen 4"/>
          <p:cNvSpPr/>
          <p:nvPr/>
        </p:nvSpPr>
        <p:spPr>
          <a:xfrm>
            <a:off x="1697038" y="3644900"/>
            <a:ext cx="792162" cy="28892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6" name="Dikdörtgen 5"/>
          <p:cNvSpPr/>
          <p:nvPr/>
        </p:nvSpPr>
        <p:spPr>
          <a:xfrm>
            <a:off x="2444750" y="3644900"/>
            <a:ext cx="792163" cy="28892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dirty="0"/>
          </a:p>
        </p:txBody>
      </p:sp>
      <p:sp>
        <p:nvSpPr>
          <p:cNvPr id="16390" name="Metin kutusu 6"/>
          <p:cNvSpPr txBox="1">
            <a:spLocks noChangeArrowheads="1"/>
          </p:cNvSpPr>
          <p:nvPr/>
        </p:nvSpPr>
        <p:spPr bwMode="auto">
          <a:xfrm>
            <a:off x="690563" y="3275013"/>
            <a:ext cx="1008062" cy="369887"/>
          </a:xfrm>
          <a:prstGeom prst="rect">
            <a:avLst/>
          </a:prstGeom>
          <a:noFill/>
          <a:ln w="9525">
            <a:noFill/>
            <a:miter lim="800000"/>
            <a:headEnd/>
            <a:tailEnd/>
          </a:ln>
        </p:spPr>
        <p:txBody>
          <a:bodyPr>
            <a:spAutoFit/>
          </a:bodyPr>
          <a:lstStyle/>
          <a:p>
            <a:r>
              <a:rPr lang="tr-TR">
                <a:latin typeface="Calibri"/>
              </a:rPr>
              <a:t>0</a:t>
            </a:r>
          </a:p>
        </p:txBody>
      </p:sp>
      <p:sp>
        <p:nvSpPr>
          <p:cNvPr id="16391" name="Metin kutusu 7"/>
          <p:cNvSpPr txBox="1">
            <a:spLocks noChangeArrowheads="1"/>
          </p:cNvSpPr>
          <p:nvPr/>
        </p:nvSpPr>
        <p:spPr bwMode="auto">
          <a:xfrm>
            <a:off x="2228850" y="3290888"/>
            <a:ext cx="1008063" cy="369887"/>
          </a:xfrm>
          <a:prstGeom prst="rect">
            <a:avLst/>
          </a:prstGeom>
          <a:noFill/>
          <a:ln w="9525">
            <a:noFill/>
            <a:miter lim="800000"/>
            <a:headEnd/>
            <a:tailEnd/>
          </a:ln>
        </p:spPr>
        <p:txBody>
          <a:bodyPr>
            <a:spAutoFit/>
          </a:bodyPr>
          <a:lstStyle/>
          <a:p>
            <a:r>
              <a:rPr lang="tr-TR">
                <a:latin typeface="Calibri"/>
              </a:rPr>
              <a:t>20</a:t>
            </a:r>
          </a:p>
        </p:txBody>
      </p:sp>
      <p:sp>
        <p:nvSpPr>
          <p:cNvPr id="16392" name="Metin kutusu 8"/>
          <p:cNvSpPr txBox="1">
            <a:spLocks noChangeArrowheads="1"/>
          </p:cNvSpPr>
          <p:nvPr/>
        </p:nvSpPr>
        <p:spPr bwMode="auto">
          <a:xfrm>
            <a:off x="1411288" y="3300413"/>
            <a:ext cx="1008062" cy="369887"/>
          </a:xfrm>
          <a:prstGeom prst="rect">
            <a:avLst/>
          </a:prstGeom>
          <a:noFill/>
          <a:ln w="9525">
            <a:noFill/>
            <a:miter lim="800000"/>
            <a:headEnd/>
            <a:tailEnd/>
          </a:ln>
        </p:spPr>
        <p:txBody>
          <a:bodyPr>
            <a:spAutoFit/>
          </a:bodyPr>
          <a:lstStyle/>
          <a:p>
            <a:r>
              <a:rPr lang="tr-TR">
                <a:latin typeface="Calibri"/>
              </a:rPr>
              <a:t>10</a:t>
            </a:r>
          </a:p>
        </p:txBody>
      </p:sp>
      <p:sp>
        <p:nvSpPr>
          <p:cNvPr id="16393" name="Metin kutusu 9"/>
          <p:cNvSpPr txBox="1">
            <a:spLocks noChangeArrowheads="1"/>
          </p:cNvSpPr>
          <p:nvPr/>
        </p:nvSpPr>
        <p:spPr bwMode="auto">
          <a:xfrm>
            <a:off x="2916238" y="3300413"/>
            <a:ext cx="1008062" cy="369887"/>
          </a:xfrm>
          <a:prstGeom prst="rect">
            <a:avLst/>
          </a:prstGeom>
          <a:noFill/>
          <a:ln w="9525">
            <a:noFill/>
            <a:miter lim="800000"/>
            <a:headEnd/>
            <a:tailEnd/>
          </a:ln>
        </p:spPr>
        <p:txBody>
          <a:bodyPr>
            <a:spAutoFit/>
          </a:bodyPr>
          <a:lstStyle/>
          <a:p>
            <a:r>
              <a:rPr lang="tr-TR">
                <a:latin typeface="Calibri"/>
              </a:rPr>
              <a:t>30</a:t>
            </a:r>
          </a:p>
        </p:txBody>
      </p:sp>
      <p:sp>
        <p:nvSpPr>
          <p:cNvPr id="11" name="Sol Ayraç 10"/>
          <p:cNvSpPr/>
          <p:nvPr/>
        </p:nvSpPr>
        <p:spPr>
          <a:xfrm rot="5400000" flipH="1" flipV="1">
            <a:off x="2574131" y="3747294"/>
            <a:ext cx="485775" cy="814388"/>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tr-TR" dirty="0"/>
          </a:p>
        </p:txBody>
      </p:sp>
      <p:sp>
        <p:nvSpPr>
          <p:cNvPr id="16395" name="Metin kutusu 11"/>
          <p:cNvSpPr txBox="1">
            <a:spLocks noChangeArrowheads="1"/>
          </p:cNvSpPr>
          <p:nvPr/>
        </p:nvSpPr>
        <p:spPr bwMode="auto">
          <a:xfrm>
            <a:off x="2444750" y="4362450"/>
            <a:ext cx="1008063" cy="369888"/>
          </a:xfrm>
          <a:prstGeom prst="rect">
            <a:avLst/>
          </a:prstGeom>
          <a:noFill/>
          <a:ln w="9525">
            <a:noFill/>
            <a:miter lim="800000"/>
            <a:headEnd/>
            <a:tailEnd/>
          </a:ln>
        </p:spPr>
        <p:txBody>
          <a:bodyPr>
            <a:spAutoFit/>
          </a:bodyPr>
          <a:lstStyle/>
          <a:p>
            <a:r>
              <a:rPr lang="tr-TR">
                <a:latin typeface="Calibri"/>
              </a:rPr>
              <a:t>1 cm</a:t>
            </a:r>
          </a:p>
        </p:txBody>
      </p:sp>
      <p:cxnSp>
        <p:nvCxnSpPr>
          <p:cNvPr id="14" name="Düz Bağlayıcı 13"/>
          <p:cNvCxnSpPr/>
          <p:nvPr/>
        </p:nvCxnSpPr>
        <p:spPr>
          <a:xfrm>
            <a:off x="900113" y="6092825"/>
            <a:ext cx="1328737"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pic>
        <p:nvPicPr>
          <p:cNvPr id="16397" name="Resim 15" descr="C:\Users\User\Desktop\DERSLERLE İLGİLİ RESİMLER\CLİPART RESİMLER\egitim13.gif"/>
          <p:cNvPicPr>
            <a:picLocks noChangeAspect="1" noChangeArrowheads="1"/>
          </p:cNvPicPr>
          <p:nvPr/>
        </p:nvPicPr>
        <p:blipFill>
          <a:blip r:embed="rId2" cstate="print"/>
          <a:srcRect/>
          <a:stretch>
            <a:fillRect/>
          </a:stretch>
        </p:blipFill>
        <p:spPr bwMode="auto">
          <a:xfrm>
            <a:off x="468313" y="404813"/>
            <a:ext cx="952500" cy="95250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Başlık 1"/>
          <p:cNvSpPr>
            <a:spLocks noGrp="1"/>
          </p:cNvSpPr>
          <p:nvPr>
            <p:ph type="title"/>
          </p:nvPr>
        </p:nvSpPr>
        <p:spPr/>
        <p:txBody>
          <a:bodyPr/>
          <a:lstStyle/>
          <a:p>
            <a:r>
              <a:rPr lang="tr-TR" smtClean="0"/>
              <a:t>ASURLAR</a:t>
            </a:r>
          </a:p>
        </p:txBody>
      </p:sp>
      <p:sp>
        <p:nvSpPr>
          <p:cNvPr id="53250" name="İçerik Yer Tutucusu 2"/>
          <p:cNvSpPr>
            <a:spLocks noGrp="1"/>
          </p:cNvSpPr>
          <p:nvPr>
            <p:ph idx="1"/>
          </p:nvPr>
        </p:nvSpPr>
        <p:spPr>
          <a:xfrm>
            <a:off x="0" y="1196975"/>
            <a:ext cx="9144000" cy="5661025"/>
          </a:xfrm>
        </p:spPr>
        <p:txBody>
          <a:bodyPr/>
          <a:lstStyle/>
          <a:p>
            <a:r>
              <a:rPr lang="tr-TR" smtClean="0"/>
              <a:t>Başkentleri Ninova’dır. En önemli hükümdarları Asurpanipal’dır. Verimli tarım arazileri olmadığı için ticaretle uğraşmışlardır. Dünya’nın ilk kütüphanesi sayılan Ninova Kütüphanesi’ni kurmuşlardır. Babiller gibi oldukça sert kanunları vardı. Asurlar, bölgelerinde verimli tarım arazileri olmadığı için Anadolu’da ticaret şehirleri (Kayseri-Kültepe) kurmuşlardır. Sümerler’den öğrendikleri yazıyı Anadolu’ya öğretmişlerdir. Böylelikle Anadolu’da tarih başlamıştır. </a:t>
            </a:r>
          </a:p>
        </p:txBody>
      </p:sp>
    </p:spTree>
  </p:cSld>
  <p:clrMapOvr>
    <a:masterClrMapping/>
  </p:clrMapOvr>
  <p:transition spd="slow">
    <p:wheel spokes="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Asurlular"/>
          <p:cNvPicPr>
            <a:picLocks noChangeAspect="1" noChangeArrowheads="1"/>
          </p:cNvPicPr>
          <p:nvPr/>
        </p:nvPicPr>
        <p:blipFill>
          <a:blip r:embed="rId2" cstate="print"/>
          <a:srcRect/>
          <a:stretch>
            <a:fillRect/>
          </a:stretch>
        </p:blipFill>
        <p:spPr bwMode="auto">
          <a:xfrm>
            <a:off x="612775" y="476250"/>
            <a:ext cx="7847013" cy="587057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Başlık 1"/>
          <p:cNvSpPr>
            <a:spLocks noGrp="1"/>
          </p:cNvSpPr>
          <p:nvPr>
            <p:ph type="title"/>
          </p:nvPr>
        </p:nvSpPr>
        <p:spPr>
          <a:xfrm>
            <a:off x="468313" y="2060575"/>
            <a:ext cx="8207375" cy="1584325"/>
          </a:xfrm>
        </p:spPr>
        <p:txBody>
          <a:bodyPr/>
          <a:lstStyle/>
          <a:p>
            <a:r>
              <a:rPr lang="tr-TR" sz="5400" dirty="0" smtClean="0"/>
              <a:t>BENİ DİNLEDİĞİNİZ İÇİN TEŞEKKÜR EDERİM</a:t>
            </a:r>
            <a:r>
              <a:rPr lang="tr-TR" sz="5400" smtClean="0"/>
              <a:t/>
            </a:r>
            <a:br>
              <a:rPr lang="tr-TR" sz="5400" smtClean="0"/>
            </a:br>
            <a:endParaRPr lang="tr-TR" sz="5400" dirty="0" smtClean="0"/>
          </a:p>
        </p:txBody>
      </p:sp>
      <p:pic>
        <p:nvPicPr>
          <p:cNvPr id="55298" name="Resim 3" descr="C:\Users\User\Desktop\DERSLERLE İLGİLİ RESİMLER\CLİPART RESİMLER\J0099178.WMF"/>
          <p:cNvPicPr>
            <a:picLocks noChangeAspect="1" noChangeArrowheads="1"/>
          </p:cNvPicPr>
          <p:nvPr/>
        </p:nvPicPr>
        <p:blipFill>
          <a:blip r:embed="rId2" cstate="print"/>
          <a:srcRect/>
          <a:stretch>
            <a:fillRect/>
          </a:stretch>
        </p:blipFill>
        <p:spPr bwMode="auto">
          <a:xfrm>
            <a:off x="0" y="0"/>
            <a:ext cx="9144000" cy="476250"/>
          </a:xfrm>
          <a:prstGeom prst="rect">
            <a:avLst/>
          </a:prstGeom>
          <a:noFill/>
          <a:ln w="9525">
            <a:noFill/>
            <a:miter lim="800000"/>
            <a:headEnd/>
            <a:tailEnd/>
          </a:ln>
        </p:spPr>
      </p:pic>
      <p:pic>
        <p:nvPicPr>
          <p:cNvPr id="55299" name="Resim 5" descr="C:\Users\User\Desktop\DERSLERLE İLGİLİ RESİMLER\CLİPART RESİMLER\J0099178.WMF"/>
          <p:cNvPicPr>
            <a:picLocks noChangeAspect="1" noChangeArrowheads="1"/>
          </p:cNvPicPr>
          <p:nvPr/>
        </p:nvPicPr>
        <p:blipFill>
          <a:blip r:embed="rId2" cstate="print"/>
          <a:srcRect/>
          <a:stretch>
            <a:fillRect/>
          </a:stretch>
        </p:blipFill>
        <p:spPr bwMode="auto">
          <a:xfrm>
            <a:off x="-34925" y="6334125"/>
            <a:ext cx="9144000" cy="476250"/>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Başlık 1"/>
          <p:cNvSpPr>
            <a:spLocks noGrp="1"/>
          </p:cNvSpPr>
          <p:nvPr>
            <p:ph type="title"/>
          </p:nvPr>
        </p:nvSpPr>
        <p:spPr>
          <a:xfrm>
            <a:off x="323850" y="188913"/>
            <a:ext cx="8686800" cy="1143000"/>
          </a:xfrm>
        </p:spPr>
        <p:txBody>
          <a:bodyPr/>
          <a:lstStyle/>
          <a:p>
            <a:r>
              <a:rPr lang="tr-TR" smtClean="0"/>
              <a:t>ÖLÇEKLERİNE GÖRE HARİTALAR</a:t>
            </a:r>
          </a:p>
        </p:txBody>
      </p:sp>
      <p:sp>
        <p:nvSpPr>
          <p:cNvPr id="17410" name="İçerik Yer Tutucusu 2"/>
          <p:cNvSpPr>
            <a:spLocks noGrp="1"/>
          </p:cNvSpPr>
          <p:nvPr>
            <p:ph idx="1"/>
          </p:nvPr>
        </p:nvSpPr>
        <p:spPr/>
        <p:txBody>
          <a:bodyPr/>
          <a:lstStyle/>
          <a:p>
            <a:r>
              <a:rPr lang="tr-TR" smtClean="0"/>
              <a:t>Ölçeklerine göre haritalar üçe ayrılır:</a:t>
            </a:r>
          </a:p>
          <a:p>
            <a:r>
              <a:rPr lang="tr-TR" i="1" smtClean="0"/>
              <a:t>Büyük Ölçekli Harita </a:t>
            </a:r>
            <a:r>
              <a:rPr lang="tr-TR" smtClean="0"/>
              <a:t>(İl, ilçe haritası)</a:t>
            </a:r>
          </a:p>
          <a:p>
            <a:r>
              <a:rPr lang="tr-TR" i="1" smtClean="0"/>
              <a:t>Orta Ölçekli Harita</a:t>
            </a:r>
          </a:p>
          <a:p>
            <a:r>
              <a:rPr lang="tr-TR" i="1" smtClean="0"/>
              <a:t>Küçük Ölçekli Harita </a:t>
            </a:r>
            <a:r>
              <a:rPr lang="tr-TR" smtClean="0"/>
              <a:t>(Dünya, kıta haritası)</a:t>
            </a:r>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ormAutofit fontScale="90000"/>
          </a:bodyPr>
          <a:lstStyle/>
          <a:p>
            <a:pPr fontAlgn="auto">
              <a:spcAft>
                <a:spcPts val="0"/>
              </a:spcAft>
              <a:defRPr/>
            </a:pPr>
            <a:r>
              <a:rPr lang="tr-TR" dirty="0" smtClean="0"/>
              <a:t>BÜYÜK ÖLÇEKLİ HARİTA VE ÖZELLİKLERİ</a:t>
            </a:r>
            <a:endParaRPr lang="tr-TR" dirty="0"/>
          </a:p>
        </p:txBody>
      </p:sp>
      <p:sp>
        <p:nvSpPr>
          <p:cNvPr id="18434" name="İçerik Yer Tutucusu 2"/>
          <p:cNvSpPr>
            <a:spLocks noGrp="1"/>
          </p:cNvSpPr>
          <p:nvPr>
            <p:ph idx="1"/>
          </p:nvPr>
        </p:nvSpPr>
        <p:spPr>
          <a:xfrm>
            <a:off x="3529013" y="1628775"/>
            <a:ext cx="5614987" cy="5208588"/>
          </a:xfrm>
        </p:spPr>
        <p:txBody>
          <a:bodyPr/>
          <a:lstStyle/>
          <a:p>
            <a:r>
              <a:rPr lang="tr-TR" smtClean="0"/>
              <a:t>Küçültme oranı ve hata yapma oranı azdır. Paydasındaki rakam küçüktür.</a:t>
            </a:r>
          </a:p>
          <a:p>
            <a:r>
              <a:rPr lang="tr-TR" smtClean="0"/>
              <a:t>Ayrıntı gösterme gücü fazladır. </a:t>
            </a:r>
          </a:p>
          <a:p>
            <a:r>
              <a:rPr lang="tr-TR" smtClean="0"/>
              <a:t>Küçük ölçekli haritaya göre kağıtta daha fazla yer kaplar. </a:t>
            </a:r>
          </a:p>
          <a:p>
            <a:r>
              <a:rPr lang="tr-TR" smtClean="0"/>
              <a:t>Dar Alanları gösterir.</a:t>
            </a:r>
          </a:p>
        </p:txBody>
      </p:sp>
      <p:pic>
        <p:nvPicPr>
          <p:cNvPr id="18435" name="Picture 2" descr="C:\Users\pc\Desktop\images.jpeg"/>
          <p:cNvPicPr>
            <a:picLocks noChangeAspect="1" noChangeArrowheads="1"/>
          </p:cNvPicPr>
          <p:nvPr/>
        </p:nvPicPr>
        <p:blipFill>
          <a:blip r:embed="rId2" cstate="print"/>
          <a:srcRect/>
          <a:stretch>
            <a:fillRect/>
          </a:stretch>
        </p:blipFill>
        <p:spPr bwMode="auto">
          <a:xfrm>
            <a:off x="0" y="1628775"/>
            <a:ext cx="3529013" cy="4608513"/>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normAutofit fontScale="90000"/>
          </a:bodyPr>
          <a:lstStyle/>
          <a:p>
            <a:pPr fontAlgn="auto">
              <a:spcAft>
                <a:spcPts val="0"/>
              </a:spcAft>
              <a:defRPr/>
            </a:pPr>
            <a:r>
              <a:rPr lang="tr-TR" dirty="0" smtClean="0"/>
              <a:t>KÜÇÜK ÖLÇEKLİ HARİTA VE ÖZELLİKLERİ</a:t>
            </a:r>
            <a:endParaRPr lang="tr-TR" dirty="0"/>
          </a:p>
        </p:txBody>
      </p:sp>
      <p:pic>
        <p:nvPicPr>
          <p:cNvPr id="19458" name="Picture 2"/>
          <p:cNvPicPr>
            <a:picLocks noGrp="1" noChangeAspect="1" noChangeArrowheads="1"/>
          </p:cNvPicPr>
          <p:nvPr>
            <p:ph idx="1"/>
          </p:nvPr>
        </p:nvPicPr>
        <p:blipFill>
          <a:blip r:embed="rId2" cstate="print"/>
          <a:srcRect/>
          <a:stretch>
            <a:fillRect/>
          </a:stretch>
        </p:blipFill>
        <p:spPr>
          <a:xfrm>
            <a:off x="250825" y="1412875"/>
            <a:ext cx="8497888" cy="2592388"/>
          </a:xfrm>
        </p:spPr>
      </p:pic>
      <p:sp>
        <p:nvSpPr>
          <p:cNvPr id="5" name="İçerik Yer Tutucusu 2"/>
          <p:cNvSpPr txBox="1">
            <a:spLocks/>
          </p:cNvSpPr>
          <p:nvPr/>
        </p:nvSpPr>
        <p:spPr>
          <a:xfrm>
            <a:off x="250825" y="4005263"/>
            <a:ext cx="8893175" cy="2832100"/>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defRPr/>
            </a:pPr>
            <a:r>
              <a:rPr lang="tr-TR" dirty="0" smtClean="0"/>
              <a:t>Küçültme oranı ve hata yapma oranı fazladır. Paydasındaki rakam büyüktür.</a:t>
            </a:r>
          </a:p>
          <a:p>
            <a:pPr fontAlgn="auto">
              <a:spcAft>
                <a:spcPts val="0"/>
              </a:spcAft>
              <a:defRPr/>
            </a:pPr>
            <a:r>
              <a:rPr lang="tr-TR" dirty="0" smtClean="0"/>
              <a:t>Ayrıntı gösterme gücü azdır.</a:t>
            </a:r>
          </a:p>
          <a:p>
            <a:pPr fontAlgn="auto">
              <a:spcAft>
                <a:spcPts val="0"/>
              </a:spcAft>
              <a:defRPr/>
            </a:pPr>
            <a:r>
              <a:rPr lang="tr-TR" dirty="0" smtClean="0"/>
              <a:t>Küçük ölçekli haritaya göre daha kağıtta daha az yer kaplar.</a:t>
            </a:r>
          </a:p>
          <a:p>
            <a:pPr fontAlgn="auto">
              <a:spcAft>
                <a:spcPts val="0"/>
              </a:spcAft>
              <a:defRPr/>
            </a:pPr>
            <a:r>
              <a:rPr lang="tr-TR" dirty="0" smtClean="0"/>
              <a:t>Geniş alanları gösterir.</a:t>
            </a:r>
          </a:p>
        </p:txBody>
      </p:sp>
    </p:spTree>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Başlık 1"/>
          <p:cNvSpPr>
            <a:spLocks noGrp="1"/>
          </p:cNvSpPr>
          <p:nvPr>
            <p:ph type="title"/>
          </p:nvPr>
        </p:nvSpPr>
        <p:spPr/>
        <p:txBody>
          <a:bodyPr/>
          <a:lstStyle/>
          <a:p>
            <a:r>
              <a:rPr lang="tr-TR" smtClean="0"/>
              <a:t>PARALEL</a:t>
            </a:r>
          </a:p>
        </p:txBody>
      </p:sp>
      <p:sp>
        <p:nvSpPr>
          <p:cNvPr id="20482" name="İçerik Yer Tutucusu 2"/>
          <p:cNvSpPr>
            <a:spLocks noGrp="1"/>
          </p:cNvSpPr>
          <p:nvPr>
            <p:ph idx="1"/>
          </p:nvPr>
        </p:nvSpPr>
        <p:spPr>
          <a:xfrm>
            <a:off x="0" y="1268413"/>
            <a:ext cx="9144000" cy="5545137"/>
          </a:xfrm>
        </p:spPr>
        <p:txBody>
          <a:bodyPr/>
          <a:lstStyle/>
          <a:p>
            <a:r>
              <a:rPr lang="tr-TR" b="1" smtClean="0"/>
              <a:t>Ekvator: </a:t>
            </a:r>
            <a:r>
              <a:rPr lang="tr-TR" smtClean="0"/>
              <a:t>Dünyayı eşit olarak, kuzey ve güney olmak üzere ikiye ayırdığına inanılan hayali çizgiye denir.</a:t>
            </a:r>
          </a:p>
          <a:p>
            <a:r>
              <a:rPr lang="tr-TR" b="1" smtClean="0"/>
              <a:t>Paralel: </a:t>
            </a:r>
            <a:r>
              <a:rPr lang="tr-TR" smtClean="0"/>
              <a:t>Ekvator ile aynı hizada ve birer derece aralıklarla çizilen yatay çizgilere denir.</a:t>
            </a:r>
          </a:p>
          <a:p>
            <a:r>
              <a:rPr lang="tr-TR" smtClean="0">
                <a:sym typeface="Wingdings" pitchFamily="2" charset="2"/>
              </a:rPr>
              <a:t> Başlangıç paraleli ekvatordur.</a:t>
            </a:r>
          </a:p>
          <a:p>
            <a:r>
              <a:rPr lang="tr-TR" smtClean="0">
                <a:sym typeface="Wingdings" pitchFamily="2" charset="2"/>
              </a:rPr>
              <a:t> 90 kuzeyde, 90 güneyde toplam 180 tane paralel vardır.</a:t>
            </a:r>
          </a:p>
          <a:p>
            <a:r>
              <a:rPr lang="tr-TR" smtClean="0">
                <a:sym typeface="Wingdings" pitchFamily="2" charset="2"/>
              </a:rPr>
              <a:t> Ardışık iki paralel arası uzaklık 111 km’dir.</a:t>
            </a:r>
          </a:p>
          <a:p>
            <a:r>
              <a:rPr lang="tr-TR" smtClean="0">
                <a:sym typeface="Wingdings" pitchFamily="2" charset="2"/>
              </a:rPr>
              <a:t>Kutuplara doğru gidildikçe paralellerin boyları kısalır ve dereceleri büyür.</a:t>
            </a:r>
            <a:endParaRPr lang="tr-TR" smtClean="0"/>
          </a:p>
        </p:txBody>
      </p:sp>
      <p:pic>
        <p:nvPicPr>
          <p:cNvPr id="20483" name="Resim 3" descr="C:\Users\User\Desktop\HAREKETLİ RESİMLER\İNSANLAR\KARAKTERLER\insan109.gif"/>
          <p:cNvPicPr>
            <a:picLocks noChangeAspect="1" noChangeArrowheads="1"/>
          </p:cNvPicPr>
          <p:nvPr/>
        </p:nvPicPr>
        <p:blipFill>
          <a:blip r:embed="rId2" cstate="print"/>
          <a:srcRect/>
          <a:stretch>
            <a:fillRect/>
          </a:stretch>
        </p:blipFill>
        <p:spPr bwMode="auto">
          <a:xfrm>
            <a:off x="150813" y="31750"/>
            <a:ext cx="1343025" cy="115252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2 Resim" descr="http://www.aygunhoca.com/images/resimler-cog/enlem%20boylam.png"/>
          <p:cNvPicPr>
            <a:picLocks noChangeAspect="1" noChangeArrowheads="1"/>
          </p:cNvPicPr>
          <p:nvPr/>
        </p:nvPicPr>
        <p:blipFill>
          <a:blip r:embed="rId2" cstate="print"/>
          <a:srcRect/>
          <a:stretch>
            <a:fillRect/>
          </a:stretch>
        </p:blipFill>
        <p:spPr bwMode="auto">
          <a:xfrm>
            <a:off x="179388" y="188913"/>
            <a:ext cx="8856662" cy="6480175"/>
          </a:xfrm>
          <a:prstGeom prst="rect">
            <a:avLst/>
          </a:prstGeom>
          <a:noFill/>
          <a:ln w="9525">
            <a:noFill/>
            <a:miter lim="800000"/>
            <a:headEnd/>
            <a:tailEnd/>
          </a:ln>
        </p:spPr>
      </p:pic>
    </p:spTree>
  </p:cSld>
  <p:clrMapOvr>
    <a:masterClrMapping/>
  </p:clrMapOvr>
  <p:transition spd="slow">
    <p:wheel spokes="1"/>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236</TotalTime>
  <Words>1165</Words>
  <PresentationFormat>Ekran Gösterisi (4:3)</PresentationFormat>
  <Paragraphs>140</Paragraphs>
  <Slides>42</Slides>
  <Notes>0</Notes>
  <HiddenSlides>0</HiddenSlides>
  <MMClips>0</MMClips>
  <ScaleCrop>false</ScaleCrop>
  <HeadingPairs>
    <vt:vector size="4" baseType="variant">
      <vt:variant>
        <vt:lpstr>Tema</vt:lpstr>
      </vt:variant>
      <vt:variant>
        <vt:i4>1</vt:i4>
      </vt:variant>
      <vt:variant>
        <vt:lpstr>Slayt Başlıkları</vt:lpstr>
      </vt:variant>
      <vt:variant>
        <vt:i4>42</vt:i4>
      </vt:variant>
    </vt:vector>
  </HeadingPairs>
  <TitlesOfParts>
    <vt:vector size="43" baseType="lpstr">
      <vt:lpstr>Ofis Teması</vt:lpstr>
      <vt:lpstr>6. SINIF SOSYAL BİLGİLER DERSİ YERYÜZÜNDE YAŞAM</vt:lpstr>
      <vt:lpstr>KONU BAŞLIKLARI</vt:lpstr>
      <vt:lpstr>HARİTA</vt:lpstr>
      <vt:lpstr>ÖLÇEK</vt:lpstr>
      <vt:lpstr>ÖLÇEKLERİNE GÖRE HARİTALAR</vt:lpstr>
      <vt:lpstr>BÜYÜK ÖLÇEKLİ HARİTA VE ÖZELLİKLERİ</vt:lpstr>
      <vt:lpstr>KÜÇÜK ÖLÇEKLİ HARİTA VE ÖZELLİKLERİ</vt:lpstr>
      <vt:lpstr>PARALEL</vt:lpstr>
      <vt:lpstr>Slayt 9</vt:lpstr>
      <vt:lpstr>MERİDYEN</vt:lpstr>
      <vt:lpstr>KONUM</vt:lpstr>
      <vt:lpstr>KITALAR VE OKYANUSLAR</vt:lpstr>
      <vt:lpstr>Slayt 13</vt:lpstr>
      <vt:lpstr>İKLİM </vt:lpstr>
      <vt:lpstr>TÜRKİYE’NİN İKLİMİ</vt:lpstr>
      <vt:lpstr>KARADENİZ İKLİMİ</vt:lpstr>
      <vt:lpstr>AKDENİZ İKLİMİ</vt:lpstr>
      <vt:lpstr>KARASAL İKLİM</vt:lpstr>
      <vt:lpstr>  GEÇMİŞTE YERLEŞME </vt:lpstr>
      <vt:lpstr>UYGARLIKLAR</vt:lpstr>
      <vt:lpstr>ANADOLU UYGARLIKLARI</vt:lpstr>
      <vt:lpstr>HİTİTLER</vt:lpstr>
      <vt:lpstr>Slayt 23</vt:lpstr>
      <vt:lpstr>Slayt 24</vt:lpstr>
      <vt:lpstr>FRİGLER</vt:lpstr>
      <vt:lpstr>Slayt 26</vt:lpstr>
      <vt:lpstr>LİDYALILAR</vt:lpstr>
      <vt:lpstr>Slayt 28</vt:lpstr>
      <vt:lpstr>Slayt 29</vt:lpstr>
      <vt:lpstr>İYONLAR </vt:lpstr>
      <vt:lpstr>Slayt 31</vt:lpstr>
      <vt:lpstr>URARTULAR</vt:lpstr>
      <vt:lpstr>Slayt 33</vt:lpstr>
      <vt:lpstr>MEZOPOTAMYA UYGARLIKLARI</vt:lpstr>
      <vt:lpstr>SÜMERLER </vt:lpstr>
      <vt:lpstr>Sümerler</vt:lpstr>
      <vt:lpstr>BABİLLER </vt:lpstr>
      <vt:lpstr>Slayt 38</vt:lpstr>
      <vt:lpstr>BABİL KULESİ</vt:lpstr>
      <vt:lpstr>ASURLAR</vt:lpstr>
      <vt:lpstr>Slayt 41</vt:lpstr>
      <vt:lpstr>BENİ DİNLEDİĞİNİZ İÇİN TEŞEKKÜR EDERİM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2015-12-21T19:32:22Z</dcterms:created>
  <dcterms:modified xsi:type="dcterms:W3CDTF">2016-04-20T12:57:15Z</dcterms:modified>
  <cp:category>www.sorubak.com</cp:category>
</cp:coreProperties>
</file>