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F00FF"/>
    <a:srgbClr val="66FF66"/>
    <a:srgbClr val="00999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6" d="100"/>
          <a:sy n="86" d="100"/>
        </p:scale>
        <p:origin x="-1092"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8AD18F4-919A-44FC-9E35-F1A262B1CB46}" type="datetimeFigureOut">
              <a:rPr lang="tr-TR" smtClean="0"/>
              <a:t>24.02.2016</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06EFC0-FCBE-485F-B728-5B6F33D7FED2}" type="slidenum">
              <a:rPr lang="tr-TR" smtClean="0"/>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u="sng" kern="1200" dirty="0" smtClean="0">
                <a:solidFill>
                  <a:schemeClr val="tx1"/>
                </a:solidFill>
                <a:latin typeface="+mn-lt"/>
                <a:ea typeface="+mn-ea"/>
                <a:cs typeface="+mn-cs"/>
              </a:rPr>
              <a:t>www.</a:t>
            </a:r>
            <a:r>
              <a:rPr lang="tr-TR" sz="1200" u="sng" kern="1200" dirty="0" err="1" smtClean="0">
                <a:solidFill>
                  <a:schemeClr val="tx1"/>
                </a:solidFill>
                <a:latin typeface="+mn-lt"/>
                <a:ea typeface="+mn-ea"/>
                <a:cs typeface="+mn-cs"/>
              </a:rPr>
              <a:t>sorubak</a:t>
            </a:r>
            <a:r>
              <a:rPr lang="tr-TR" sz="1200" u="sng" kern="1200" smtClean="0">
                <a:solidFill>
                  <a:schemeClr val="tx1"/>
                </a:solidFill>
                <a:latin typeface="+mn-lt"/>
                <a:ea typeface="+mn-ea"/>
                <a:cs typeface="+mn-cs"/>
              </a:rPr>
              <a:t>.com </a:t>
            </a:r>
            <a:endParaRPr lang="tr-TR"/>
          </a:p>
        </p:txBody>
      </p:sp>
      <p:sp>
        <p:nvSpPr>
          <p:cNvPr id="4" name="3 Slayt Numarası Yer Tutucusu"/>
          <p:cNvSpPr>
            <a:spLocks noGrp="1"/>
          </p:cNvSpPr>
          <p:nvPr>
            <p:ph type="sldNum" sz="quarter" idx="10"/>
          </p:nvPr>
        </p:nvSpPr>
        <p:spPr/>
        <p:txBody>
          <a:bodyPr/>
          <a:lstStyle/>
          <a:p>
            <a:fld id="{3606EFC0-FCBE-485F-B728-5B6F33D7FED2}" type="slidenum">
              <a:rPr lang="tr-TR" smtClean="0"/>
              <a:t>13</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bg>
      <p:bgRef idx="1002">
        <a:schemeClr val="bg2"/>
      </p:bgRef>
    </p:bg>
    <p:spTree>
      <p:nvGrpSpPr>
        <p:cNvPr id="1" name=""/>
        <p:cNvGrpSpPr/>
        <p:nvPr/>
      </p:nvGrpSpPr>
      <p:grpSpPr>
        <a:xfrm>
          <a:off x="0" y="0"/>
          <a:ext cx="0" cy="0"/>
          <a:chOff x="0" y="0"/>
          <a:chExt cx="0" cy="0"/>
        </a:xfrm>
      </p:grpSpPr>
      <p:sp>
        <p:nvSpPr>
          <p:cNvPr id="7" name="6 Serbest Form"/>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8" name="7 Serbest Form"/>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8 Başlık"/>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tr-TR" smtClean="0"/>
              <a:t>Asıl başlık stili için tıklatın</a:t>
            </a:r>
            <a:endParaRPr kumimoji="0" lang="en-US"/>
          </a:p>
        </p:txBody>
      </p:sp>
      <p:sp>
        <p:nvSpPr>
          <p:cNvPr id="17" name="16 Alt Başlık"/>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30" name="29 Veri Yer Tutucusu"/>
          <p:cNvSpPr>
            <a:spLocks noGrp="1"/>
          </p:cNvSpPr>
          <p:nvPr>
            <p:ph type="dt" sz="half" idx="10"/>
          </p:nvPr>
        </p:nvSpPr>
        <p:spPr/>
        <p:txBody>
          <a:bodyPr/>
          <a:lstStyle/>
          <a:p>
            <a:fld id="{D9F75050-0E15-4C5B-92B0-66D068882F1F}" type="datetimeFigureOut">
              <a:rPr lang="tr-TR" smtClean="0"/>
              <a:pPr/>
              <a:t>24.02.2016</a:t>
            </a:fld>
            <a:endParaRPr lang="tr-TR"/>
          </a:p>
        </p:txBody>
      </p:sp>
      <p:sp>
        <p:nvSpPr>
          <p:cNvPr id="19" name="18 Altbilgi Yer Tutucusu"/>
          <p:cNvSpPr>
            <a:spLocks noGrp="1"/>
          </p:cNvSpPr>
          <p:nvPr>
            <p:ph type="ftr" sz="quarter" idx="11"/>
          </p:nvPr>
        </p:nvSpPr>
        <p:spPr/>
        <p:txBody>
          <a:bodyPr/>
          <a:lstStyle/>
          <a:p>
            <a:endParaRPr lang="tr-TR"/>
          </a:p>
        </p:txBody>
      </p:sp>
      <p:sp>
        <p:nvSpPr>
          <p:cNvPr id="27" name="2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24.02.2016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274638"/>
            <a:ext cx="6019800" cy="5851525"/>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24.02.2016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lgn="l">
              <a:defRPr/>
            </a:lvl1pPr>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24.02.2016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2">
        <a:schemeClr val="bg2"/>
      </p:bgRef>
    </p:bg>
    <p:spTree>
      <p:nvGrpSpPr>
        <p:cNvPr id="1" name=""/>
        <p:cNvGrpSpPr/>
        <p:nvPr/>
      </p:nvGrpSpPr>
      <p:grpSpPr>
        <a:xfrm>
          <a:off x="0" y="0"/>
          <a:ext cx="0" cy="0"/>
          <a:chOff x="0" y="0"/>
          <a:chExt cx="0" cy="0"/>
        </a:xfrm>
      </p:grpSpPr>
      <p:sp>
        <p:nvSpPr>
          <p:cNvPr id="7" name="6 Serbest Form"/>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9" name="8 Serbest Form"/>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2" name="1 Başlık"/>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p>
            <a:fld id="{D9F75050-0E15-4C5B-92B0-66D068882F1F}" type="datetimeFigureOut">
              <a:rPr lang="tr-TR" smtClean="0"/>
              <a:pPr/>
              <a:t>24.02.2016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7467600" cy="1143000"/>
          </a:xfrm>
        </p:spPr>
        <p:txBody>
          <a:body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D9F75050-0E15-4C5B-92B0-66D068882F1F}" type="datetimeFigureOut">
              <a:rPr lang="tr-TR" smtClean="0"/>
              <a:pPr/>
              <a:t>24.02.2016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8229600" cy="1143000"/>
          </a:xfrm>
        </p:spPr>
        <p:txBody>
          <a:bodyPr anchor="ctr"/>
          <a:lstStyle>
            <a:lvl1pPr>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p>
            <a:fld id="{D9F75050-0E15-4C5B-92B0-66D068882F1F}" type="datetimeFigureOut">
              <a:rPr lang="tr-TR" smtClean="0"/>
              <a:pPr/>
              <a:t>24.02.2016</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320"/>
            <a:ext cx="7470648" cy="1143000"/>
          </a:xfrm>
        </p:spPr>
        <p:txBody>
          <a:bodyPr anchor="ctr"/>
          <a:lstStyle>
            <a:lvl1pPr algn="l">
              <a:defRPr sz="4600"/>
            </a:lvl1pPr>
          </a:lstStyle>
          <a:p>
            <a:r>
              <a:rPr kumimoji="0" lang="tr-TR" smtClean="0"/>
              <a:t>Asıl başlık stili için tıklatın</a:t>
            </a:r>
            <a:endParaRPr kumimoji="0" lang="en-US"/>
          </a:p>
        </p:txBody>
      </p:sp>
      <p:sp>
        <p:nvSpPr>
          <p:cNvPr id="7" name="6 Veri Yer Tutucusu"/>
          <p:cNvSpPr>
            <a:spLocks noGrp="1"/>
          </p:cNvSpPr>
          <p:nvPr>
            <p:ph type="dt" sz="half" idx="10"/>
          </p:nvPr>
        </p:nvSpPr>
        <p:spPr/>
        <p:txBody>
          <a:bodyPr/>
          <a:lstStyle/>
          <a:p>
            <a:fld id="{D9F75050-0E15-4C5B-92B0-66D068882F1F}" type="datetimeFigureOut">
              <a:rPr lang="tr-TR" smtClean="0"/>
              <a:pPr/>
              <a:t>24.02.2016</a:t>
            </a:fld>
            <a:endParaRPr lang="tr-TR"/>
          </a:p>
        </p:txBody>
      </p:sp>
      <p:sp>
        <p:nvSpPr>
          <p:cNvPr id="8" name="7 Slayt Numarası Yer Tutucusu"/>
          <p:cNvSpPr>
            <a:spLocks noGrp="1"/>
          </p:cNvSpPr>
          <p:nvPr>
            <p:ph type="sldNum" sz="quarter" idx="11"/>
          </p:nvPr>
        </p:nvSpPr>
        <p:spPr/>
        <p:txBody>
          <a:bodyPr/>
          <a:lstStyle/>
          <a:p>
            <a:fld id="{B1DEFA8C-F947-479F-BE07-76B6B3F80BF1}" type="slidenum">
              <a:rPr lang="tr-TR" smtClean="0"/>
              <a:pPr/>
              <a:t>‹#›</a:t>
            </a:fld>
            <a:endParaRPr lang="tr-TR"/>
          </a:p>
        </p:txBody>
      </p:sp>
      <p:sp>
        <p:nvSpPr>
          <p:cNvPr id="9" name="8 Altbilgi Yer Tutucusu"/>
          <p:cNvSpPr>
            <a:spLocks noGrp="1"/>
          </p:cNvSpPr>
          <p:nvPr>
            <p:ph type="ftr" sz="quarter" idx="12"/>
          </p:nvPr>
        </p:nvSpPr>
        <p:spPr/>
        <p:txBody>
          <a:bodyPr/>
          <a:lstStyle/>
          <a:p>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9F75050-0E15-4C5B-92B0-66D068882F1F}" type="datetimeFigureOut">
              <a:rPr lang="tr-TR" smtClean="0"/>
              <a:pPr/>
              <a:t>24.02.2016</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D9F75050-0E15-4C5B-92B0-66D068882F1F}" type="datetimeFigureOut">
              <a:rPr lang="tr-TR" smtClean="0"/>
              <a:pPr/>
              <a:t>24.02.2016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a:xfrm>
            <a:off x="8156448" y="6422064"/>
            <a:ext cx="762000" cy="365125"/>
          </a:xfrm>
        </p:spPr>
        <p:txBody>
          <a:bodyPr/>
          <a:lstStyle/>
          <a:p>
            <a:fld id="{B1DEFA8C-F947-479F-BE07-76B6B3F80BF1}"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tr-TR" smtClean="0"/>
              <a:t>Asıl başlık stili için tıklatın</a:t>
            </a:r>
            <a:endParaRPr kumimoji="0" lang="en-US"/>
          </a:p>
        </p:txBody>
      </p:sp>
      <p:sp>
        <p:nvSpPr>
          <p:cNvPr id="3" name="2 Resim Yer Tutucusu"/>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tr-TR" smtClean="0"/>
              <a:t>Resim eklemek için simgeyi tıklatın</a:t>
            </a:r>
            <a:endParaRPr kumimoji="0" lang="en-US" dirty="0"/>
          </a:p>
        </p:txBody>
      </p:sp>
      <p:sp>
        <p:nvSpPr>
          <p:cNvPr id="4" name="3 Metin Yer Tutucusu"/>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a:xfrm>
            <a:off x="457200" y="6422064"/>
            <a:ext cx="2133600" cy="365125"/>
          </a:xfrm>
        </p:spPr>
        <p:txBody>
          <a:bodyPr/>
          <a:lstStyle/>
          <a:p>
            <a:fld id="{D9F75050-0E15-4C5B-92B0-66D068882F1F}" type="datetimeFigureOut">
              <a:rPr lang="tr-TR" smtClean="0"/>
              <a:pPr/>
              <a:t>24.02.2016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11 Serbest Form"/>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16" name="15 Serbest Form"/>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8 Başlık Yer Tutucusu"/>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tr-TR" smtClean="0"/>
              <a:t>Asıl başlık stili için tıklatın</a:t>
            </a:r>
            <a:endParaRPr kumimoji="0" lang="en-US"/>
          </a:p>
        </p:txBody>
      </p:sp>
      <p:sp>
        <p:nvSpPr>
          <p:cNvPr id="30" name="29 Metin Yer Tutucusu"/>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9 Veri Yer Tutucusu"/>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D9F75050-0E15-4C5B-92B0-66D068882F1F}" type="datetimeFigureOut">
              <a:rPr lang="tr-TR" smtClean="0"/>
              <a:pPr/>
              <a:t>24.02.2016</a:t>
            </a:fld>
            <a:endParaRPr lang="tr-TR"/>
          </a:p>
        </p:txBody>
      </p:sp>
      <p:sp>
        <p:nvSpPr>
          <p:cNvPr id="22" name="21 Altbilgi Yer Tutucusu"/>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tr-TR"/>
          </a:p>
        </p:txBody>
      </p:sp>
      <p:sp>
        <p:nvSpPr>
          <p:cNvPr id="18" name="17 Slayt Numarası Yer Tutucusu"/>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B1DEFA8C-F947-479F-BE07-76B6B3F80BF1}" type="slidenum">
              <a:rPr lang="tr-TR" smtClean="0"/>
              <a:pPr/>
              <a:t>‹#›</a:t>
            </a:fld>
            <a:endParaRPr lang="tr-TR"/>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www.testimiz.com/"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hyperlink" Target="http://www.testimiz.com/"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www.testimiz.com/"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www.testimiz.com/"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548681"/>
            <a:ext cx="7890164" cy="1008111"/>
          </a:xfrm>
        </p:spPr>
        <p:txBody>
          <a:bodyPr>
            <a:normAutofit/>
          </a:bodyPr>
          <a:lstStyle/>
          <a:p>
            <a:r>
              <a:rPr lang="tr-TR" dirty="0" smtClean="0">
                <a:latin typeface="Algerian" pitchFamily="82" charset="0"/>
              </a:rPr>
              <a:t>6.</a:t>
            </a:r>
            <a:r>
              <a:rPr lang="tr-TR" dirty="0" err="1" smtClean="0">
                <a:latin typeface="Algerian" pitchFamily="82" charset="0"/>
              </a:rPr>
              <a:t>SInIf</a:t>
            </a:r>
            <a:r>
              <a:rPr lang="tr-TR" dirty="0" smtClean="0">
                <a:latin typeface="Algerian" pitchFamily="82" charset="0"/>
              </a:rPr>
              <a:t> </a:t>
            </a:r>
            <a:r>
              <a:rPr lang="tr-TR" dirty="0" err="1" smtClean="0">
                <a:latin typeface="Algerian" pitchFamily="82" charset="0"/>
              </a:rPr>
              <a:t>OndalIk</a:t>
            </a:r>
            <a:r>
              <a:rPr lang="tr-TR" dirty="0" smtClean="0">
                <a:latin typeface="Algerian" pitchFamily="82" charset="0"/>
              </a:rPr>
              <a:t> kesirler</a:t>
            </a:r>
            <a:endParaRPr lang="tr-TR" dirty="0">
              <a:latin typeface="Algerian" pitchFamily="82" charset="0"/>
            </a:endParaRPr>
          </a:p>
        </p:txBody>
      </p:sp>
      <p:sp>
        <p:nvSpPr>
          <p:cNvPr id="3" name="2 Alt Başlık"/>
          <p:cNvSpPr>
            <a:spLocks noGrp="1"/>
          </p:cNvSpPr>
          <p:nvPr>
            <p:ph type="subTitle" idx="1"/>
          </p:nvPr>
        </p:nvSpPr>
        <p:spPr>
          <a:xfrm>
            <a:off x="1371600" y="1844824"/>
            <a:ext cx="6400800" cy="2952328"/>
          </a:xfrm>
        </p:spPr>
        <p:txBody>
          <a:bodyPr>
            <a:normAutofit/>
          </a:bodyPr>
          <a:lstStyle/>
          <a:p>
            <a:r>
              <a:rPr lang="tr-TR" dirty="0" smtClean="0"/>
              <a:t> </a:t>
            </a:r>
            <a:r>
              <a:rPr lang="tr-TR" dirty="0" smtClean="0">
                <a:solidFill>
                  <a:srgbClr val="FF0000"/>
                </a:solidFill>
              </a:rPr>
              <a:t>Paydası 10 veya 10’un kuvveti olacak şekilde genişletilebilen kesirlere ondalık kesir denir.Yada virgüllü olarak gördüğümüz ifadelere ondalık sayı denir.Bazı kitaplarda ondalık kesir veya ondalık sayı kullanılır.Örneğin 8,56 ondalık kesrindeki 8’e tam kısım, 56’ya kesir kısım denir</a:t>
            </a:r>
            <a:r>
              <a:rPr lang="tr-TR" dirty="0" smtClean="0"/>
              <a:t>. </a:t>
            </a:r>
            <a:endParaRPr lang="tr-TR" dirty="0">
              <a:solidFill>
                <a:srgbClr val="FF0000"/>
              </a:solidFill>
            </a:endParaRPr>
          </a:p>
        </p:txBody>
      </p:sp>
      <p:pic>
        <p:nvPicPr>
          <p:cNvPr id="1026" name="Picture 2" descr="C:\Documents and Settings\user\Local Settings\Temporary Internet Files\Content.IE5\XGO16IB3\WAOOW[1].png"/>
          <p:cNvPicPr>
            <a:picLocks noChangeAspect="1" noChangeArrowheads="1"/>
          </p:cNvPicPr>
          <p:nvPr/>
        </p:nvPicPr>
        <p:blipFill>
          <a:blip r:embed="rId2" cstate="print"/>
          <a:srcRect/>
          <a:stretch>
            <a:fillRect/>
          </a:stretch>
        </p:blipFill>
        <p:spPr bwMode="auto">
          <a:xfrm>
            <a:off x="0" y="4941168"/>
            <a:ext cx="2483768" cy="1916832"/>
          </a:xfrm>
          <a:prstGeom prst="rect">
            <a:avLst/>
          </a:prstGeom>
          <a:noFill/>
        </p:spPr>
      </p:pic>
    </p:spTree>
  </p:cSld>
  <p:clrMapOvr>
    <a:masterClrMapping/>
  </p:clrMapOvr>
  <p:transition>
    <p:checker dir="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0"/>
            <a:ext cx="7467600" cy="404664"/>
          </a:xfrm>
        </p:spPr>
        <p:txBody>
          <a:bodyPr>
            <a:normAutofit fontScale="90000"/>
          </a:bodyPr>
          <a:lstStyle/>
          <a:p>
            <a:pPr algn="ctr"/>
            <a:r>
              <a:rPr lang="tr-TR" dirty="0" smtClean="0"/>
              <a:t>TEST</a:t>
            </a:r>
            <a:endParaRPr lang="tr-TR" dirty="0"/>
          </a:p>
        </p:txBody>
      </p:sp>
      <p:sp>
        <p:nvSpPr>
          <p:cNvPr id="3" name="2 İçerik Yer Tutucusu"/>
          <p:cNvSpPr>
            <a:spLocks noGrp="1"/>
          </p:cNvSpPr>
          <p:nvPr>
            <p:ph idx="1"/>
          </p:nvPr>
        </p:nvSpPr>
        <p:spPr>
          <a:xfrm>
            <a:off x="457200" y="476672"/>
            <a:ext cx="8363272" cy="6381328"/>
          </a:xfrm>
        </p:spPr>
        <p:txBody>
          <a:bodyPr>
            <a:normAutofit/>
          </a:bodyPr>
          <a:lstStyle/>
          <a:p>
            <a:r>
              <a:rPr lang="tr-TR" sz="1200" b="1" dirty="0" smtClean="0"/>
              <a:t>4. 60,3 kg peynir 6,7 kg </a:t>
            </a:r>
            <a:r>
              <a:rPr lang="tr-TR" sz="1200" b="1" dirty="0" err="1" smtClean="0"/>
              <a:t>lık</a:t>
            </a:r>
            <a:r>
              <a:rPr lang="tr-TR" sz="1200" b="1" dirty="0" smtClean="0"/>
              <a:t> paketlere konulursa </a:t>
            </a:r>
            <a:r>
              <a:rPr lang="tr-TR" sz="1200" b="1" dirty="0" smtClean="0">
                <a:hlinkClick r:id="rId2"/>
              </a:rPr>
              <a:t>kaç</a:t>
            </a:r>
            <a:r>
              <a:rPr lang="tr-TR" sz="1200" b="1" dirty="0" smtClean="0"/>
              <a:t> paket peynir olur? </a:t>
            </a:r>
            <a:br>
              <a:rPr lang="tr-TR" sz="1200" b="1" dirty="0" smtClean="0"/>
            </a:br>
            <a:r>
              <a:rPr lang="tr-TR" sz="1200" b="1" dirty="0" smtClean="0"/>
              <a:t>A) 130 </a:t>
            </a:r>
            <a:br>
              <a:rPr lang="tr-TR" sz="1200" b="1" dirty="0" smtClean="0"/>
            </a:br>
            <a:r>
              <a:rPr lang="tr-TR" sz="1200" b="1" dirty="0" smtClean="0"/>
              <a:t>B) 90 </a:t>
            </a:r>
            <a:br>
              <a:rPr lang="tr-TR" sz="1200" b="1" dirty="0" smtClean="0"/>
            </a:br>
            <a:r>
              <a:rPr lang="tr-TR" sz="1200" b="1" dirty="0" smtClean="0"/>
              <a:t>C) 9 </a:t>
            </a:r>
            <a:br>
              <a:rPr lang="tr-TR" sz="1200" b="1" dirty="0" smtClean="0"/>
            </a:br>
            <a:r>
              <a:rPr lang="tr-TR" sz="1200" b="1" dirty="0" smtClean="0"/>
              <a:t>D) 0,13</a:t>
            </a:r>
          </a:p>
          <a:p>
            <a:r>
              <a:rPr lang="tr-TR" sz="1200" b="1" dirty="0" smtClean="0"/>
              <a:t>5. Her biri 3,675m uzunluğundaki 4 parça kumaşın </a:t>
            </a:r>
            <a:r>
              <a:rPr lang="tr-TR" sz="1200" b="1" dirty="0" err="1" smtClean="0"/>
              <a:t>tamamı</a:t>
            </a:r>
            <a:r>
              <a:rPr lang="tr-TR" sz="1200" b="1" dirty="0" err="1" smtClean="0">
                <a:hlinkClick r:id="rId2"/>
              </a:rPr>
              <a:t>kaç</a:t>
            </a:r>
            <a:r>
              <a:rPr lang="tr-TR" sz="1200" b="1" dirty="0" smtClean="0"/>
              <a:t> metredir? </a:t>
            </a:r>
            <a:br>
              <a:rPr lang="tr-TR" sz="1200" b="1" dirty="0" smtClean="0"/>
            </a:br>
            <a:r>
              <a:rPr lang="tr-TR" sz="1200" b="1" dirty="0" smtClean="0"/>
              <a:t>A) 0,147 </a:t>
            </a:r>
            <a:br>
              <a:rPr lang="tr-TR" sz="1200" b="1" dirty="0" smtClean="0"/>
            </a:br>
            <a:r>
              <a:rPr lang="tr-TR" sz="1200" b="1" dirty="0" smtClean="0"/>
              <a:t>B) 1,47 </a:t>
            </a:r>
            <a:br>
              <a:rPr lang="tr-TR" sz="1200" b="1" dirty="0" smtClean="0"/>
            </a:br>
            <a:r>
              <a:rPr lang="tr-TR" sz="1200" b="1" dirty="0" smtClean="0"/>
              <a:t>C) 14,7 </a:t>
            </a:r>
            <a:br>
              <a:rPr lang="tr-TR" sz="1200" b="1" dirty="0" smtClean="0"/>
            </a:br>
            <a:r>
              <a:rPr lang="tr-TR" sz="1200" b="1" dirty="0" smtClean="0"/>
              <a:t>D) 147</a:t>
            </a:r>
          </a:p>
          <a:p>
            <a:r>
              <a:rPr lang="tr-TR" sz="1200" b="1" dirty="0" smtClean="0"/>
              <a:t>6. Bir bisikletli 85,5 km yolu 4,5 saatte alırsa 1,5 saatte </a:t>
            </a:r>
            <a:r>
              <a:rPr lang="tr-TR" sz="1200" b="1" dirty="0" err="1" smtClean="0">
                <a:hlinkClick r:id="rId2"/>
              </a:rPr>
              <a:t>kaç</a:t>
            </a:r>
            <a:r>
              <a:rPr lang="tr-TR" sz="1200" b="1" dirty="0" err="1" smtClean="0"/>
              <a:t>km</a:t>
            </a:r>
            <a:r>
              <a:rPr lang="tr-TR" sz="1200" b="1" dirty="0" smtClean="0"/>
              <a:t> yol alır? </a:t>
            </a:r>
            <a:br>
              <a:rPr lang="tr-TR" sz="1200" b="1" dirty="0" smtClean="0"/>
            </a:br>
            <a:r>
              <a:rPr lang="tr-TR" sz="1200" b="1" dirty="0" smtClean="0"/>
              <a:t>A) 28,5 </a:t>
            </a:r>
            <a:br>
              <a:rPr lang="tr-TR" sz="1200" b="1" dirty="0" smtClean="0"/>
            </a:br>
            <a:r>
              <a:rPr lang="tr-TR" sz="1200" b="1" dirty="0" smtClean="0"/>
              <a:t>B) 27,5 </a:t>
            </a:r>
            <a:br>
              <a:rPr lang="tr-TR" sz="1200" b="1" dirty="0" smtClean="0"/>
            </a:br>
            <a:r>
              <a:rPr lang="tr-TR" sz="1200" b="1" dirty="0" smtClean="0"/>
              <a:t>C) 25 </a:t>
            </a:r>
            <a:br>
              <a:rPr lang="tr-TR" sz="1200" b="1" dirty="0" smtClean="0"/>
            </a:br>
            <a:r>
              <a:rPr lang="tr-TR" sz="1200" b="1" dirty="0" smtClean="0"/>
              <a:t>D) 29</a:t>
            </a:r>
          </a:p>
          <a:p>
            <a:r>
              <a:rPr lang="tr-TR" sz="1200" b="1" dirty="0" smtClean="0"/>
              <a:t>7. Bir çıkartma işleminde, eksilenle çıkanın toplamı 15,2’dir. Fark 5,96 ise, çıkan sayı </a:t>
            </a:r>
            <a:r>
              <a:rPr lang="tr-TR" sz="1200" b="1" dirty="0" smtClean="0">
                <a:hlinkClick r:id="rId2"/>
              </a:rPr>
              <a:t>kaç</a:t>
            </a:r>
            <a:r>
              <a:rPr lang="tr-TR" sz="1200" b="1" dirty="0" smtClean="0"/>
              <a:t>tır? </a:t>
            </a:r>
            <a:br>
              <a:rPr lang="tr-TR" sz="1200" b="1" dirty="0" smtClean="0"/>
            </a:br>
            <a:r>
              <a:rPr lang="tr-TR" sz="1200" b="1" dirty="0" smtClean="0"/>
              <a:t>A) 3,62 </a:t>
            </a:r>
            <a:br>
              <a:rPr lang="tr-TR" sz="1200" b="1" dirty="0" smtClean="0"/>
            </a:br>
            <a:r>
              <a:rPr lang="tr-TR" sz="1200" b="1" dirty="0" smtClean="0"/>
              <a:t>B) 9,24 </a:t>
            </a:r>
            <a:br>
              <a:rPr lang="tr-TR" sz="1200" b="1" dirty="0" smtClean="0"/>
            </a:br>
            <a:r>
              <a:rPr lang="tr-TR" sz="1200" b="1" dirty="0" smtClean="0"/>
              <a:t>C) 4,62 </a:t>
            </a:r>
            <a:br>
              <a:rPr lang="tr-TR" sz="1200" b="1" dirty="0" smtClean="0"/>
            </a:br>
            <a:r>
              <a:rPr lang="tr-TR" sz="1200" b="1" dirty="0" smtClean="0"/>
              <a:t>D) 9,2</a:t>
            </a:r>
          </a:p>
          <a:p>
            <a:r>
              <a:rPr lang="tr-TR" sz="1200" b="1" dirty="0" smtClean="0"/>
              <a:t>8. A= 18/20 B= 0,28 ise, A - B farkı </a:t>
            </a:r>
            <a:r>
              <a:rPr lang="tr-TR" sz="1200" b="1" dirty="0" smtClean="0">
                <a:hlinkClick r:id="rId2"/>
              </a:rPr>
              <a:t>kaç</a:t>
            </a:r>
            <a:r>
              <a:rPr lang="tr-TR" sz="1200" b="1" dirty="0" smtClean="0"/>
              <a:t>tır? </a:t>
            </a:r>
            <a:br>
              <a:rPr lang="tr-TR" sz="1200" b="1" dirty="0" smtClean="0"/>
            </a:br>
            <a:r>
              <a:rPr lang="tr-TR" sz="1200" b="1" dirty="0" smtClean="0"/>
              <a:t>A) 0,62 </a:t>
            </a:r>
            <a:br>
              <a:rPr lang="tr-TR" sz="1200" b="1" dirty="0" smtClean="0"/>
            </a:br>
            <a:r>
              <a:rPr lang="tr-TR" sz="1200" b="1" dirty="0" smtClean="0"/>
              <a:t>B) 0,52 </a:t>
            </a:r>
            <a:br>
              <a:rPr lang="tr-TR" sz="1200" b="1" dirty="0" smtClean="0"/>
            </a:br>
            <a:r>
              <a:rPr lang="tr-TR" sz="1200" b="1" dirty="0" smtClean="0"/>
              <a:t>C) 0,6 </a:t>
            </a:r>
            <a:br>
              <a:rPr lang="tr-TR" sz="1200" b="1" dirty="0" smtClean="0"/>
            </a:br>
            <a:r>
              <a:rPr lang="tr-TR" sz="1200" b="1" dirty="0" smtClean="0"/>
              <a:t>D) 0,56</a:t>
            </a:r>
          </a:p>
          <a:p>
            <a:r>
              <a:rPr lang="tr-TR" sz="1200" b="1" dirty="0" smtClean="0"/>
              <a:t>9. İki sayının toplamı 68,85’tir. Bu sayılardan birinin 5 katı 80,55 ise diğer sayı </a:t>
            </a:r>
            <a:r>
              <a:rPr lang="tr-TR" sz="1200" b="1" dirty="0" smtClean="0">
                <a:hlinkClick r:id="rId2"/>
              </a:rPr>
              <a:t>kaç</a:t>
            </a:r>
            <a:r>
              <a:rPr lang="tr-TR" sz="1200" b="1" dirty="0" smtClean="0"/>
              <a:t>tır? </a:t>
            </a:r>
            <a:br>
              <a:rPr lang="tr-TR" sz="1200" b="1" dirty="0" smtClean="0"/>
            </a:br>
            <a:r>
              <a:rPr lang="tr-TR" sz="1200" b="1" dirty="0" smtClean="0"/>
              <a:t>A) 72,74 </a:t>
            </a:r>
            <a:br>
              <a:rPr lang="tr-TR" sz="1200" b="1" dirty="0" smtClean="0"/>
            </a:br>
            <a:r>
              <a:rPr lang="tr-TR" sz="1200" b="1" dirty="0" smtClean="0"/>
              <a:t>B) 72,5 </a:t>
            </a:r>
            <a:br>
              <a:rPr lang="tr-TR" sz="1200" b="1" dirty="0" smtClean="0"/>
            </a:br>
            <a:r>
              <a:rPr lang="tr-TR" sz="1200" b="1" dirty="0" smtClean="0"/>
              <a:t>C) 82,46 </a:t>
            </a:r>
            <a:br>
              <a:rPr lang="tr-TR" sz="1200" b="1" dirty="0" smtClean="0"/>
            </a:br>
            <a:r>
              <a:rPr lang="tr-TR" sz="1200" b="1" dirty="0" smtClean="0"/>
              <a:t>D) 65,25</a:t>
            </a:r>
          </a:p>
          <a:p>
            <a:endParaRPr lang="tr-TR" sz="1200" dirty="0"/>
          </a:p>
        </p:txBody>
      </p:sp>
    </p:spTree>
  </p:cSld>
  <p:clrMapOvr>
    <a:masterClrMapping/>
  </p:clrMapOvr>
  <p:transition>
    <p:split dir="in"/>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0"/>
            <a:ext cx="7467600" cy="620688"/>
          </a:xfrm>
        </p:spPr>
        <p:txBody>
          <a:bodyPr>
            <a:normAutofit fontScale="90000"/>
          </a:bodyPr>
          <a:lstStyle/>
          <a:p>
            <a:pPr algn="ctr"/>
            <a:r>
              <a:rPr lang="tr-TR" dirty="0" smtClean="0"/>
              <a:t>TEST</a:t>
            </a:r>
            <a:endParaRPr lang="tr-TR" dirty="0"/>
          </a:p>
        </p:txBody>
      </p:sp>
      <p:sp>
        <p:nvSpPr>
          <p:cNvPr id="3" name="2 İçerik Yer Tutucusu"/>
          <p:cNvSpPr>
            <a:spLocks noGrp="1"/>
          </p:cNvSpPr>
          <p:nvPr>
            <p:ph idx="1"/>
          </p:nvPr>
        </p:nvSpPr>
        <p:spPr>
          <a:xfrm>
            <a:off x="457200" y="620688"/>
            <a:ext cx="8507288" cy="6237312"/>
          </a:xfrm>
        </p:spPr>
        <p:txBody>
          <a:bodyPr>
            <a:normAutofit/>
          </a:bodyPr>
          <a:lstStyle/>
          <a:p>
            <a:r>
              <a:rPr lang="tr-TR" sz="1200" b="1" dirty="0" smtClean="0"/>
              <a:t>10. 10 katının 3 fazlası 23,5 olan sayı </a:t>
            </a:r>
            <a:r>
              <a:rPr lang="tr-TR" sz="1200" b="1" dirty="0" smtClean="0">
                <a:hlinkClick r:id="rId2"/>
              </a:rPr>
              <a:t>kaç</a:t>
            </a:r>
            <a:r>
              <a:rPr lang="tr-TR" sz="1200" b="1" dirty="0" smtClean="0"/>
              <a:t>tır? </a:t>
            </a:r>
            <a:br>
              <a:rPr lang="tr-TR" sz="1200" b="1" dirty="0" smtClean="0"/>
            </a:br>
            <a:r>
              <a:rPr lang="tr-TR" sz="1200" b="1" dirty="0" smtClean="0"/>
              <a:t>A) 2,005 </a:t>
            </a:r>
            <a:br>
              <a:rPr lang="tr-TR" sz="1200" b="1" dirty="0" smtClean="0"/>
            </a:br>
            <a:r>
              <a:rPr lang="tr-TR" sz="1200" b="1" dirty="0" smtClean="0"/>
              <a:t>B) 2,05 </a:t>
            </a:r>
            <a:br>
              <a:rPr lang="tr-TR" sz="1200" b="1" dirty="0" smtClean="0"/>
            </a:br>
            <a:r>
              <a:rPr lang="tr-TR" sz="1200" b="1" dirty="0" smtClean="0"/>
              <a:t>C) 20,5 </a:t>
            </a:r>
            <a:br>
              <a:rPr lang="tr-TR" sz="1200" b="1" dirty="0" smtClean="0"/>
            </a:br>
            <a:r>
              <a:rPr lang="tr-TR" sz="1200" b="1" dirty="0" smtClean="0"/>
              <a:t>D) 23,05</a:t>
            </a:r>
          </a:p>
          <a:p>
            <a:r>
              <a:rPr lang="tr-TR" sz="1200" b="1" dirty="0" smtClean="0"/>
              <a:t>11. Bir yaya gideceği yolun önce 1/4’ünü, daha sonra kalan yolun 1/3’ünü gitmiştir. Geriye 0,5 km yolu kaldığına göre yolun tamamı </a:t>
            </a:r>
            <a:r>
              <a:rPr lang="tr-TR" sz="1200" b="1" dirty="0" smtClean="0">
                <a:hlinkClick r:id="rId2"/>
              </a:rPr>
              <a:t>kaç</a:t>
            </a:r>
            <a:r>
              <a:rPr lang="tr-TR" sz="1200" b="1" dirty="0" smtClean="0"/>
              <a:t> metredir? </a:t>
            </a:r>
            <a:br>
              <a:rPr lang="tr-TR" sz="1200" b="1" dirty="0" smtClean="0"/>
            </a:br>
            <a:r>
              <a:rPr lang="tr-TR" sz="1200" b="1" dirty="0" smtClean="0"/>
              <a:t>A) 800 </a:t>
            </a:r>
            <a:br>
              <a:rPr lang="tr-TR" sz="1200" b="1" dirty="0" smtClean="0"/>
            </a:br>
            <a:r>
              <a:rPr lang="tr-TR" sz="1200" b="1" dirty="0" smtClean="0"/>
              <a:t>B) 1000 </a:t>
            </a:r>
            <a:br>
              <a:rPr lang="tr-TR" sz="1200" b="1" dirty="0" smtClean="0"/>
            </a:br>
            <a:r>
              <a:rPr lang="tr-TR" sz="1200" b="1" dirty="0" smtClean="0"/>
              <a:t>C) 1200 </a:t>
            </a:r>
            <a:br>
              <a:rPr lang="tr-TR" sz="1200" b="1" dirty="0" smtClean="0"/>
            </a:br>
            <a:r>
              <a:rPr lang="tr-TR" sz="1200" b="1" dirty="0" smtClean="0"/>
              <a:t>D) 1400</a:t>
            </a:r>
          </a:p>
          <a:p>
            <a:r>
              <a:rPr lang="it-IT" sz="1200" b="1" dirty="0" smtClean="0"/>
              <a:t>12. Paramın 0,2’si 1 200 000 liradır.Paramın 0,25’i </a:t>
            </a:r>
            <a:r>
              <a:rPr lang="it-IT" sz="1200" b="1" dirty="0" smtClean="0">
                <a:hlinkClick r:id="rId2"/>
              </a:rPr>
              <a:t>kaç</a:t>
            </a:r>
            <a:r>
              <a:rPr lang="it-IT" sz="1200" b="1" dirty="0" smtClean="0"/>
              <a:t> liradır?</a:t>
            </a:r>
            <a:br>
              <a:rPr lang="it-IT" sz="1200" b="1" dirty="0" smtClean="0"/>
            </a:br>
            <a:r>
              <a:rPr lang="it-IT" sz="1200" b="1" dirty="0" smtClean="0"/>
              <a:t>A) 1 000 000 </a:t>
            </a:r>
            <a:br>
              <a:rPr lang="it-IT" sz="1200" b="1" dirty="0" smtClean="0"/>
            </a:br>
            <a:r>
              <a:rPr lang="it-IT" sz="1200" b="1" dirty="0" smtClean="0"/>
              <a:t>B) 1 300 000 </a:t>
            </a:r>
            <a:br>
              <a:rPr lang="it-IT" sz="1200" b="1" dirty="0" smtClean="0"/>
            </a:br>
            <a:r>
              <a:rPr lang="it-IT" sz="1200" b="1" dirty="0" smtClean="0"/>
              <a:t>C) 1 350 000 </a:t>
            </a:r>
            <a:br>
              <a:rPr lang="it-IT" sz="1200" b="1" dirty="0" smtClean="0"/>
            </a:br>
            <a:r>
              <a:rPr lang="it-IT" sz="1200" b="1" dirty="0" smtClean="0"/>
              <a:t>D) 1 500 000</a:t>
            </a:r>
          </a:p>
          <a:p>
            <a:r>
              <a:rPr lang="tr-TR" sz="1200" b="1" dirty="0" smtClean="0"/>
              <a:t>13. 2,5 m kumaş 125 000 000 liradır. 1,2 m kumaş </a:t>
            </a:r>
            <a:r>
              <a:rPr lang="tr-TR" sz="1200" b="1" dirty="0" smtClean="0">
                <a:hlinkClick r:id="rId2"/>
              </a:rPr>
              <a:t>kaç</a:t>
            </a:r>
            <a:r>
              <a:rPr lang="tr-TR" sz="1200" b="1" dirty="0" smtClean="0"/>
              <a:t> liradır?</a:t>
            </a:r>
            <a:br>
              <a:rPr lang="tr-TR" sz="1200" b="1" dirty="0" smtClean="0"/>
            </a:br>
            <a:r>
              <a:rPr lang="tr-TR" sz="1200" b="1" dirty="0" smtClean="0"/>
              <a:t>A) 50 000 000 </a:t>
            </a:r>
            <a:br>
              <a:rPr lang="tr-TR" sz="1200" b="1" dirty="0" smtClean="0"/>
            </a:br>
            <a:r>
              <a:rPr lang="tr-TR" sz="1200" b="1" dirty="0" smtClean="0"/>
              <a:t>B) 55 000 000 </a:t>
            </a:r>
            <a:br>
              <a:rPr lang="tr-TR" sz="1200" b="1" dirty="0" smtClean="0"/>
            </a:br>
            <a:r>
              <a:rPr lang="tr-TR" sz="1200" b="1" dirty="0" smtClean="0"/>
              <a:t>C) 60 000 000 </a:t>
            </a:r>
            <a:br>
              <a:rPr lang="tr-TR" sz="1200" b="1" dirty="0" smtClean="0"/>
            </a:br>
            <a:r>
              <a:rPr lang="tr-TR" sz="1200" b="1" dirty="0" smtClean="0"/>
              <a:t>D) 62 500 000</a:t>
            </a:r>
          </a:p>
          <a:p>
            <a:r>
              <a:rPr lang="tr-TR" sz="1200" b="1" dirty="0" smtClean="0"/>
              <a:t>14. Kilogramı 4 000 000 lira olan kıymadan 0,6 kg, kilogramı 600 000 lira olan patatesten 2,5 kg aldık. Kaç lira öderiz? </a:t>
            </a:r>
            <a:br>
              <a:rPr lang="tr-TR" sz="1200" b="1" dirty="0" smtClean="0"/>
            </a:br>
            <a:r>
              <a:rPr lang="tr-TR" sz="1200" b="1" dirty="0" smtClean="0"/>
              <a:t>A) 3 900 000 </a:t>
            </a:r>
            <a:br>
              <a:rPr lang="tr-TR" sz="1200" b="1" dirty="0" smtClean="0"/>
            </a:br>
            <a:r>
              <a:rPr lang="tr-TR" sz="1200" b="1" dirty="0" smtClean="0"/>
              <a:t>B) 3 200 000 </a:t>
            </a:r>
            <a:br>
              <a:rPr lang="tr-TR" sz="1200" b="1" dirty="0" smtClean="0"/>
            </a:br>
            <a:r>
              <a:rPr lang="tr-TR" sz="1200" b="1" dirty="0" smtClean="0"/>
              <a:t>C) 3 000 000 </a:t>
            </a:r>
            <a:br>
              <a:rPr lang="tr-TR" sz="1200" b="1" dirty="0" smtClean="0"/>
            </a:br>
            <a:r>
              <a:rPr lang="tr-TR" sz="1200" b="1" dirty="0" smtClean="0"/>
              <a:t>D) 2 800 000</a:t>
            </a:r>
          </a:p>
          <a:p>
            <a:r>
              <a:rPr lang="it-IT" sz="1200" b="1" dirty="0" smtClean="0"/>
              <a:t>15. Paramın 1/4’ünün 0,2’si 1 000 000 liradır. Paramın tamamı</a:t>
            </a:r>
            <a:r>
              <a:rPr lang="it-IT" sz="1200" b="1" dirty="0" smtClean="0">
                <a:hlinkClick r:id="rId2"/>
              </a:rPr>
              <a:t>kaç</a:t>
            </a:r>
            <a:r>
              <a:rPr lang="it-IT" sz="1200" b="1" dirty="0" smtClean="0"/>
              <a:t> liradır? </a:t>
            </a:r>
            <a:br>
              <a:rPr lang="it-IT" sz="1200" b="1" dirty="0" smtClean="0"/>
            </a:br>
            <a:r>
              <a:rPr lang="it-IT" sz="1200" b="1" dirty="0" smtClean="0"/>
              <a:t>A) 20 000 000 0</a:t>
            </a:r>
            <a:br>
              <a:rPr lang="it-IT" sz="1200" b="1" dirty="0" smtClean="0"/>
            </a:br>
            <a:r>
              <a:rPr lang="it-IT" sz="1200" b="1" dirty="0" smtClean="0"/>
              <a:t>B) 15 000 000 </a:t>
            </a:r>
            <a:br>
              <a:rPr lang="it-IT" sz="1200" b="1" dirty="0" smtClean="0"/>
            </a:br>
            <a:r>
              <a:rPr lang="it-IT" sz="1200" b="1" dirty="0" smtClean="0"/>
              <a:t>C) 12 000 000 </a:t>
            </a:r>
            <a:br>
              <a:rPr lang="it-IT" sz="1200" b="1" dirty="0" smtClean="0"/>
            </a:br>
            <a:r>
              <a:rPr lang="it-IT" sz="1200" b="1" dirty="0" smtClean="0"/>
              <a:t>D) 8 000 000</a:t>
            </a:r>
          </a:p>
          <a:p>
            <a:endParaRPr lang="tr-TR" sz="1200" dirty="0"/>
          </a:p>
        </p:txBody>
      </p:sp>
    </p:spTree>
  </p:cSld>
  <p:clrMapOvr>
    <a:masterClrMapping/>
  </p:clrMapOvr>
  <p:transition>
    <p:strips dir="l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0"/>
            <a:ext cx="7467600" cy="692696"/>
          </a:xfrm>
        </p:spPr>
        <p:txBody>
          <a:bodyPr>
            <a:normAutofit fontScale="90000"/>
          </a:bodyPr>
          <a:lstStyle/>
          <a:p>
            <a:pPr algn="ctr"/>
            <a:r>
              <a:rPr lang="tr-TR" dirty="0" smtClean="0"/>
              <a:t>TEST</a:t>
            </a:r>
            <a:endParaRPr lang="tr-TR" dirty="0"/>
          </a:p>
        </p:txBody>
      </p:sp>
      <p:sp>
        <p:nvSpPr>
          <p:cNvPr id="3" name="2 İçerik Yer Tutucusu"/>
          <p:cNvSpPr>
            <a:spLocks noGrp="1"/>
          </p:cNvSpPr>
          <p:nvPr>
            <p:ph idx="1"/>
          </p:nvPr>
        </p:nvSpPr>
        <p:spPr>
          <a:xfrm>
            <a:off x="457200" y="692696"/>
            <a:ext cx="8435280" cy="6165304"/>
          </a:xfrm>
        </p:spPr>
        <p:txBody>
          <a:bodyPr>
            <a:normAutofit/>
          </a:bodyPr>
          <a:lstStyle/>
          <a:p>
            <a:r>
              <a:rPr lang="tr-TR" sz="1200" b="1" dirty="0" smtClean="0"/>
              <a:t>16. Bir sayının 4/5’inin 0,5’i 8’dir. Bu sayı </a:t>
            </a:r>
            <a:r>
              <a:rPr lang="tr-TR" sz="1200" b="1" dirty="0" smtClean="0">
                <a:hlinkClick r:id="rId2"/>
              </a:rPr>
              <a:t>kaç</a:t>
            </a:r>
            <a:r>
              <a:rPr lang="tr-TR" sz="1200" b="1" dirty="0" smtClean="0"/>
              <a:t>tır? </a:t>
            </a:r>
            <a:br>
              <a:rPr lang="tr-TR" sz="1200" b="1" dirty="0" smtClean="0"/>
            </a:br>
            <a:r>
              <a:rPr lang="tr-TR" sz="1200" b="1" dirty="0" smtClean="0"/>
              <a:t>A) 25 </a:t>
            </a:r>
            <a:br>
              <a:rPr lang="tr-TR" sz="1200" b="1" dirty="0" smtClean="0"/>
            </a:br>
            <a:r>
              <a:rPr lang="tr-TR" sz="1200" b="1" dirty="0" smtClean="0"/>
              <a:t>B) 20 </a:t>
            </a:r>
            <a:br>
              <a:rPr lang="tr-TR" sz="1200" b="1" dirty="0" smtClean="0"/>
            </a:br>
            <a:r>
              <a:rPr lang="tr-TR" sz="1200" b="1" dirty="0" smtClean="0"/>
              <a:t>C) 15 </a:t>
            </a:r>
            <a:br>
              <a:rPr lang="tr-TR" sz="1200" b="1" dirty="0" smtClean="0"/>
            </a:br>
            <a:r>
              <a:rPr lang="tr-TR" sz="1200" b="1" dirty="0" smtClean="0"/>
              <a:t>D) 32</a:t>
            </a:r>
          </a:p>
          <a:p>
            <a:r>
              <a:rPr lang="tr-TR" sz="1200" b="1" dirty="0" smtClean="0"/>
              <a:t>17. Bir telefon jetonu 0,018 kg gelmektedir. 2,25 kg jeton alan </a:t>
            </a:r>
            <a:r>
              <a:rPr lang="tr-TR" sz="1200" b="1" dirty="0" err="1" smtClean="0"/>
              <a:t>bayinin</a:t>
            </a:r>
            <a:r>
              <a:rPr lang="tr-TR" sz="1200" b="1" dirty="0" smtClean="0"/>
              <a:t> aldığı jeton sayısı </a:t>
            </a:r>
            <a:r>
              <a:rPr lang="tr-TR" sz="1200" b="1" dirty="0" smtClean="0">
                <a:hlinkClick r:id="rId2"/>
              </a:rPr>
              <a:t>kaç</a:t>
            </a:r>
            <a:r>
              <a:rPr lang="tr-TR" sz="1200" b="1" dirty="0" smtClean="0"/>
              <a:t> tanedir? </a:t>
            </a:r>
            <a:br>
              <a:rPr lang="tr-TR" sz="1200" b="1" dirty="0" smtClean="0"/>
            </a:br>
            <a:r>
              <a:rPr lang="tr-TR" sz="1200" b="1" dirty="0" smtClean="0"/>
              <a:t>A) 200 </a:t>
            </a:r>
            <a:br>
              <a:rPr lang="tr-TR" sz="1200" b="1" dirty="0" smtClean="0"/>
            </a:br>
            <a:r>
              <a:rPr lang="tr-TR" sz="1200" b="1" dirty="0" smtClean="0"/>
              <a:t>B) 150 </a:t>
            </a:r>
            <a:br>
              <a:rPr lang="tr-TR" sz="1200" b="1" dirty="0" smtClean="0"/>
            </a:br>
            <a:r>
              <a:rPr lang="tr-TR" sz="1200" b="1" dirty="0" smtClean="0"/>
              <a:t>C) 140 </a:t>
            </a:r>
            <a:br>
              <a:rPr lang="tr-TR" sz="1200" b="1" dirty="0" smtClean="0"/>
            </a:br>
            <a:r>
              <a:rPr lang="tr-TR" sz="1200" b="1" dirty="0" smtClean="0"/>
              <a:t>D) 125</a:t>
            </a:r>
          </a:p>
          <a:p>
            <a:r>
              <a:rPr lang="tr-TR" sz="1200" b="1" dirty="0" smtClean="0"/>
              <a:t>18. Bir kulenin yüksekliği 60,4 metredir.Bu kuleye her biri 0,4 olan basamaklarla çıkılıyor.Kulede </a:t>
            </a:r>
            <a:r>
              <a:rPr lang="tr-TR" sz="1200" b="1" dirty="0" smtClean="0">
                <a:hlinkClick r:id="rId2"/>
              </a:rPr>
              <a:t>kaç</a:t>
            </a:r>
            <a:r>
              <a:rPr lang="tr-TR" sz="1200" b="1" dirty="0" smtClean="0"/>
              <a:t> basamak </a:t>
            </a:r>
            <a:r>
              <a:rPr lang="tr-TR" sz="1200" b="1" dirty="0" smtClean="0">
                <a:hlinkClick r:id="rId2"/>
              </a:rPr>
              <a:t>vardır?</a:t>
            </a:r>
            <a:r>
              <a:rPr lang="tr-TR" sz="1200" b="1" dirty="0" smtClean="0"/>
              <a:t> </a:t>
            </a:r>
            <a:br>
              <a:rPr lang="tr-TR" sz="1200" b="1" dirty="0" smtClean="0"/>
            </a:br>
            <a:r>
              <a:rPr lang="tr-TR" sz="1200" b="1" dirty="0" smtClean="0"/>
              <a:t>A) 147 </a:t>
            </a:r>
            <a:br>
              <a:rPr lang="tr-TR" sz="1200" b="1" dirty="0" smtClean="0"/>
            </a:br>
            <a:r>
              <a:rPr lang="tr-TR" sz="1200" b="1" dirty="0" smtClean="0"/>
              <a:t>B) 148 </a:t>
            </a:r>
            <a:br>
              <a:rPr lang="tr-TR" sz="1200" b="1" dirty="0" smtClean="0"/>
            </a:br>
            <a:r>
              <a:rPr lang="tr-TR" sz="1200" b="1" dirty="0" smtClean="0"/>
              <a:t>C) 150 </a:t>
            </a:r>
            <a:br>
              <a:rPr lang="tr-TR" sz="1200" b="1" dirty="0" smtClean="0"/>
            </a:br>
            <a:r>
              <a:rPr lang="tr-TR" sz="1200" b="1" dirty="0" smtClean="0"/>
              <a:t>D) 151</a:t>
            </a:r>
          </a:p>
          <a:p>
            <a:r>
              <a:rPr lang="tr-TR" sz="1200" b="1" dirty="0" smtClean="0"/>
              <a:t>19. 480 askerin bulunduğu bir birlikte hazırlanan yemek için, her altı askere 1,75kg et harcanmaktadır.Hazırlanan yemek için </a:t>
            </a:r>
            <a:r>
              <a:rPr lang="tr-TR" sz="1200" b="1" dirty="0" smtClean="0">
                <a:hlinkClick r:id="rId2"/>
              </a:rPr>
              <a:t>kaç</a:t>
            </a:r>
            <a:r>
              <a:rPr lang="tr-TR" sz="1200" b="1" dirty="0" smtClean="0"/>
              <a:t> kg et gerekir? </a:t>
            </a:r>
            <a:br>
              <a:rPr lang="tr-TR" sz="1200" b="1" dirty="0" smtClean="0"/>
            </a:br>
            <a:r>
              <a:rPr lang="tr-TR" sz="1200" b="1" dirty="0" smtClean="0"/>
              <a:t>A) 95kg </a:t>
            </a:r>
            <a:br>
              <a:rPr lang="tr-TR" sz="1200" b="1" dirty="0" smtClean="0"/>
            </a:br>
            <a:r>
              <a:rPr lang="tr-TR" sz="1200" b="1" dirty="0" smtClean="0"/>
              <a:t>B) 100kg </a:t>
            </a:r>
            <a:br>
              <a:rPr lang="tr-TR" sz="1200" b="1" dirty="0" smtClean="0"/>
            </a:br>
            <a:r>
              <a:rPr lang="tr-TR" sz="1200" b="1" dirty="0" smtClean="0"/>
              <a:t>C) 105kg </a:t>
            </a:r>
            <a:br>
              <a:rPr lang="tr-TR" sz="1200" b="1" dirty="0" smtClean="0"/>
            </a:br>
            <a:r>
              <a:rPr lang="tr-TR" sz="1200" b="1" dirty="0" smtClean="0"/>
              <a:t>D) 140kg</a:t>
            </a:r>
          </a:p>
          <a:p>
            <a:r>
              <a:rPr lang="tr-TR" sz="1200" b="1" dirty="0" smtClean="0"/>
              <a:t>20. Sıfır tam on binde iki yüz yedi ondalık kesrinin </a:t>
            </a:r>
            <a:r>
              <a:rPr lang="tr-TR" sz="1200" b="1" dirty="0" err="1" smtClean="0"/>
              <a:t>yazılışı</a:t>
            </a:r>
            <a:r>
              <a:rPr lang="tr-TR" sz="1200" b="1" dirty="0" err="1" smtClean="0">
                <a:hlinkClick r:id="rId2"/>
              </a:rPr>
              <a:t>hangisi</a:t>
            </a:r>
            <a:r>
              <a:rPr lang="tr-TR" sz="1200" b="1" dirty="0" err="1" smtClean="0"/>
              <a:t>dir</a:t>
            </a:r>
            <a:r>
              <a:rPr lang="tr-TR" sz="1200" b="1" dirty="0" smtClean="0"/>
              <a:t>? </a:t>
            </a:r>
            <a:br>
              <a:rPr lang="tr-TR" sz="1200" b="1" dirty="0" smtClean="0"/>
            </a:br>
            <a:r>
              <a:rPr lang="tr-TR" sz="1200" b="1" dirty="0" smtClean="0"/>
              <a:t>A) 0,207 </a:t>
            </a:r>
            <a:br>
              <a:rPr lang="tr-TR" sz="1200" b="1" dirty="0" smtClean="0"/>
            </a:br>
            <a:r>
              <a:rPr lang="tr-TR" sz="1200" b="1" dirty="0" smtClean="0"/>
              <a:t>B) 0,0207 </a:t>
            </a:r>
            <a:br>
              <a:rPr lang="tr-TR" sz="1200" b="1" dirty="0" smtClean="0"/>
            </a:br>
            <a:r>
              <a:rPr lang="tr-TR" sz="1200" b="1" dirty="0" smtClean="0"/>
              <a:t>C) 0,0027 </a:t>
            </a:r>
            <a:br>
              <a:rPr lang="tr-TR" sz="1200" b="1" dirty="0" smtClean="0"/>
            </a:br>
            <a:r>
              <a:rPr lang="tr-TR" sz="1200" b="1" dirty="0" smtClean="0"/>
              <a:t>D) 0,2007</a:t>
            </a:r>
          </a:p>
          <a:p>
            <a:endParaRPr lang="tr-TR" sz="1200" dirty="0"/>
          </a:p>
        </p:txBody>
      </p:sp>
    </p:spTree>
  </p:cSld>
  <p:clrMapOvr>
    <a:masterClrMapping/>
  </p:clrMapOvr>
  <p:transition>
    <p:wedg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Aşağı Şerit"/>
          <p:cNvSpPr/>
          <p:nvPr/>
        </p:nvSpPr>
        <p:spPr>
          <a:xfrm>
            <a:off x="251520" y="620688"/>
            <a:ext cx="8424936" cy="5904656"/>
          </a:xfrm>
          <a:prstGeom prst="ribbon">
            <a:avLst/>
          </a:prstGeom>
        </p:spPr>
        <p:style>
          <a:lnRef idx="1">
            <a:schemeClr val="accent4"/>
          </a:lnRef>
          <a:fillRef idx="3">
            <a:schemeClr val="accent4"/>
          </a:fillRef>
          <a:effectRef idx="2">
            <a:schemeClr val="accent4"/>
          </a:effectRef>
          <a:fontRef idx="minor">
            <a:schemeClr val="lt1"/>
          </a:fontRef>
        </p:style>
        <p:txBody>
          <a:bodyPr rtlCol="0" anchor="ctr"/>
          <a:lstStyle/>
          <a:p>
            <a:endParaRPr lang="tr-TR" sz="3600" dirty="0" smtClean="0">
              <a:solidFill>
                <a:srgbClr val="FF0000"/>
              </a:solidFill>
            </a:endParaRPr>
          </a:p>
          <a:p>
            <a:endParaRPr lang="tr-TR" sz="3600" dirty="0" smtClean="0">
              <a:solidFill>
                <a:srgbClr val="FF0000"/>
              </a:solidFill>
            </a:endParaRPr>
          </a:p>
          <a:p>
            <a:endParaRPr lang="tr-TR" sz="3600" dirty="0" smtClean="0">
              <a:solidFill>
                <a:srgbClr val="FF0000"/>
              </a:solidFill>
            </a:endParaRPr>
          </a:p>
          <a:p>
            <a:endParaRPr lang="tr-TR" sz="3600" dirty="0" smtClean="0">
              <a:solidFill>
                <a:srgbClr val="FF0000"/>
              </a:solidFill>
            </a:endParaRPr>
          </a:p>
          <a:p>
            <a:endParaRPr lang="tr-TR" sz="3600" dirty="0" smtClean="0">
              <a:solidFill>
                <a:srgbClr val="FF0000"/>
              </a:solidFill>
            </a:endParaRPr>
          </a:p>
          <a:p>
            <a:r>
              <a:rPr lang="tr-TR" sz="3600" dirty="0" smtClean="0">
                <a:solidFill>
                  <a:srgbClr val="FF0000"/>
                </a:solidFill>
              </a:rPr>
              <a:t>HAZIRLAYAN</a:t>
            </a:r>
          </a:p>
          <a:p>
            <a:r>
              <a:rPr lang="tr-TR" sz="3600" dirty="0" smtClean="0">
                <a:solidFill>
                  <a:srgbClr val="FF0000"/>
                </a:solidFill>
              </a:rPr>
              <a:t>İSMAİL FARUK</a:t>
            </a:r>
          </a:p>
          <a:p>
            <a:r>
              <a:rPr lang="tr-TR" sz="3600" dirty="0" smtClean="0">
                <a:solidFill>
                  <a:srgbClr val="FF0000"/>
                </a:solidFill>
              </a:rPr>
              <a:t>ÇEKMEN</a:t>
            </a:r>
          </a:p>
          <a:p>
            <a:r>
              <a:rPr lang="tr-TR" sz="3600" dirty="0" smtClean="0">
                <a:solidFill>
                  <a:srgbClr val="FF0000"/>
                </a:solidFill>
              </a:rPr>
              <a:t>ÖZEL BATMAN</a:t>
            </a:r>
          </a:p>
          <a:p>
            <a:r>
              <a:rPr lang="tr-TR" sz="3600" dirty="0" smtClean="0">
                <a:solidFill>
                  <a:srgbClr val="FF0000"/>
                </a:solidFill>
              </a:rPr>
              <a:t>FEN BİLİMLERİ</a:t>
            </a:r>
          </a:p>
          <a:p>
            <a:r>
              <a:rPr lang="tr-TR" sz="3600" dirty="0" smtClean="0">
                <a:solidFill>
                  <a:srgbClr val="FF0000"/>
                </a:solidFill>
              </a:rPr>
              <a:t>OKULLARI </a:t>
            </a:r>
          </a:p>
          <a:p>
            <a:r>
              <a:rPr lang="tr-TR" sz="3600" dirty="0" smtClean="0">
                <a:solidFill>
                  <a:srgbClr val="FF0000"/>
                </a:solidFill>
              </a:rPr>
              <a:t>6/C SINIFI </a:t>
            </a:r>
          </a:p>
          <a:p>
            <a:r>
              <a:rPr lang="tr-TR" sz="3600" dirty="0" smtClean="0">
                <a:solidFill>
                  <a:srgbClr val="FF0000"/>
                </a:solidFill>
              </a:rPr>
              <a:t>ÖĞRENCİSİ</a:t>
            </a:r>
          </a:p>
          <a:p>
            <a:endParaRPr lang="tr-TR" sz="3600" dirty="0" smtClean="0">
              <a:solidFill>
                <a:srgbClr val="FF0000"/>
              </a:solidFill>
            </a:endParaRPr>
          </a:p>
          <a:p>
            <a:endParaRPr lang="tr-TR" sz="3600" dirty="0" smtClean="0">
              <a:solidFill>
                <a:srgbClr val="FF0000"/>
              </a:solidFill>
            </a:endParaRPr>
          </a:p>
          <a:p>
            <a:endParaRPr lang="tr-TR" sz="3600" dirty="0" smtClean="0">
              <a:solidFill>
                <a:srgbClr val="FF0000"/>
              </a:solidFill>
            </a:endParaRPr>
          </a:p>
          <a:p>
            <a:endParaRPr lang="tr-TR" sz="3600" dirty="0" smtClean="0">
              <a:solidFill>
                <a:srgbClr val="FF0000"/>
              </a:solidFill>
            </a:endParaRPr>
          </a:p>
          <a:p>
            <a:endParaRPr lang="tr-TR" sz="3600" dirty="0" smtClean="0">
              <a:solidFill>
                <a:srgbClr val="FF0000"/>
              </a:solidFill>
            </a:endParaRPr>
          </a:p>
          <a:p>
            <a:endParaRPr lang="tr-TR" sz="3600" dirty="0">
              <a:solidFill>
                <a:srgbClr val="FF0000"/>
              </a:solidFill>
            </a:endParaRPr>
          </a:p>
        </p:txBody>
      </p:sp>
    </p:spTree>
  </p:cSld>
  <p:clrMapOvr>
    <a:masterClrMapping/>
  </p:clrMapOvr>
  <p:transition spd="slow">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92D050"/>
                </a:solidFill>
              </a:rPr>
              <a:t>DEVİRLİ ONDALIK KESİRLER</a:t>
            </a:r>
            <a:endParaRPr lang="tr-TR" dirty="0">
              <a:solidFill>
                <a:srgbClr val="92D050"/>
              </a:solidFill>
            </a:endParaRPr>
          </a:p>
        </p:txBody>
      </p:sp>
      <p:sp>
        <p:nvSpPr>
          <p:cNvPr id="3" name="2 İçerik Yer Tutucusu"/>
          <p:cNvSpPr>
            <a:spLocks noGrp="1"/>
          </p:cNvSpPr>
          <p:nvPr>
            <p:ph idx="1"/>
          </p:nvPr>
        </p:nvSpPr>
        <p:spPr/>
        <p:txBody>
          <a:bodyPr>
            <a:normAutofit fontScale="77500" lnSpcReduction="20000"/>
          </a:bodyPr>
          <a:lstStyle/>
          <a:p>
            <a:r>
              <a:rPr lang="tr-TR" dirty="0" smtClean="0">
                <a:solidFill>
                  <a:srgbClr val="7030A0"/>
                </a:solidFill>
              </a:rPr>
              <a:t>Paydası 10 veya 10’un kuvveti olacak şekilde genişletilemeyen kesirlerin, ondalık açılımlarının kesir kısımlarında tekrar eden rakamlar bulunur.Bu tür ondalık kesirler devirli ondalık kesir olarak adlandırılır.Yani virgülün sağında tekrar eden belli sayılar varsa bu tür ifadeler devirli ondalık sayılar denir.Bu tekrar eden sayı veya sayıların üzerine devir çizgisi çekerek durdurmuş oluruz.</a:t>
            </a:r>
          </a:p>
          <a:p>
            <a:r>
              <a:rPr lang="tr-TR" dirty="0" smtClean="0">
                <a:solidFill>
                  <a:srgbClr val="7030A0"/>
                </a:solidFill>
              </a:rPr>
              <a:t>Devirli ondalık kesre karşılık gelen kesri yani rasyonel sayıyı bulmak için izlenecek yol;</a:t>
            </a:r>
          </a:p>
          <a:p>
            <a:r>
              <a:rPr lang="tr-TR" dirty="0" smtClean="0">
                <a:solidFill>
                  <a:srgbClr val="7030A0"/>
                </a:solidFill>
              </a:rPr>
              <a:t>Pay için, sayı aynen yazılır devretmeyen kısım çıkarılır. Payda için, virgülden sonra devreden sayı kadar 9, devretmeyen sayı kadar 0 yazılır.</a:t>
            </a:r>
          </a:p>
          <a:p>
            <a:pPr>
              <a:buNone/>
            </a:pPr>
            <a:endParaRPr lang="tr-TR" dirty="0"/>
          </a:p>
        </p:txBody>
      </p:sp>
    </p:spTree>
  </p:cSld>
  <p:clrMapOvr>
    <a:masterClrMapping/>
  </p:clrMapOvr>
  <p:transition>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solidFill>
                  <a:srgbClr val="FF0000"/>
                </a:solidFill>
              </a:rPr>
              <a:t>ONDALIK KESİRLERDE SIRALAMA</a:t>
            </a:r>
            <a:endParaRPr lang="tr-TR" dirty="0">
              <a:solidFill>
                <a:srgbClr val="FF0000"/>
              </a:solidFill>
            </a:endParaRPr>
          </a:p>
        </p:txBody>
      </p:sp>
      <p:sp>
        <p:nvSpPr>
          <p:cNvPr id="3" name="2 İçerik Yer Tutucusu"/>
          <p:cNvSpPr>
            <a:spLocks noGrp="1"/>
          </p:cNvSpPr>
          <p:nvPr>
            <p:ph idx="1"/>
          </p:nvPr>
        </p:nvSpPr>
        <p:spPr/>
        <p:txBody>
          <a:bodyPr>
            <a:normAutofit fontScale="92500" lnSpcReduction="10000"/>
          </a:bodyPr>
          <a:lstStyle/>
          <a:p>
            <a:r>
              <a:rPr lang="tr-TR" dirty="0" smtClean="0">
                <a:solidFill>
                  <a:srgbClr val="00B050"/>
                </a:solidFill>
              </a:rPr>
              <a:t>Ondalık kesirlerde sıralama yaparken önce tam kısımlara bakılır.Tamı büyük olan büyüktür.Eğer tam kısımlar eşitse hemen bir sağdaki onda birler basamağına bakılır.Onda birler basamağı büyük olan büyüktür.Buda eşitse hemen bir sağdaki yüzde birler basamağına bakılır.Yüzde birler basamağı büyük olan büyüktür.Buda eşitse hemen bir sağdakine bakılır.Sıralamada izlenecek yol bu şekilde devam eder.</a:t>
            </a:r>
            <a:endParaRPr lang="tr-TR" dirty="0">
              <a:solidFill>
                <a:srgbClr val="00B050"/>
              </a:solidFill>
            </a:endParaRPr>
          </a:p>
        </p:txBody>
      </p:sp>
    </p:spTree>
  </p:cSld>
  <p:clrMapOvr>
    <a:masterClrMapping/>
  </p:clrMapOvr>
  <p:transition>
    <p:wedg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3200" dirty="0" smtClean="0">
                <a:solidFill>
                  <a:srgbClr val="7030A0"/>
                </a:solidFill>
              </a:rPr>
              <a:t>ONDALIK KESİRLERDE ÇÖZÜMLEME </a:t>
            </a:r>
            <a:endParaRPr lang="tr-TR" sz="3200" dirty="0">
              <a:solidFill>
                <a:srgbClr val="7030A0"/>
              </a:solidFill>
            </a:endParaRPr>
          </a:p>
        </p:txBody>
      </p:sp>
      <p:sp>
        <p:nvSpPr>
          <p:cNvPr id="3" name="2 İçerik Yer Tutucusu"/>
          <p:cNvSpPr>
            <a:spLocks noGrp="1"/>
          </p:cNvSpPr>
          <p:nvPr>
            <p:ph idx="1"/>
          </p:nvPr>
        </p:nvSpPr>
        <p:spPr>
          <a:xfrm>
            <a:off x="457200" y="1600200"/>
            <a:ext cx="7467600" cy="5257800"/>
          </a:xfrm>
        </p:spPr>
        <p:txBody>
          <a:bodyPr>
            <a:normAutofit/>
          </a:bodyPr>
          <a:lstStyle/>
          <a:p>
            <a:r>
              <a:rPr lang="tr-TR" dirty="0" smtClean="0">
                <a:solidFill>
                  <a:srgbClr val="0000FF"/>
                </a:solidFill>
              </a:rPr>
              <a:t>Çözümleme yaparken virgülün sağı kesir kısım,virgülün solu tam kısım olduğu unutulmamalıdır.</a:t>
            </a:r>
          </a:p>
          <a:p>
            <a:r>
              <a:rPr lang="tr-TR" dirty="0" smtClean="0">
                <a:solidFill>
                  <a:srgbClr val="0000FF"/>
                </a:solidFill>
              </a:rPr>
              <a:t>Örnek: 245,326 ondalık kesrini çözümleyelim.</a:t>
            </a:r>
          </a:p>
          <a:p>
            <a:r>
              <a:rPr lang="tr-TR" dirty="0" smtClean="0">
                <a:solidFill>
                  <a:srgbClr val="0000FF"/>
                </a:solidFill>
              </a:rPr>
              <a:t>(2x100)+(4x10)+(5x1)+(3x0,1)+(2x0,01)+(6x0,001)</a:t>
            </a:r>
          </a:p>
          <a:p>
            <a:r>
              <a:rPr lang="tr-TR" dirty="0" smtClean="0">
                <a:solidFill>
                  <a:srgbClr val="0000FF"/>
                </a:solidFill>
              </a:rPr>
              <a:t>200+40+5+0,3+0,02+0,006 = 245,326</a:t>
            </a:r>
          </a:p>
        </p:txBody>
      </p:sp>
    </p:spTree>
  </p:cSld>
  <p:clrMapOvr>
    <a:masterClrMapping/>
  </p:clrMapOvr>
  <p:transition>
    <p:wheel spokes="3"/>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sz="4000" dirty="0" smtClean="0">
                <a:solidFill>
                  <a:srgbClr val="0000FF"/>
                </a:solidFill>
              </a:rPr>
              <a:t>ONDALIK KESİRLERDE YUVARLAMA</a:t>
            </a:r>
            <a:endParaRPr lang="tr-TR" sz="4000" dirty="0">
              <a:solidFill>
                <a:srgbClr val="0000FF"/>
              </a:solidFill>
            </a:endParaRPr>
          </a:p>
        </p:txBody>
      </p:sp>
      <p:sp>
        <p:nvSpPr>
          <p:cNvPr id="3" name="2 İçerik Yer Tutucusu"/>
          <p:cNvSpPr>
            <a:spLocks noGrp="1"/>
          </p:cNvSpPr>
          <p:nvPr>
            <p:ph idx="1"/>
          </p:nvPr>
        </p:nvSpPr>
        <p:spPr/>
        <p:txBody>
          <a:bodyPr>
            <a:normAutofit fontScale="55000" lnSpcReduction="20000"/>
          </a:bodyPr>
          <a:lstStyle/>
          <a:p>
            <a:r>
              <a:rPr lang="tr-TR" dirty="0" smtClean="0">
                <a:solidFill>
                  <a:srgbClr val="FF00FF"/>
                </a:solidFill>
              </a:rPr>
              <a:t>Sağdaki rakam 5'e eşit yada 5’ten büyükse verilen basamaktaki rakam 1 arttırılır, sağındaki diğer sayılar atılarak ondalık kesir yazılır.</a:t>
            </a:r>
          </a:p>
          <a:p>
            <a:r>
              <a:rPr lang="tr-TR" dirty="0" smtClean="0">
                <a:solidFill>
                  <a:srgbClr val="FF00FF"/>
                </a:solidFill>
              </a:rPr>
              <a:t>Sağdaki rakam 5’ten küçükse verilen basamaktaki rakam değişmez, sağındaki diğer sayılar atılarak ondalık kesir yazılır.</a:t>
            </a:r>
          </a:p>
          <a:p>
            <a:r>
              <a:rPr lang="tr-TR" dirty="0" smtClean="0">
                <a:solidFill>
                  <a:srgbClr val="FF00FF"/>
                </a:solidFill>
              </a:rPr>
              <a:t>Eğer tam sayı olarak yuvarlarsa derse birler basamağına bakarız.Kurallar </a:t>
            </a:r>
            <a:r>
              <a:rPr lang="tr-TR" dirty="0" err="1" smtClean="0">
                <a:solidFill>
                  <a:srgbClr val="FF00FF"/>
                </a:solidFill>
              </a:rPr>
              <a:t>buradada</a:t>
            </a:r>
            <a:r>
              <a:rPr lang="tr-TR" dirty="0" smtClean="0">
                <a:solidFill>
                  <a:srgbClr val="FF00FF"/>
                </a:solidFill>
              </a:rPr>
              <a:t> geçerlidir.</a:t>
            </a:r>
          </a:p>
          <a:p>
            <a:r>
              <a:rPr lang="tr-TR" dirty="0" smtClean="0">
                <a:solidFill>
                  <a:srgbClr val="FF00FF"/>
                </a:solidFill>
              </a:rPr>
              <a:t>Örnek: 0,54 ondalık kesrini onda birler basamağına göre yuvarlayalım.</a:t>
            </a:r>
          </a:p>
          <a:p>
            <a:r>
              <a:rPr lang="tr-TR" dirty="0" smtClean="0">
                <a:solidFill>
                  <a:srgbClr val="FF00FF"/>
                </a:solidFill>
              </a:rPr>
              <a:t>Verilen basamakta 5 var. 5’in sağına bakarız. 4&lt;5 olduğundan ekleme yapılmaz.Diğerleri atılır.Yuvarlanmış hali ise 0,5 olur.</a:t>
            </a:r>
          </a:p>
          <a:p>
            <a:r>
              <a:rPr lang="tr-TR" dirty="0" smtClean="0">
                <a:solidFill>
                  <a:srgbClr val="FF00FF"/>
                </a:solidFill>
              </a:rPr>
              <a:t>Örnek: 0,287 ondalık kesrini yüzde birler basamağına göre yuvarlayalım.</a:t>
            </a:r>
          </a:p>
          <a:p>
            <a:r>
              <a:rPr lang="tr-TR" dirty="0" smtClean="0">
                <a:solidFill>
                  <a:srgbClr val="FF00FF"/>
                </a:solidFill>
              </a:rPr>
              <a:t>Verilen basamakta 8 var. 8’in sağına bakarız. 7&gt;5 olduğundan 1 ekleme yaparız.Diğerleri atılır.Yuvarlanmış hali ise 0,29 olur.</a:t>
            </a:r>
          </a:p>
          <a:p>
            <a:r>
              <a:rPr lang="tr-TR" dirty="0" smtClean="0">
                <a:solidFill>
                  <a:srgbClr val="FF00FF"/>
                </a:solidFill>
              </a:rPr>
              <a:t>Örnek: 16,51 ondalık kesrini tam sayı olarak yuvarlayalım.</a:t>
            </a:r>
          </a:p>
          <a:p>
            <a:r>
              <a:rPr lang="tr-TR" dirty="0" smtClean="0">
                <a:solidFill>
                  <a:srgbClr val="FF00FF"/>
                </a:solidFill>
              </a:rPr>
              <a:t>Verilen basamakta 6 var. 6’nın sağına bakarız. 5=5 olduğundan 1 ekleme yaparız.Diğerleri atılır.Yuvarlanmış hali ise 17 Tam olur</a:t>
            </a:r>
          </a:p>
        </p:txBody>
      </p:sp>
    </p:spTree>
  </p:cSld>
  <p:clrMapOvr>
    <a:masterClrMapping/>
  </p:clrMapOvr>
  <p:transition>
    <p:diamon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solidFill>
                  <a:srgbClr val="009999"/>
                </a:solidFill>
              </a:rPr>
              <a:t>ONDALIK KESİRLERDE TOPLAMA VE ÇIKARMA İŞLEMLERİ</a:t>
            </a:r>
            <a:endParaRPr lang="tr-TR" dirty="0">
              <a:solidFill>
                <a:srgbClr val="009999"/>
              </a:solidFill>
            </a:endParaRPr>
          </a:p>
        </p:txBody>
      </p:sp>
      <p:sp>
        <p:nvSpPr>
          <p:cNvPr id="3" name="2 İçerik Yer Tutucusu"/>
          <p:cNvSpPr>
            <a:spLocks noGrp="1"/>
          </p:cNvSpPr>
          <p:nvPr>
            <p:ph idx="1"/>
          </p:nvPr>
        </p:nvSpPr>
        <p:spPr>
          <a:xfrm>
            <a:off x="467544" y="1484784"/>
            <a:ext cx="7467600" cy="4464496"/>
          </a:xfrm>
        </p:spPr>
        <p:txBody>
          <a:bodyPr>
            <a:normAutofit/>
          </a:bodyPr>
          <a:lstStyle/>
          <a:p>
            <a:r>
              <a:rPr lang="tr-TR" dirty="0" smtClean="0">
                <a:solidFill>
                  <a:schemeClr val="bg1"/>
                </a:solidFill>
              </a:rPr>
              <a:t>Ondalık kesirler toplanırken veya çıkarılırken, virgüller alt alta gelecek şekilde yazılır ve doğal sayılarda toplama - çıkarma işleminde olduğu gibi toplama - çıkarma işlemi yapılır. Sonuç, virgüllerin hizasından virgülle ayrılır. </a:t>
            </a:r>
            <a:endParaRPr lang="tr-TR" dirty="0">
              <a:solidFill>
                <a:schemeClr val="bg1"/>
              </a:solidFill>
            </a:endParaRPr>
          </a:p>
        </p:txBody>
      </p:sp>
    </p:spTree>
  </p:cSld>
  <p:clrMapOvr>
    <a:masterClrMapping/>
  </p:clrMapOvr>
  <p:transition>
    <p:wheel spokes="8"/>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solidFill>
                  <a:schemeClr val="accent1">
                    <a:lumMod val="75000"/>
                  </a:schemeClr>
                </a:solidFill>
              </a:rPr>
              <a:t>ONDALIK KESİRLERDE ÇARPMA</a:t>
            </a:r>
            <a:endParaRPr lang="tr-TR" dirty="0">
              <a:solidFill>
                <a:schemeClr val="accent1">
                  <a:lumMod val="75000"/>
                </a:schemeClr>
              </a:solidFill>
            </a:endParaRPr>
          </a:p>
        </p:txBody>
      </p:sp>
      <p:sp>
        <p:nvSpPr>
          <p:cNvPr id="3" name="2 İçerik Yer Tutucusu"/>
          <p:cNvSpPr>
            <a:spLocks noGrp="1"/>
          </p:cNvSpPr>
          <p:nvPr>
            <p:ph idx="1"/>
          </p:nvPr>
        </p:nvSpPr>
        <p:spPr/>
        <p:txBody>
          <a:bodyPr/>
          <a:lstStyle/>
          <a:p>
            <a:r>
              <a:rPr lang="tr-TR" dirty="0" smtClean="0">
                <a:solidFill>
                  <a:schemeClr val="accent2">
                    <a:lumMod val="40000"/>
                    <a:lumOff val="60000"/>
                  </a:schemeClr>
                </a:solidFill>
              </a:rPr>
              <a:t>Ondalık kesirlerin çarpımı yapılırken, virgül yokmuş gibi çarpma işlemi yapılır. Çarpılan sayıların virgülden sonraki basamak sayılarının toplamı kadar, sonuçtaki sayıda o kadar sağdan sola doğru virgülle ayrılır.</a:t>
            </a:r>
            <a:endParaRPr lang="tr-TR" dirty="0">
              <a:solidFill>
                <a:schemeClr val="accent2">
                  <a:lumMod val="40000"/>
                  <a:lumOff val="60000"/>
                </a:schemeClr>
              </a:solidFill>
            </a:endParaRPr>
          </a:p>
        </p:txBody>
      </p:sp>
    </p:spTree>
  </p:cSld>
  <p:clrMapOvr>
    <a:masterClrMapping/>
  </p:clrMapOvr>
  <p:transition>
    <p:split orient="vert" dir="in"/>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solidFill>
                  <a:srgbClr val="FF00FF"/>
                </a:solidFill>
              </a:rPr>
              <a:t>ONDALIK KESİRLERDE BÖLME</a:t>
            </a:r>
            <a:endParaRPr lang="tr-TR" dirty="0">
              <a:solidFill>
                <a:srgbClr val="FF00FF"/>
              </a:solidFill>
            </a:endParaRPr>
          </a:p>
        </p:txBody>
      </p:sp>
      <p:sp>
        <p:nvSpPr>
          <p:cNvPr id="3" name="2 İçerik Yer Tutucusu"/>
          <p:cNvSpPr>
            <a:spLocks noGrp="1"/>
          </p:cNvSpPr>
          <p:nvPr>
            <p:ph idx="1"/>
          </p:nvPr>
        </p:nvSpPr>
        <p:spPr>
          <a:xfrm>
            <a:off x="457200" y="1600200"/>
            <a:ext cx="7467600" cy="5069160"/>
          </a:xfrm>
        </p:spPr>
        <p:txBody>
          <a:bodyPr>
            <a:normAutofit fontScale="77500" lnSpcReduction="20000"/>
          </a:bodyPr>
          <a:lstStyle/>
          <a:p>
            <a:r>
              <a:rPr lang="tr-TR" dirty="0" smtClean="0">
                <a:solidFill>
                  <a:srgbClr val="0000FF"/>
                </a:solidFill>
              </a:rPr>
              <a:t>Ondalık kesirlerin bölme işlemi yapılırken, bölen virgülden kurtulacak biçimde 10 un kuvveti ile çarpılır. Bölünen de aynı 10 un kuvveti ile çarpılarak normal bölme işlemi yapılır.Burada her iki sayıda virgülden kurtarılır.</a:t>
            </a:r>
          </a:p>
          <a:p>
            <a:r>
              <a:rPr lang="tr-TR" dirty="0" smtClean="0">
                <a:solidFill>
                  <a:srgbClr val="0000FF"/>
                </a:solidFill>
              </a:rPr>
              <a:t>Ondalık kesirlerde 10, 100, 1000 ile kısa yoldan çarpma işlemleri yapmak için sıfır sayısı kadar virgül sağa kayar.Virgülün bittiği yerde sıfır ilave edilir.</a:t>
            </a:r>
          </a:p>
          <a:p>
            <a:r>
              <a:rPr lang="tr-TR" dirty="0" smtClean="0">
                <a:solidFill>
                  <a:srgbClr val="0000FF"/>
                </a:solidFill>
              </a:rPr>
              <a:t>Ondalık kesirlerde 10, 100, 1000 ile kısa yoldan bölme işlemleri yapmak için sıfır sayısı kadar virgül sola kayar. Virgülün bittiği yerde sıfır ilave edilir.</a:t>
            </a:r>
          </a:p>
          <a:p>
            <a:pPr>
              <a:buNone/>
            </a:pPr>
            <a:endParaRPr lang="tr-TR" dirty="0" smtClean="0"/>
          </a:p>
          <a:p>
            <a:pPr>
              <a:buNone/>
            </a:pPr>
            <a:r>
              <a:rPr lang="tr-TR" dirty="0" smtClean="0"/>
              <a:t>        </a:t>
            </a:r>
          </a:p>
          <a:p>
            <a:pPr>
              <a:buNone/>
            </a:pPr>
            <a:r>
              <a:rPr lang="tr-TR" dirty="0" smtClean="0"/>
              <a:t>    </a:t>
            </a:r>
            <a:endParaRPr lang="tr-TR" dirty="0"/>
          </a:p>
        </p:txBody>
      </p:sp>
    </p:spTree>
  </p:cSld>
  <p:clrMapOvr>
    <a:masterClrMapping/>
  </p:clrMapOvr>
  <p:transition>
    <p:diamon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67544" y="0"/>
            <a:ext cx="7467600" cy="490066"/>
          </a:xfrm>
        </p:spPr>
        <p:txBody>
          <a:bodyPr>
            <a:normAutofit fontScale="90000"/>
          </a:bodyPr>
          <a:lstStyle/>
          <a:p>
            <a:pPr algn="ctr"/>
            <a:r>
              <a:rPr lang="tr-TR" dirty="0" smtClean="0"/>
              <a:t>TEST</a:t>
            </a:r>
            <a:endParaRPr lang="tr-TR" dirty="0"/>
          </a:p>
        </p:txBody>
      </p:sp>
      <p:sp>
        <p:nvSpPr>
          <p:cNvPr id="3" name="2 İçerik Yer Tutucusu"/>
          <p:cNvSpPr>
            <a:spLocks noGrp="1"/>
          </p:cNvSpPr>
          <p:nvPr>
            <p:ph idx="1"/>
          </p:nvPr>
        </p:nvSpPr>
        <p:spPr>
          <a:xfrm>
            <a:off x="0" y="476672"/>
            <a:ext cx="9144000" cy="6381328"/>
          </a:xfrm>
        </p:spPr>
        <p:txBody>
          <a:bodyPr>
            <a:normAutofit/>
          </a:bodyPr>
          <a:lstStyle/>
          <a:p>
            <a:r>
              <a:rPr lang="tr-TR" sz="2000" b="1" dirty="0" smtClean="0"/>
              <a:t>1. Tanesi 2,3 kg olan 9 tane kutunun toplam ağırlığı </a:t>
            </a:r>
            <a:r>
              <a:rPr lang="tr-TR" sz="2000" b="1" dirty="0" err="1" smtClean="0">
                <a:hlinkClick r:id="rId2"/>
              </a:rPr>
              <a:t>kaç</a:t>
            </a:r>
            <a:r>
              <a:rPr lang="tr-TR" sz="2000" b="1" dirty="0" err="1" smtClean="0"/>
              <a:t>kg’dır</a:t>
            </a:r>
            <a:r>
              <a:rPr lang="tr-TR" sz="2000" b="1" dirty="0" smtClean="0"/>
              <a:t>? </a:t>
            </a:r>
            <a:br>
              <a:rPr lang="tr-TR" sz="2000" b="1" dirty="0" smtClean="0"/>
            </a:br>
            <a:r>
              <a:rPr lang="tr-TR" sz="2000" b="1" dirty="0" smtClean="0"/>
              <a:t>A) 20,7 </a:t>
            </a:r>
            <a:br>
              <a:rPr lang="tr-TR" sz="2000" b="1" dirty="0" smtClean="0"/>
            </a:br>
            <a:r>
              <a:rPr lang="tr-TR" sz="2000" b="1" dirty="0" smtClean="0"/>
              <a:t>B) 18,7 </a:t>
            </a:r>
            <a:br>
              <a:rPr lang="tr-TR" sz="2000" b="1" dirty="0" smtClean="0"/>
            </a:br>
            <a:r>
              <a:rPr lang="tr-TR" sz="2000" b="1" dirty="0" smtClean="0"/>
              <a:t>C) 18,07 </a:t>
            </a:r>
            <a:br>
              <a:rPr lang="tr-TR" sz="2000" b="1" dirty="0" smtClean="0"/>
            </a:br>
            <a:r>
              <a:rPr lang="tr-TR" sz="2000" b="1" dirty="0" smtClean="0"/>
              <a:t>D) 2,7</a:t>
            </a:r>
          </a:p>
          <a:p>
            <a:r>
              <a:rPr lang="tr-TR" sz="2000" b="1" dirty="0" smtClean="0"/>
              <a:t>2. Bir sayıyı 0,25 ile çarparak bulduğumuz sonucu, aynı sayıyı </a:t>
            </a:r>
            <a:r>
              <a:rPr lang="tr-TR" sz="2000" b="1" dirty="0" smtClean="0">
                <a:hlinkClick r:id="rId2"/>
              </a:rPr>
              <a:t>kaç</a:t>
            </a:r>
            <a:r>
              <a:rPr lang="tr-TR" sz="2000" b="1" dirty="0" smtClean="0"/>
              <a:t>a bölerek bulabiliriz? </a:t>
            </a:r>
            <a:br>
              <a:rPr lang="tr-TR" sz="2000" b="1" dirty="0" smtClean="0"/>
            </a:br>
            <a:r>
              <a:rPr lang="tr-TR" sz="2000" b="1" dirty="0" smtClean="0"/>
              <a:t>A) 16 </a:t>
            </a:r>
            <a:br>
              <a:rPr lang="tr-TR" sz="2000" b="1" dirty="0" smtClean="0"/>
            </a:br>
            <a:r>
              <a:rPr lang="tr-TR" sz="2000" b="1" dirty="0" smtClean="0"/>
              <a:t>B) 12 </a:t>
            </a:r>
            <a:br>
              <a:rPr lang="tr-TR" sz="2000" b="1" dirty="0" smtClean="0"/>
            </a:br>
            <a:r>
              <a:rPr lang="tr-TR" sz="2000" b="1" dirty="0" smtClean="0"/>
              <a:t>C) 8 </a:t>
            </a:r>
            <a:br>
              <a:rPr lang="tr-TR" sz="2000" b="1" dirty="0" smtClean="0"/>
            </a:br>
            <a:r>
              <a:rPr lang="tr-TR" sz="2000" b="1" dirty="0" smtClean="0"/>
              <a:t>D) 4</a:t>
            </a:r>
          </a:p>
          <a:p>
            <a:r>
              <a:rPr lang="tr-TR" sz="2000" b="1" dirty="0" smtClean="0"/>
              <a:t>3. 6,05 ondalık kesrinin 2 katının 8,675 fazlası olan ondalık kesir </a:t>
            </a:r>
            <a:r>
              <a:rPr lang="tr-TR" sz="2000" b="1" dirty="0" smtClean="0">
                <a:hlinkClick r:id="rId2"/>
              </a:rPr>
              <a:t>hangisi</a:t>
            </a:r>
            <a:r>
              <a:rPr lang="tr-TR" sz="2000" b="1" dirty="0" smtClean="0"/>
              <a:t>dir? </a:t>
            </a:r>
            <a:br>
              <a:rPr lang="tr-TR" sz="2000" b="1" dirty="0" smtClean="0"/>
            </a:br>
            <a:r>
              <a:rPr lang="tr-TR" sz="2000" b="1" dirty="0" smtClean="0"/>
              <a:t>A) 9,875 </a:t>
            </a:r>
            <a:br>
              <a:rPr lang="tr-TR" sz="2000" b="1" dirty="0" smtClean="0"/>
            </a:br>
            <a:r>
              <a:rPr lang="tr-TR" sz="2000" b="1" dirty="0" smtClean="0"/>
              <a:t>B) 20,775 </a:t>
            </a:r>
            <a:br>
              <a:rPr lang="tr-TR" sz="2000" b="1" dirty="0" smtClean="0"/>
            </a:br>
            <a:r>
              <a:rPr lang="tr-TR" sz="2000" b="1" dirty="0" smtClean="0"/>
              <a:t>C) 98,775 </a:t>
            </a:r>
            <a:br>
              <a:rPr lang="tr-TR" sz="2000" b="1" dirty="0" smtClean="0"/>
            </a:br>
            <a:r>
              <a:rPr lang="tr-TR" sz="2000" b="1" dirty="0" smtClean="0"/>
              <a:t>D) 129,675</a:t>
            </a:r>
          </a:p>
          <a:p>
            <a:endParaRPr lang="tr-TR" sz="2000" b="1" dirty="0"/>
          </a:p>
        </p:txBody>
      </p:sp>
    </p:spTree>
  </p:cSld>
  <p:clrMapOvr>
    <a:masterClrMapping/>
  </p:clrMapOvr>
  <p:transition>
    <p:strips dir="ru"/>
  </p:transition>
  <p:timing>
    <p:tnLst>
      <p:par>
        <p:cTn id="1" dur="indefinite" restart="never" nodeType="tmRoot"/>
      </p:par>
    </p:tnLst>
  </p:timing>
</p:sld>
</file>

<file path=ppt/theme/theme1.xml><?xml version="1.0" encoding="utf-8"?>
<a:theme xmlns:a="http://schemas.openxmlformats.org/drawingml/2006/main" name="Teknik">
  <a:themeElements>
    <a:clrScheme name="Teknik">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Teknik">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Teknik">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Technic</Template>
  <TotalTime>30</TotalTime>
  <Words>470</Words>
  <Application>Microsoft Office PowerPoint</Application>
  <PresentationFormat>Ekran Gösterisi (4:3)</PresentationFormat>
  <Paragraphs>77</Paragraphs>
  <Slides>13</Slides>
  <Notes>1</Notes>
  <HiddenSlides>0</HiddenSlides>
  <MMClips>0</MMClips>
  <ScaleCrop>false</ScaleCrop>
  <HeadingPairs>
    <vt:vector size="4" baseType="variant">
      <vt:variant>
        <vt:lpstr>Tema</vt:lpstr>
      </vt:variant>
      <vt:variant>
        <vt:i4>1</vt:i4>
      </vt:variant>
      <vt:variant>
        <vt:lpstr>Slayt Başlıkları</vt:lpstr>
      </vt:variant>
      <vt:variant>
        <vt:i4>13</vt:i4>
      </vt:variant>
    </vt:vector>
  </HeadingPairs>
  <TitlesOfParts>
    <vt:vector size="14" baseType="lpstr">
      <vt:lpstr>Teknik</vt:lpstr>
      <vt:lpstr>6.SInIf OndalIk kesirler</vt:lpstr>
      <vt:lpstr>DEVİRLİ ONDALIK KESİRLER</vt:lpstr>
      <vt:lpstr>ONDALIK KESİRLERDE SIRALAMA</vt:lpstr>
      <vt:lpstr>ONDALIK KESİRLERDE ÇÖZÜMLEME </vt:lpstr>
      <vt:lpstr>ONDALIK KESİRLERDE YUVARLAMA</vt:lpstr>
      <vt:lpstr>ONDALIK KESİRLERDE TOPLAMA VE ÇIKARMA İŞLEMLERİ</vt:lpstr>
      <vt:lpstr>ONDALIK KESİRLERDE ÇARPMA</vt:lpstr>
      <vt:lpstr>ONDALIK KESİRLERDE BÖLME</vt:lpstr>
      <vt:lpstr>TEST</vt:lpstr>
      <vt:lpstr>TEST</vt:lpstr>
      <vt:lpstr>TEST</vt:lpstr>
      <vt:lpstr>TEST</vt:lpstr>
      <vt:lpstr>Slayt 13</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modified xsi:type="dcterms:W3CDTF">2016-02-24T13:55:52Z</dcterms:modified>
  <cp:category>www.sorubak.com</cp:category>
</cp:coreProperties>
</file>