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68" r:id="rId1"/>
  </p:sldMasterIdLst>
  <p:notesMasterIdLst>
    <p:notesMasterId r:id="rId18"/>
  </p:notesMasterIdLst>
  <p:sldIdLst>
    <p:sldId id="256" r:id="rId2"/>
    <p:sldId id="260" r:id="rId3"/>
    <p:sldId id="261" r:id="rId4"/>
    <p:sldId id="262" r:id="rId5"/>
    <p:sldId id="263" r:id="rId6"/>
    <p:sldId id="264" r:id="rId7"/>
    <p:sldId id="265" r:id="rId8"/>
    <p:sldId id="272" r:id="rId9"/>
    <p:sldId id="273" r:id="rId10"/>
    <p:sldId id="266" r:id="rId11"/>
    <p:sldId id="267" r:id="rId12"/>
    <p:sldId id="268" r:id="rId13"/>
    <p:sldId id="269" r:id="rId14"/>
    <p:sldId id="270" r:id="rId15"/>
    <p:sldId id="271" r:id="rId16"/>
    <p:sldId id="274" r:id="rId1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15851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294" autoAdjust="0"/>
  </p:normalViewPr>
  <p:slideViewPr>
    <p:cSldViewPr>
      <p:cViewPr>
        <p:scale>
          <a:sx n="84" d="100"/>
          <a:sy n="84" d="100"/>
        </p:scale>
        <p:origin x="-114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0F7345-CA5D-4196-B95D-06478B38CC73}" type="datetimeFigureOut">
              <a:rPr lang="tr-TR" smtClean="0"/>
              <a:pPr/>
              <a:t>28.05.2016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8B37CA-8CA5-4E3D-ADB3-1C865458AB1F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B37CA-8CA5-4E3D-ADB3-1C865458AB1F}" type="slidenum">
              <a:rPr lang="tr-TR" smtClean="0"/>
              <a:pPr/>
              <a:t>2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Payı</a:t>
            </a:r>
            <a:r>
              <a:rPr lang="tr-TR" baseline="0" dirty="0" smtClean="0"/>
              <a:t> 1 olan kesirlere birim kesir veya kesrin birimi denir.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B37CA-8CA5-4E3D-ADB3-1C865458AB1F}" type="slidenum">
              <a:rPr lang="tr-TR" smtClean="0"/>
              <a:pPr/>
              <a:t>4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www.</a:t>
            </a:r>
            <a:r>
              <a:rPr lang="tr-TR" dirty="0" err="1" smtClean="0"/>
              <a:t>sorubak</a:t>
            </a:r>
            <a:r>
              <a:rPr lang="tr-TR" smtClean="0"/>
              <a:t>.com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B37CA-8CA5-4E3D-ADB3-1C865458AB1F}" type="slidenum">
              <a:rPr lang="tr-TR" smtClean="0"/>
              <a:pPr/>
              <a:t>16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72C6F-EFEE-4C5C-9560-71FF325440AB}" type="datetimeFigureOut">
              <a:rPr lang="tr-TR" smtClean="0"/>
              <a:pPr/>
              <a:t>28.05.2016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713E9-6901-4D72-BA55-10CA31D4360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72C6F-EFEE-4C5C-9560-71FF325440AB}" type="datetimeFigureOut">
              <a:rPr lang="tr-TR" smtClean="0"/>
              <a:pPr/>
              <a:t>28.05.2016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713E9-6901-4D72-BA55-10CA31D4360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72C6F-EFEE-4C5C-9560-71FF325440AB}" type="datetimeFigureOut">
              <a:rPr lang="tr-TR" smtClean="0"/>
              <a:pPr/>
              <a:t>28.05.2016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713E9-6901-4D72-BA55-10CA31D4360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72C6F-EFEE-4C5C-9560-71FF325440AB}" type="datetimeFigureOut">
              <a:rPr lang="tr-TR" smtClean="0"/>
              <a:pPr/>
              <a:t>28.05.2016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713E9-6901-4D72-BA55-10CA31D4360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72C6F-EFEE-4C5C-9560-71FF325440AB}" type="datetimeFigureOut">
              <a:rPr lang="tr-TR" smtClean="0"/>
              <a:pPr/>
              <a:t>28.05.2016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713E9-6901-4D72-BA55-10CA31D4360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72C6F-EFEE-4C5C-9560-71FF325440AB}" type="datetimeFigureOut">
              <a:rPr lang="tr-TR" smtClean="0"/>
              <a:pPr/>
              <a:t>28.05.2016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713E9-6901-4D72-BA55-10CA31D4360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72C6F-EFEE-4C5C-9560-71FF325440AB}" type="datetimeFigureOut">
              <a:rPr lang="tr-TR" smtClean="0"/>
              <a:pPr/>
              <a:t>28.05.2016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713E9-6901-4D72-BA55-10CA31D4360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72C6F-EFEE-4C5C-9560-71FF325440AB}" type="datetimeFigureOut">
              <a:rPr lang="tr-TR" smtClean="0"/>
              <a:pPr/>
              <a:t>28.05.2016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713E9-6901-4D72-BA55-10CA31D4360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72C6F-EFEE-4C5C-9560-71FF325440AB}" type="datetimeFigureOut">
              <a:rPr lang="tr-TR" smtClean="0"/>
              <a:pPr/>
              <a:t>28.05.2016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713E9-6901-4D72-BA55-10CA31D4360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72C6F-EFEE-4C5C-9560-71FF325440AB}" type="datetimeFigureOut">
              <a:rPr lang="tr-TR" smtClean="0"/>
              <a:pPr/>
              <a:t>28.05.2016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713E9-6901-4D72-BA55-10CA31D4360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72C6F-EFEE-4C5C-9560-71FF325440AB}" type="datetimeFigureOut">
              <a:rPr lang="tr-TR" smtClean="0"/>
              <a:pPr/>
              <a:t>28.05.2016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A1713E9-6901-4D72-BA55-10CA31D4360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C872C6F-EFEE-4C5C-9560-71FF325440AB}" type="datetimeFigureOut">
              <a:rPr lang="tr-TR" smtClean="0"/>
              <a:pPr/>
              <a:t>28.05.2016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A1713E9-6901-4D72-BA55-10CA31D43607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9" r:id="rId1"/>
    <p:sldLayoutId id="2147484070" r:id="rId2"/>
    <p:sldLayoutId id="2147484071" r:id="rId3"/>
    <p:sldLayoutId id="2147484072" r:id="rId4"/>
    <p:sldLayoutId id="2147484073" r:id="rId5"/>
    <p:sldLayoutId id="2147484074" r:id="rId6"/>
    <p:sldLayoutId id="2147484075" r:id="rId7"/>
    <p:sldLayoutId id="2147484076" r:id="rId8"/>
    <p:sldLayoutId id="2147484077" r:id="rId9"/>
    <p:sldLayoutId id="2147484078" r:id="rId10"/>
    <p:sldLayoutId id="214748407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0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0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9.wav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8.wav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Kesirler </a:t>
            </a:r>
            <a:r>
              <a:rPr lang="tr-TR" sz="6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tr-TR" sz="6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Hazırlayan</a:t>
            </a:r>
            <a:r>
              <a:rPr lang="tr-TR" dirty="0" smtClean="0"/>
              <a:t>:</a:t>
            </a:r>
            <a:r>
              <a:rPr lang="tr-TR" dirty="0" smtClean="0">
                <a:solidFill>
                  <a:schemeClr val="accent1">
                    <a:lumMod val="50000"/>
                  </a:schemeClr>
                </a:solidFill>
              </a:rPr>
              <a:t>Melih Kerem Çakmak</a:t>
            </a:r>
            <a:endParaRPr lang="tr-TR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 advTm="0">
    <p:randomBar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                     Sorular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>
                <a:latin typeface="+mj-lt"/>
              </a:rPr>
              <a:t>Aşağıdakilerden hangisi bileşik kesirdir?</a:t>
            </a:r>
          </a:p>
          <a:p>
            <a:pPr>
              <a:buNone/>
            </a:pPr>
            <a:endParaRPr lang="tr-TR" dirty="0" smtClean="0"/>
          </a:p>
          <a:p>
            <a:pPr marL="514350" indent="-514350">
              <a:buNone/>
            </a:pPr>
            <a:r>
              <a:rPr lang="tr-TR" dirty="0" smtClean="0">
                <a:latin typeface="+mj-lt"/>
              </a:rPr>
              <a:t>A)   9                 B)   5                 C)   2                D)   4  </a:t>
            </a:r>
          </a:p>
          <a:p>
            <a:pPr marL="514350" indent="-514350">
              <a:buNone/>
            </a:pPr>
            <a:r>
              <a:rPr lang="tr-TR" dirty="0" smtClean="0">
                <a:latin typeface="+mj-lt"/>
              </a:rPr>
              <a:t>       8                        9                        3                       7</a:t>
            </a:r>
            <a:endParaRPr lang="tr-TR" dirty="0">
              <a:latin typeface="+mj-lt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899592" y="3356992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2843808" y="3356992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4788024" y="3356992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6732240" y="3356992"/>
            <a:ext cx="4320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comb dir="vert"/>
    <p:sndAc>
      <p:stSnd>
        <p:snd r:embed="rId2" name="explode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Soru 2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 </a:t>
            </a:r>
            <a:r>
              <a:rPr lang="tr-TR" dirty="0" smtClean="0">
                <a:latin typeface="+mj-lt"/>
              </a:rPr>
              <a:t>Aşağıdakilerden hangisi basit kesirdir?</a:t>
            </a:r>
          </a:p>
          <a:p>
            <a:pPr>
              <a:buNone/>
            </a:pPr>
            <a:endParaRPr lang="tr-TR" dirty="0" smtClean="0">
              <a:latin typeface="+mj-lt"/>
            </a:endParaRPr>
          </a:p>
          <a:p>
            <a:pPr>
              <a:buNone/>
            </a:pPr>
            <a:r>
              <a:rPr lang="tr-TR" dirty="0" smtClean="0">
                <a:latin typeface="+mj-lt"/>
              </a:rPr>
              <a:t>A)   7                 B)   8                 C)   4                 D)   6   </a:t>
            </a:r>
          </a:p>
          <a:p>
            <a:pPr>
              <a:buNone/>
            </a:pPr>
            <a:r>
              <a:rPr lang="tr-TR" dirty="0" smtClean="0">
                <a:latin typeface="+mj-lt"/>
              </a:rPr>
              <a:t>       5                        9                        4                        2                  </a:t>
            </a:r>
          </a:p>
          <a:p>
            <a:pPr>
              <a:buNone/>
            </a:pPr>
            <a:endParaRPr lang="tr-TR" dirty="0">
              <a:latin typeface="+mj-lt"/>
            </a:endParaRPr>
          </a:p>
        </p:txBody>
      </p:sp>
      <p:cxnSp>
        <p:nvCxnSpPr>
          <p:cNvPr id="6" name="5 Düz Bağlayıcı"/>
          <p:cNvCxnSpPr/>
          <p:nvPr/>
        </p:nvCxnSpPr>
        <p:spPr>
          <a:xfrm>
            <a:off x="899592" y="3356992"/>
            <a:ext cx="4320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6732240" y="3356992"/>
            <a:ext cx="4320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>
            <a:off x="4788024" y="3356992"/>
            <a:ext cx="4320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2843808" y="3356992"/>
            <a:ext cx="4320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cover dir="l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Soru 3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  </a:t>
            </a:r>
            <a:r>
              <a:rPr lang="tr-TR" dirty="0" smtClean="0">
                <a:latin typeface="+mj-lt"/>
              </a:rPr>
              <a:t>Aşağıda verilen kesirlerden hangisi basit kesir değildir?</a:t>
            </a:r>
          </a:p>
          <a:p>
            <a:pPr>
              <a:buNone/>
            </a:pPr>
            <a:endParaRPr lang="tr-TR" dirty="0" smtClean="0">
              <a:latin typeface="+mj-lt"/>
            </a:endParaRPr>
          </a:p>
          <a:p>
            <a:pPr marL="514350" indent="-514350">
              <a:buNone/>
            </a:pPr>
            <a:r>
              <a:rPr lang="tr-TR" dirty="0" smtClean="0">
                <a:latin typeface="+mj-lt"/>
              </a:rPr>
              <a:t>A)   2                 B)   1                 C)   5                 D)   3</a:t>
            </a:r>
          </a:p>
          <a:p>
            <a:pPr marL="514350" indent="-514350">
              <a:buNone/>
            </a:pPr>
            <a:r>
              <a:rPr lang="tr-TR" dirty="0" smtClean="0">
                <a:latin typeface="+mj-lt"/>
              </a:rPr>
              <a:t>       5                        2                        8                        2</a:t>
            </a:r>
            <a:endParaRPr lang="tr-TR" dirty="0">
              <a:latin typeface="+mj-lt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6804248" y="2348880"/>
            <a:ext cx="100811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>
            <a:off x="899592" y="3356992"/>
            <a:ext cx="4320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2843808" y="3356992"/>
            <a:ext cx="4320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>
            <a:off x="4716016" y="3356992"/>
            <a:ext cx="4320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6660232" y="3356992"/>
            <a:ext cx="4320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split orient="vert" dir="in"/>
    <p:sndAc>
      <p:stSnd>
        <p:snd r:embed="rId2" name="laser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Soru 4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5536" y="2060848"/>
            <a:ext cx="8229600" cy="4389120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 </a:t>
            </a:r>
            <a:r>
              <a:rPr lang="tr-TR" sz="2000" dirty="0" smtClean="0">
                <a:latin typeface="+mj-lt"/>
              </a:rPr>
              <a:t>13</a:t>
            </a:r>
            <a:r>
              <a:rPr lang="tr-TR" dirty="0" smtClean="0"/>
              <a:t>  kesri basit kesir olduğuna göre,     doğal sayısının alabileceği en büyük değer kaçtır?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A) </a:t>
            </a:r>
            <a:r>
              <a:rPr lang="tr-TR" dirty="0" smtClean="0">
                <a:latin typeface="+mj-lt"/>
              </a:rPr>
              <a:t>14                   B) 13                   C) 12                   D) 1                      </a:t>
            </a:r>
            <a:endParaRPr lang="tr-TR" dirty="0">
              <a:latin typeface="+mj-lt"/>
            </a:endParaRPr>
          </a:p>
        </p:txBody>
      </p:sp>
      <p:sp>
        <p:nvSpPr>
          <p:cNvPr id="5" name="4 İkizkenar Üçgen"/>
          <p:cNvSpPr/>
          <p:nvPr/>
        </p:nvSpPr>
        <p:spPr>
          <a:xfrm>
            <a:off x="539552" y="1844824"/>
            <a:ext cx="288032" cy="288032"/>
          </a:xfrm>
          <a:prstGeom prst="triangle">
            <a:avLst>
              <a:gd name="adj" fmla="val 5156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7" name="6 Düz Bağlayıcı"/>
          <p:cNvCxnSpPr/>
          <p:nvPr/>
        </p:nvCxnSpPr>
        <p:spPr>
          <a:xfrm>
            <a:off x="467544" y="2204864"/>
            <a:ext cx="4320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8 İkizkenar Üçgen"/>
          <p:cNvSpPr/>
          <p:nvPr/>
        </p:nvSpPr>
        <p:spPr>
          <a:xfrm>
            <a:off x="5364088" y="2132856"/>
            <a:ext cx="288032" cy="288032"/>
          </a:xfrm>
          <a:prstGeom prst="triangle">
            <a:avLst>
              <a:gd name="adj" fmla="val 5156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0" name="9 Düz Bağlayıcı"/>
          <p:cNvCxnSpPr/>
          <p:nvPr/>
        </p:nvCxnSpPr>
        <p:spPr>
          <a:xfrm>
            <a:off x="2339752" y="2852936"/>
            <a:ext cx="129614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checker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Soru 5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51520" y="1844824"/>
            <a:ext cx="8229600" cy="4389120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        </a:t>
            </a:r>
            <a:r>
              <a:rPr lang="tr-TR" sz="1800" dirty="0" smtClean="0"/>
              <a:t>kesri bileşik kesir olduğuna göre,A doğal sayısının alabileceği en küçük              e      değer kaçtır?</a:t>
            </a:r>
          </a:p>
          <a:p>
            <a:pPr>
              <a:buNone/>
            </a:pPr>
            <a:endParaRPr lang="tr-TR" sz="1800" dirty="0" smtClean="0"/>
          </a:p>
          <a:p>
            <a:pPr>
              <a:buNone/>
            </a:pPr>
            <a:r>
              <a:rPr lang="tr-TR" sz="2400" dirty="0" smtClean="0"/>
              <a:t>A) </a:t>
            </a:r>
            <a:r>
              <a:rPr lang="tr-TR" sz="2400" dirty="0" smtClean="0">
                <a:latin typeface="+mj-lt"/>
              </a:rPr>
              <a:t>17                 B) 16                 C) 15                 D)14   </a:t>
            </a:r>
          </a:p>
          <a:p>
            <a:pPr>
              <a:buNone/>
            </a:pPr>
            <a:endParaRPr lang="tr-TR" sz="1800" dirty="0" smtClean="0">
              <a:latin typeface="+mj-lt"/>
            </a:endParaRPr>
          </a:p>
          <a:p>
            <a:pPr>
              <a:buNone/>
            </a:pPr>
            <a:r>
              <a:rPr lang="tr-TR" sz="1800" dirty="0" smtClean="0">
                <a:latin typeface="+mj-lt"/>
              </a:rPr>
              <a:t> </a:t>
            </a:r>
          </a:p>
        </p:txBody>
      </p:sp>
      <p:sp>
        <p:nvSpPr>
          <p:cNvPr id="4" name="3 Yuvarlatılmış Dikdörtgen"/>
          <p:cNvSpPr/>
          <p:nvPr/>
        </p:nvSpPr>
        <p:spPr>
          <a:xfrm>
            <a:off x="323528" y="1988840"/>
            <a:ext cx="576064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dirty="0" smtClean="0"/>
              <a:t>A</a:t>
            </a:r>
            <a:r>
              <a:rPr lang="tr-TR" dirty="0" smtClean="0"/>
              <a:t>+</a:t>
            </a:r>
            <a:r>
              <a:rPr lang="tr-TR" sz="1400" dirty="0" smtClean="0">
                <a:latin typeface="+mj-lt"/>
              </a:rPr>
              <a:t>2</a:t>
            </a:r>
            <a:r>
              <a:rPr lang="tr-TR" dirty="0" smtClean="0">
                <a:latin typeface="+mj-lt"/>
              </a:rPr>
              <a:t>      </a:t>
            </a:r>
            <a:r>
              <a:rPr lang="tr-TR" sz="1400" dirty="0" smtClean="0">
                <a:latin typeface="+mj-lt"/>
              </a:rPr>
              <a:t>        </a:t>
            </a:r>
            <a:endParaRPr lang="tr-TR" sz="1400" dirty="0">
              <a:latin typeface="+mj-lt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323528" y="2420888"/>
            <a:ext cx="576064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atin typeface="+mj-lt"/>
              </a:rPr>
              <a:t>13</a:t>
            </a:r>
            <a:endParaRPr lang="tr-TR" dirty="0">
              <a:latin typeface="+mj-lt"/>
            </a:endParaRPr>
          </a:p>
        </p:txBody>
      </p:sp>
      <p:cxnSp>
        <p:nvCxnSpPr>
          <p:cNvPr id="7" name="6 Düz Bağlayıcı"/>
          <p:cNvCxnSpPr/>
          <p:nvPr/>
        </p:nvCxnSpPr>
        <p:spPr>
          <a:xfrm>
            <a:off x="7020272" y="2276872"/>
            <a:ext cx="86409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pull dir="l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Soru 6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                                            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sz="2000" dirty="0" smtClean="0"/>
              <a:t>sıralamasında doğru olabilmesi için a yerine yazılabilecek doğal sayılardan biri aşağıdakilerden hangisidir?</a:t>
            </a:r>
          </a:p>
          <a:p>
            <a:pPr>
              <a:buNone/>
            </a:pPr>
            <a:r>
              <a:rPr lang="tr-TR" sz="2000" dirty="0" smtClean="0"/>
              <a:t>A) </a:t>
            </a:r>
            <a:r>
              <a:rPr lang="tr-TR" sz="2000" dirty="0" smtClean="0">
                <a:latin typeface="+mj-lt"/>
              </a:rPr>
              <a:t>2 </a:t>
            </a:r>
            <a:r>
              <a:rPr lang="tr-TR" sz="2000" dirty="0" smtClean="0"/>
              <a:t>                B) </a:t>
            </a:r>
            <a:r>
              <a:rPr lang="tr-TR" sz="2000" dirty="0" smtClean="0">
                <a:latin typeface="+mj-lt"/>
              </a:rPr>
              <a:t>3</a:t>
            </a:r>
            <a:r>
              <a:rPr lang="tr-TR" sz="2000" dirty="0" smtClean="0"/>
              <a:t>                 C) </a:t>
            </a:r>
            <a:r>
              <a:rPr lang="tr-TR" sz="2000" dirty="0" smtClean="0">
                <a:latin typeface="+mj-lt"/>
              </a:rPr>
              <a:t>4</a:t>
            </a:r>
            <a:r>
              <a:rPr lang="tr-TR" sz="2000" dirty="0" smtClean="0"/>
              <a:t>                 D) </a:t>
            </a:r>
            <a:r>
              <a:rPr lang="tr-TR" sz="2000" dirty="0" smtClean="0">
                <a:latin typeface="+mj-lt"/>
              </a:rPr>
              <a:t>5</a:t>
            </a:r>
            <a:endParaRPr lang="tr-TR" sz="2000" dirty="0">
              <a:latin typeface="+mj-lt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539552" y="1916832"/>
            <a:ext cx="504056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a</a:t>
            </a:r>
            <a:endParaRPr lang="tr-TR" dirty="0"/>
          </a:p>
        </p:txBody>
      </p:sp>
      <p:sp>
        <p:nvSpPr>
          <p:cNvPr id="5" name="4 Yuvarlatılmış Dikdörtgen"/>
          <p:cNvSpPr/>
          <p:nvPr/>
        </p:nvSpPr>
        <p:spPr>
          <a:xfrm>
            <a:off x="1475656" y="1916832"/>
            <a:ext cx="504056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atin typeface="+mj-lt"/>
              </a:rPr>
              <a:t>13</a:t>
            </a:r>
            <a:endParaRPr lang="tr-TR" dirty="0">
              <a:latin typeface="+mj-lt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1475656" y="2348880"/>
            <a:ext cx="504056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atin typeface="+mj-lt"/>
              </a:rPr>
              <a:t>21                                     </a:t>
            </a:r>
            <a:endParaRPr lang="tr-TR" dirty="0">
              <a:latin typeface="+mj-lt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539552" y="2348880"/>
            <a:ext cx="504056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atin typeface="+mj-lt"/>
              </a:rPr>
              <a:t>7</a:t>
            </a:r>
          </a:p>
        </p:txBody>
      </p:sp>
      <p:cxnSp>
        <p:nvCxnSpPr>
          <p:cNvPr id="11" name="10 Düz Bağlayıcı"/>
          <p:cNvCxnSpPr/>
          <p:nvPr/>
        </p:nvCxnSpPr>
        <p:spPr>
          <a:xfrm flipH="1">
            <a:off x="539552" y="2276872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 flipH="1">
            <a:off x="1475656" y="2276872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Düz Bağlayıcı"/>
          <p:cNvCxnSpPr/>
          <p:nvPr/>
        </p:nvCxnSpPr>
        <p:spPr>
          <a:xfrm>
            <a:off x="1187624" y="2060848"/>
            <a:ext cx="216024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Bağlayıcı"/>
          <p:cNvCxnSpPr/>
          <p:nvPr/>
        </p:nvCxnSpPr>
        <p:spPr>
          <a:xfrm flipH="1">
            <a:off x="1187624" y="2204864"/>
            <a:ext cx="216024" cy="72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blinds/>
    <p:sndAc>
      <p:stSnd>
        <p:snd r:embed="rId2" name="explode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Soru 7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39552" y="2060848"/>
            <a:ext cx="8229600" cy="4389120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                        ifadesinde * yerine aşağıdakilerden hangisi                                                                            g                     gelemez? 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A) </a:t>
            </a:r>
            <a:r>
              <a:rPr lang="tr-TR" dirty="0" smtClean="0">
                <a:latin typeface="+mj-lt"/>
              </a:rPr>
              <a:t>4 </a:t>
            </a:r>
            <a:r>
              <a:rPr lang="tr-TR" dirty="0" smtClean="0"/>
              <a:t>                B) </a:t>
            </a:r>
            <a:r>
              <a:rPr lang="tr-TR" dirty="0" smtClean="0">
                <a:latin typeface="+mj-lt"/>
              </a:rPr>
              <a:t>3</a:t>
            </a:r>
            <a:r>
              <a:rPr lang="tr-TR" dirty="0" smtClean="0"/>
              <a:t>                 C) </a:t>
            </a:r>
            <a:r>
              <a:rPr lang="tr-TR" dirty="0" smtClean="0">
                <a:latin typeface="+mj-lt"/>
              </a:rPr>
              <a:t>2</a:t>
            </a:r>
            <a:r>
              <a:rPr lang="tr-TR" dirty="0" smtClean="0"/>
              <a:t>                 D)</a:t>
            </a:r>
            <a:r>
              <a:rPr lang="tr-TR" dirty="0" smtClean="0">
                <a:latin typeface="+mj-lt"/>
              </a:rPr>
              <a:t>1</a:t>
            </a:r>
            <a:r>
              <a:rPr lang="tr-TR" dirty="0" smtClean="0"/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tr-TR" dirty="0"/>
          </a:p>
        </p:txBody>
      </p:sp>
      <p:sp>
        <p:nvSpPr>
          <p:cNvPr id="4" name="3 Yuvarlatılmış Dikdörtgen"/>
          <p:cNvSpPr/>
          <p:nvPr/>
        </p:nvSpPr>
        <p:spPr>
          <a:xfrm>
            <a:off x="611560" y="1988840"/>
            <a:ext cx="576064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/>
              <a:t>*                       </a:t>
            </a:r>
            <a:endParaRPr lang="tr-TR" sz="2800" dirty="0"/>
          </a:p>
        </p:txBody>
      </p:sp>
      <p:sp>
        <p:nvSpPr>
          <p:cNvPr id="5" name="4 Yuvarlatılmış Dikdörtgen"/>
          <p:cNvSpPr/>
          <p:nvPr/>
        </p:nvSpPr>
        <p:spPr>
          <a:xfrm>
            <a:off x="611560" y="2492896"/>
            <a:ext cx="576064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atin typeface="+mj-lt"/>
              </a:rPr>
              <a:t>8                                                     </a:t>
            </a:r>
            <a:endParaRPr lang="tr-TR" dirty="0">
              <a:latin typeface="+mj-lt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1979712" y="1988840"/>
            <a:ext cx="576064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atin typeface="+mj-lt"/>
              </a:rPr>
              <a:t>1</a:t>
            </a:r>
            <a:endParaRPr lang="tr-TR" dirty="0">
              <a:latin typeface="+mj-lt"/>
            </a:endParaRPr>
          </a:p>
        </p:txBody>
      </p:sp>
      <p:sp>
        <p:nvSpPr>
          <p:cNvPr id="8" name="7 Yuvarlatılmış Dikdörtgen"/>
          <p:cNvSpPr/>
          <p:nvPr/>
        </p:nvSpPr>
        <p:spPr>
          <a:xfrm rot="10800000" flipV="1">
            <a:off x="1979712" y="2492896"/>
            <a:ext cx="576064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atin typeface="+mj-lt"/>
              </a:rPr>
              <a:t>2</a:t>
            </a:r>
            <a:endParaRPr lang="tr-TR" dirty="0">
              <a:latin typeface="+mj-lt"/>
            </a:endParaRPr>
          </a:p>
        </p:txBody>
      </p:sp>
      <p:cxnSp>
        <p:nvCxnSpPr>
          <p:cNvPr id="10" name="9 Düz Bağlayıcı"/>
          <p:cNvCxnSpPr/>
          <p:nvPr/>
        </p:nvCxnSpPr>
        <p:spPr>
          <a:xfrm flipH="1">
            <a:off x="1475656" y="2276872"/>
            <a:ext cx="216024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Düz Bağlayıcı"/>
          <p:cNvCxnSpPr/>
          <p:nvPr/>
        </p:nvCxnSpPr>
        <p:spPr>
          <a:xfrm>
            <a:off x="1475656" y="2492896"/>
            <a:ext cx="288032" cy="72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Bağlayıcı"/>
          <p:cNvCxnSpPr/>
          <p:nvPr/>
        </p:nvCxnSpPr>
        <p:spPr>
          <a:xfrm>
            <a:off x="611560" y="2420888"/>
            <a:ext cx="576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18 Düz Bağlayıcı"/>
          <p:cNvCxnSpPr/>
          <p:nvPr/>
        </p:nvCxnSpPr>
        <p:spPr>
          <a:xfrm>
            <a:off x="1979712" y="2420888"/>
            <a:ext cx="576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20 Düz Bağlayıcı"/>
          <p:cNvCxnSpPr/>
          <p:nvPr/>
        </p:nvCxnSpPr>
        <p:spPr>
          <a:xfrm>
            <a:off x="2771800" y="2852936"/>
            <a:ext cx="115212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comb/>
    <p:sndAc>
      <p:stSnd>
        <p:snd r:embed="rId3" name="explode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                     Kesirler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tr-TR" sz="2400" dirty="0" smtClean="0"/>
              <a:t>Kesirleri gösterirken ortaya kesir çizgisi çizilir, çizginin üstüne pay, altına ise payda çizilir.</a:t>
            </a:r>
          </a:p>
          <a:p>
            <a:pPr>
              <a:buNone/>
            </a:pPr>
            <a:endParaRPr lang="tr-TR" sz="2400" dirty="0" smtClean="0"/>
          </a:p>
          <a:p>
            <a:pPr>
              <a:buNone/>
            </a:pPr>
            <a:r>
              <a:rPr lang="tr-TR" sz="2400" dirty="0" smtClean="0"/>
              <a:t>                         Pay</a:t>
            </a:r>
          </a:p>
          <a:p>
            <a:pPr>
              <a:buNone/>
            </a:pPr>
            <a:r>
              <a:rPr lang="tr-TR" sz="2400" dirty="0" smtClean="0"/>
              <a:t>                                </a:t>
            </a:r>
          </a:p>
          <a:p>
            <a:pPr>
              <a:buNone/>
            </a:pPr>
            <a:endParaRPr lang="tr-TR" sz="2400" dirty="0" smtClean="0"/>
          </a:p>
          <a:p>
            <a:pPr>
              <a:buNone/>
            </a:pPr>
            <a:r>
              <a:rPr lang="tr-TR" sz="2400" dirty="0" smtClean="0"/>
              <a:t>                            Payda          </a:t>
            </a:r>
          </a:p>
          <a:p>
            <a:pPr>
              <a:buNone/>
            </a:pPr>
            <a:r>
              <a:rPr lang="tr-TR" sz="2400" dirty="0" smtClean="0"/>
              <a:t>                                              </a:t>
            </a:r>
          </a:p>
        </p:txBody>
      </p:sp>
      <p:cxnSp>
        <p:nvCxnSpPr>
          <p:cNvPr id="5" name="4 Düz Bağlayıcı"/>
          <p:cNvCxnSpPr/>
          <p:nvPr/>
        </p:nvCxnSpPr>
        <p:spPr>
          <a:xfrm>
            <a:off x="395536" y="4077072"/>
            <a:ext cx="12961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Dikdörtgen"/>
          <p:cNvSpPr/>
          <p:nvPr/>
        </p:nvSpPr>
        <p:spPr>
          <a:xfrm>
            <a:off x="611560" y="3645024"/>
            <a:ext cx="864096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A</a:t>
            </a:r>
            <a:endParaRPr lang="tr-TR" sz="2400" dirty="0"/>
          </a:p>
        </p:txBody>
      </p:sp>
      <p:sp>
        <p:nvSpPr>
          <p:cNvPr id="15" name="14 Dikdörtgen"/>
          <p:cNvSpPr/>
          <p:nvPr/>
        </p:nvSpPr>
        <p:spPr>
          <a:xfrm>
            <a:off x="611560" y="4221088"/>
            <a:ext cx="864096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B                       </a:t>
            </a:r>
            <a:endParaRPr lang="tr-TR" sz="2400" dirty="0"/>
          </a:p>
        </p:txBody>
      </p:sp>
      <p:cxnSp>
        <p:nvCxnSpPr>
          <p:cNvPr id="23" name="22 Düz Ok Bağlayıcısı"/>
          <p:cNvCxnSpPr/>
          <p:nvPr/>
        </p:nvCxnSpPr>
        <p:spPr>
          <a:xfrm flipV="1">
            <a:off x="1691680" y="3501008"/>
            <a:ext cx="720080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24 Düz Ok Bağlayıcısı"/>
          <p:cNvCxnSpPr/>
          <p:nvPr/>
        </p:nvCxnSpPr>
        <p:spPr>
          <a:xfrm>
            <a:off x="1835696" y="4077072"/>
            <a:ext cx="1008112" cy="72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27 Düz Ok Bağlayıcısı"/>
          <p:cNvCxnSpPr/>
          <p:nvPr/>
        </p:nvCxnSpPr>
        <p:spPr>
          <a:xfrm>
            <a:off x="1763688" y="4437112"/>
            <a:ext cx="864096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28 Dikdörtgen"/>
          <p:cNvSpPr/>
          <p:nvPr/>
        </p:nvSpPr>
        <p:spPr>
          <a:xfrm>
            <a:off x="2987824" y="3789040"/>
            <a:ext cx="15121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 smtClean="0"/>
              <a:t>Kesir çizgisi</a:t>
            </a:r>
            <a:endParaRPr lang="tr-TR" sz="2000" dirty="0"/>
          </a:p>
        </p:txBody>
      </p:sp>
    </p:spTree>
  </p:cSld>
  <p:clrMapOvr>
    <a:masterClrMapping/>
  </p:clrMapOvr>
  <p:transition spd="med" advTm="0">
    <p:wipe dir="u"/>
    <p:sndAc>
      <p:stSnd>
        <p:snd r:embed="rId3" name="whoosh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                Basit Kesirler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tr-TR" sz="2800" dirty="0" smtClean="0"/>
              <a:t>Payı paydasından küçük olan kesirlere basit kesir denir.</a:t>
            </a:r>
          </a:p>
          <a:p>
            <a:endParaRPr lang="tr-TR" sz="2800" dirty="0" smtClean="0"/>
          </a:p>
          <a:p>
            <a:pPr>
              <a:buFont typeface="Wingdings" pitchFamily="2" charset="2"/>
              <a:buChar char="Ø"/>
            </a:pPr>
            <a:r>
              <a:rPr lang="tr-TR" sz="2800" dirty="0" smtClean="0">
                <a:solidFill>
                  <a:srgbClr val="FF0000"/>
                </a:solidFill>
              </a:rPr>
              <a:t>Örnek:   </a:t>
            </a:r>
            <a:r>
              <a:rPr lang="tr-TR" sz="2800" dirty="0" smtClean="0"/>
              <a:t> 6         </a:t>
            </a:r>
            <a:r>
              <a:rPr lang="tr-TR" sz="2800" dirty="0" smtClean="0">
                <a:latin typeface="+mj-lt"/>
              </a:rPr>
              <a:t>36              74            100</a:t>
            </a:r>
          </a:p>
          <a:p>
            <a:pPr>
              <a:buNone/>
            </a:pPr>
            <a:r>
              <a:rPr lang="tr-TR" sz="2800" dirty="0" smtClean="0"/>
              <a:t>                    9   ,    </a:t>
            </a:r>
            <a:r>
              <a:rPr lang="tr-TR" sz="2800" dirty="0" smtClean="0">
                <a:latin typeface="+mj-lt"/>
              </a:rPr>
              <a:t>42</a:t>
            </a:r>
            <a:r>
              <a:rPr lang="tr-TR" sz="2800" dirty="0" smtClean="0"/>
              <a:t>      ,      </a:t>
            </a:r>
            <a:r>
              <a:rPr lang="tr-TR" sz="2800" dirty="0" smtClean="0">
                <a:latin typeface="+mj-lt"/>
              </a:rPr>
              <a:t>82      ,   1000</a:t>
            </a:r>
            <a:endParaRPr lang="tr-TR" sz="2800" dirty="0">
              <a:latin typeface="+mj-lt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1835696" y="3933056"/>
            <a:ext cx="9361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2987824" y="3933056"/>
            <a:ext cx="9361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4499992" y="3933056"/>
            <a:ext cx="9361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>
            <a:off x="5796136" y="3933056"/>
            <a:ext cx="8640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 thruBlk="1"/>
    <p:sndAc>
      <p:stSnd>
        <p:snd r:embed="rId2" name="laser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                Birim Kesirler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tr-TR" dirty="0" smtClean="0"/>
              <a:t>Payı bir olan kesirlere birim kesir denir.</a:t>
            </a:r>
          </a:p>
          <a:p>
            <a:pPr>
              <a:buFont typeface="Wingdings" pitchFamily="2" charset="2"/>
              <a:buChar char="ü"/>
            </a:pPr>
            <a:endParaRPr lang="tr-TR" dirty="0" smtClean="0"/>
          </a:p>
          <a:p>
            <a:pPr>
              <a:buFont typeface="Wingdings" pitchFamily="2" charset="2"/>
              <a:buChar char="ü"/>
            </a:pPr>
            <a:endParaRPr lang="tr-TR" dirty="0" smtClean="0"/>
          </a:p>
          <a:p>
            <a:pPr>
              <a:buFont typeface="Wingdings" pitchFamily="2" charset="2"/>
              <a:buChar char="ü"/>
            </a:pPr>
            <a:endParaRPr lang="tr-TR" dirty="0" smtClean="0"/>
          </a:p>
          <a:p>
            <a:pPr>
              <a:buFont typeface="Wingdings" pitchFamily="2" charset="2"/>
              <a:buChar char="ü"/>
            </a:pPr>
            <a:endParaRPr lang="tr-TR" dirty="0" smtClean="0"/>
          </a:p>
          <a:p>
            <a:pPr>
              <a:buFont typeface="Wingdings" pitchFamily="2" charset="2"/>
              <a:buChar char="ü"/>
            </a:pPr>
            <a:endParaRPr lang="tr-TR" dirty="0" smtClean="0"/>
          </a:p>
          <a:p>
            <a:pPr>
              <a:buFont typeface="Courier New" pitchFamily="49" charset="0"/>
              <a:buChar char="o"/>
            </a:pPr>
            <a:r>
              <a:rPr lang="tr-TR" dirty="0" smtClean="0">
                <a:solidFill>
                  <a:srgbClr val="FF0000"/>
                </a:solidFill>
              </a:rPr>
              <a:t>Örnek: </a:t>
            </a:r>
            <a:r>
              <a:rPr lang="tr-TR" dirty="0" smtClean="0"/>
              <a:t>  </a:t>
            </a:r>
            <a:r>
              <a:rPr lang="tr-TR" sz="2800" dirty="0" smtClean="0">
                <a:latin typeface="+mj-lt"/>
              </a:rPr>
              <a:t>1        1         1         1</a:t>
            </a:r>
            <a:endParaRPr lang="tr-TR" sz="2400" dirty="0" smtClean="0">
              <a:solidFill>
                <a:srgbClr val="FF0000"/>
              </a:solidFill>
              <a:latin typeface="+mj-lt"/>
            </a:endParaRPr>
          </a:p>
          <a:p>
            <a:pPr>
              <a:buNone/>
            </a:pPr>
            <a:r>
              <a:rPr lang="tr-TR" dirty="0" smtClean="0"/>
              <a:t>                 </a:t>
            </a:r>
            <a:r>
              <a:rPr lang="tr-TR" sz="2800" dirty="0" smtClean="0">
                <a:latin typeface="+mj-lt"/>
              </a:rPr>
              <a:t>12</a:t>
            </a:r>
            <a:r>
              <a:rPr lang="tr-TR" dirty="0" smtClean="0">
                <a:latin typeface="+mj-lt"/>
              </a:rPr>
              <a:t>    ,  29    ,  78     ,  82</a:t>
            </a:r>
            <a:endParaRPr lang="tr-TR" dirty="0">
              <a:latin typeface="+mj-lt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971600" y="3068960"/>
            <a:ext cx="792088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 smtClean="0">
                <a:solidFill>
                  <a:srgbClr val="FF0000"/>
                </a:solidFill>
                <a:latin typeface="+mj-lt"/>
              </a:rPr>
              <a:t>1</a:t>
            </a:r>
            <a:endParaRPr lang="tr-TR" sz="3600" dirty="0">
              <a:solidFill>
                <a:srgbClr val="FF0000"/>
              </a:solidFill>
              <a:latin typeface="+mj-lt"/>
            </a:endParaRPr>
          </a:p>
        </p:txBody>
      </p:sp>
      <p:cxnSp>
        <p:nvCxnSpPr>
          <p:cNvPr id="6" name="5 Düz Bağlayıcı"/>
          <p:cNvCxnSpPr/>
          <p:nvPr/>
        </p:nvCxnSpPr>
        <p:spPr>
          <a:xfrm>
            <a:off x="755576" y="3789040"/>
            <a:ext cx="11521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6 Dikdörtgen"/>
          <p:cNvSpPr/>
          <p:nvPr/>
        </p:nvSpPr>
        <p:spPr>
          <a:xfrm>
            <a:off x="971600" y="4005064"/>
            <a:ext cx="792088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9" name="8 Düz Bağlayıcı"/>
          <p:cNvCxnSpPr/>
          <p:nvPr/>
        </p:nvCxnSpPr>
        <p:spPr>
          <a:xfrm>
            <a:off x="1763688" y="5373216"/>
            <a:ext cx="7200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>
            <a:off x="2699792" y="5373216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Düz Bağlayıcı"/>
          <p:cNvCxnSpPr/>
          <p:nvPr/>
        </p:nvCxnSpPr>
        <p:spPr>
          <a:xfrm>
            <a:off x="3563888" y="5373216"/>
            <a:ext cx="576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17 Düz Bağlayıcı"/>
          <p:cNvCxnSpPr/>
          <p:nvPr/>
        </p:nvCxnSpPr>
        <p:spPr>
          <a:xfrm>
            <a:off x="4499992" y="5373216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 advTm="0">
    <p:dissolve/>
    <p:sndAc>
      <p:stSnd>
        <p:snd r:embed="rId3" name="cashreg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               Bileşik Kesirler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tr-TR" dirty="0" smtClean="0"/>
              <a:t>Payı paydasına eşit veya payı paydasından büyük olan kesirlere bileşik kesir denir.</a:t>
            </a:r>
          </a:p>
          <a:p>
            <a:pPr>
              <a:buFont typeface="Wingdings" pitchFamily="2" charset="2"/>
              <a:buChar char="ü"/>
            </a:pPr>
            <a:endParaRPr lang="tr-TR" dirty="0" smtClean="0"/>
          </a:p>
          <a:p>
            <a:pPr>
              <a:buFont typeface="Wingdings" pitchFamily="2" charset="2"/>
              <a:buChar char="ü"/>
            </a:pPr>
            <a:endParaRPr lang="tr-TR" dirty="0" smtClean="0"/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Örnek:                                                         </a:t>
            </a:r>
          </a:p>
          <a:p>
            <a:pPr>
              <a:buNone/>
            </a:pPr>
            <a:r>
              <a:rPr lang="tr-TR" dirty="0" smtClean="0"/>
              <a:t>                              </a:t>
            </a:r>
          </a:p>
        </p:txBody>
      </p:sp>
      <p:sp>
        <p:nvSpPr>
          <p:cNvPr id="4" name="3 Dikdörtgen"/>
          <p:cNvSpPr/>
          <p:nvPr/>
        </p:nvSpPr>
        <p:spPr>
          <a:xfrm>
            <a:off x="1691680" y="3933056"/>
            <a:ext cx="864096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latin typeface="+mj-lt"/>
              </a:rPr>
              <a:t>20</a:t>
            </a:r>
            <a:endParaRPr lang="tr-TR" sz="2400" dirty="0">
              <a:latin typeface="+mj-lt"/>
            </a:endParaRPr>
          </a:p>
        </p:txBody>
      </p:sp>
      <p:cxnSp>
        <p:nvCxnSpPr>
          <p:cNvPr id="6" name="5 Düz Bağlayıcı"/>
          <p:cNvCxnSpPr/>
          <p:nvPr/>
        </p:nvCxnSpPr>
        <p:spPr>
          <a:xfrm>
            <a:off x="1475656" y="4509120"/>
            <a:ext cx="12961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6 Dikdörtgen"/>
          <p:cNvSpPr/>
          <p:nvPr/>
        </p:nvSpPr>
        <p:spPr>
          <a:xfrm>
            <a:off x="1691680" y="4653136"/>
            <a:ext cx="864096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latin typeface="+mj-lt"/>
              </a:rPr>
              <a:t>20                 </a:t>
            </a:r>
            <a:endParaRPr lang="tr-TR" sz="2400" dirty="0">
              <a:latin typeface="+mj-lt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419872" y="3933056"/>
            <a:ext cx="864096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latin typeface="+mj-lt"/>
              </a:rPr>
              <a:t>45                                                                                             </a:t>
            </a:r>
            <a:endParaRPr lang="tr-TR" sz="2400" dirty="0">
              <a:latin typeface="+mj-lt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3419872" y="4653136"/>
            <a:ext cx="864096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latin typeface="+mj-lt"/>
              </a:rPr>
              <a:t>45</a:t>
            </a:r>
            <a:endParaRPr lang="tr-TR" sz="2400" dirty="0">
              <a:latin typeface="+mj-lt"/>
            </a:endParaRPr>
          </a:p>
        </p:txBody>
      </p:sp>
      <p:cxnSp>
        <p:nvCxnSpPr>
          <p:cNvPr id="12" name="11 Düz Bağlayıcı"/>
          <p:cNvCxnSpPr/>
          <p:nvPr/>
        </p:nvCxnSpPr>
        <p:spPr>
          <a:xfrm>
            <a:off x="3131840" y="4509120"/>
            <a:ext cx="12961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12 Dikdörtgen"/>
          <p:cNvSpPr/>
          <p:nvPr/>
        </p:nvSpPr>
        <p:spPr>
          <a:xfrm>
            <a:off x="5364088" y="3933056"/>
            <a:ext cx="864096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latin typeface="+mj-lt"/>
              </a:rPr>
              <a:t>97                                                </a:t>
            </a:r>
            <a:endParaRPr lang="tr-TR" sz="2400" dirty="0">
              <a:latin typeface="+mj-lt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364088" y="4653136"/>
            <a:ext cx="864096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latin typeface="+mj-lt"/>
              </a:rPr>
              <a:t>56                                                </a:t>
            </a:r>
            <a:endParaRPr lang="tr-TR" sz="2400" dirty="0">
              <a:latin typeface="+mj-lt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7092280" y="4653136"/>
            <a:ext cx="864096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latin typeface="+mj-lt"/>
              </a:rPr>
              <a:t>60                                                </a:t>
            </a:r>
            <a:endParaRPr lang="tr-TR" sz="2400" dirty="0">
              <a:latin typeface="+mj-lt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7092280" y="3933056"/>
            <a:ext cx="864096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latin typeface="+mj-lt"/>
              </a:rPr>
              <a:t>162                                                </a:t>
            </a:r>
            <a:endParaRPr lang="tr-TR" sz="2400" dirty="0">
              <a:latin typeface="+mj-lt"/>
            </a:endParaRPr>
          </a:p>
        </p:txBody>
      </p:sp>
      <p:cxnSp>
        <p:nvCxnSpPr>
          <p:cNvPr id="20" name="19 Düz Bağlayıcı"/>
          <p:cNvCxnSpPr/>
          <p:nvPr/>
        </p:nvCxnSpPr>
        <p:spPr>
          <a:xfrm>
            <a:off x="5220072" y="4509120"/>
            <a:ext cx="12961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20 Düz Bağlayıcı"/>
          <p:cNvCxnSpPr/>
          <p:nvPr/>
        </p:nvCxnSpPr>
        <p:spPr>
          <a:xfrm>
            <a:off x="6948264" y="4509120"/>
            <a:ext cx="12961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split orient="vert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              Tamsayılı Kesirler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79512" y="1988840"/>
            <a:ext cx="8964488" cy="4389120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tr-TR" dirty="0" smtClean="0"/>
              <a:t>Önünde bir tam sayısı olan basit kesirlerdir.</a:t>
            </a:r>
          </a:p>
          <a:p>
            <a:pPr>
              <a:buFont typeface="Wingdings" pitchFamily="2" charset="2"/>
              <a:buChar char="ü"/>
            </a:pPr>
            <a:endParaRPr lang="tr-TR" dirty="0" smtClean="0"/>
          </a:p>
          <a:p>
            <a:pPr>
              <a:buFont typeface="Wingdings" pitchFamily="2" charset="2"/>
              <a:buChar char="ü"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</a:t>
            </a:r>
            <a:r>
              <a:rPr lang="tr-TR" dirty="0" smtClean="0">
                <a:latin typeface="+mj-lt"/>
              </a:rPr>
              <a:t>1</a:t>
            </a:r>
          </a:p>
          <a:p>
            <a:pPr>
              <a:buNone/>
            </a:pPr>
            <a:endParaRPr lang="tr-TR" dirty="0" smtClean="0">
              <a:latin typeface="+mj-lt"/>
            </a:endParaRPr>
          </a:p>
          <a:p>
            <a:pPr>
              <a:buNone/>
            </a:pPr>
            <a:endParaRPr lang="tr-TR" dirty="0" smtClean="0">
              <a:solidFill>
                <a:srgbClr val="FF0000"/>
              </a:solidFill>
              <a:latin typeface="+mj-lt"/>
            </a:endParaRP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  <a:latin typeface="+mj-lt"/>
              </a:rPr>
              <a:t>Örnek: </a:t>
            </a:r>
            <a:r>
              <a:rPr lang="tr-TR" dirty="0" smtClean="0">
                <a:latin typeface="+mj-lt"/>
              </a:rPr>
              <a:t>2</a:t>
            </a:r>
            <a:r>
              <a:rPr lang="tr-TR" dirty="0" smtClean="0">
                <a:solidFill>
                  <a:srgbClr val="FF0000"/>
                </a:solidFill>
                <a:latin typeface="+mj-lt"/>
              </a:rPr>
              <a:t>             </a:t>
            </a:r>
            <a:r>
              <a:rPr lang="tr-TR" dirty="0" smtClean="0">
                <a:latin typeface="+mj-lt"/>
              </a:rPr>
              <a:t>4             7                 </a:t>
            </a:r>
          </a:p>
          <a:p>
            <a:pPr>
              <a:buNone/>
            </a:pPr>
            <a:r>
              <a:rPr lang="tr-TR" dirty="0" smtClean="0">
                <a:latin typeface="+mj-lt"/>
              </a:rPr>
              <a:t>        </a:t>
            </a:r>
            <a:endParaRPr lang="tr-TR" dirty="0" smtClean="0">
              <a:solidFill>
                <a:srgbClr val="FF0000"/>
              </a:solidFill>
              <a:latin typeface="+mj-lt"/>
            </a:endParaRPr>
          </a:p>
          <a:p>
            <a:pPr>
              <a:buNone/>
            </a:pPr>
            <a:endParaRPr lang="tr-TR" dirty="0" smtClean="0">
              <a:solidFill>
                <a:srgbClr val="FF0000"/>
              </a:solidFill>
              <a:latin typeface="+mj-lt"/>
            </a:endParaRPr>
          </a:p>
          <a:p>
            <a:pPr>
              <a:buNone/>
            </a:pPr>
            <a:endParaRPr lang="tr-TR" dirty="0" smtClean="0">
              <a:latin typeface="+mj-lt"/>
            </a:endParaRPr>
          </a:p>
          <a:p>
            <a:pPr>
              <a:buNone/>
            </a:pPr>
            <a:endParaRPr lang="tr-TR" dirty="0" smtClean="0">
              <a:latin typeface="+mj-lt"/>
            </a:endParaRPr>
          </a:p>
          <a:p>
            <a:pPr>
              <a:buNone/>
            </a:pPr>
            <a:endParaRPr lang="tr-TR" dirty="0" smtClean="0">
              <a:latin typeface="+mj-lt"/>
            </a:endParaRPr>
          </a:p>
          <a:p>
            <a:pPr>
              <a:buNone/>
            </a:pPr>
            <a:endParaRPr lang="tr-TR" dirty="0">
              <a:latin typeface="+mj-lt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683568" y="3212976"/>
            <a:ext cx="720080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Dikdörtgen"/>
          <p:cNvSpPr/>
          <p:nvPr/>
        </p:nvSpPr>
        <p:spPr>
          <a:xfrm>
            <a:off x="683568" y="3789040"/>
            <a:ext cx="720080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5" name="14 Düz Bağlayıcı"/>
          <p:cNvCxnSpPr/>
          <p:nvPr/>
        </p:nvCxnSpPr>
        <p:spPr>
          <a:xfrm>
            <a:off x="611560" y="3717032"/>
            <a:ext cx="8640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18 Dikdörtgen"/>
          <p:cNvSpPr/>
          <p:nvPr/>
        </p:nvSpPr>
        <p:spPr>
          <a:xfrm>
            <a:off x="1475656" y="4797152"/>
            <a:ext cx="576064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atin typeface="+mj-lt"/>
              </a:rPr>
              <a:t>1</a:t>
            </a:r>
            <a:endParaRPr lang="tr-TR" dirty="0">
              <a:latin typeface="+mj-lt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1475656" y="5229200"/>
            <a:ext cx="576064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atin typeface="+mj-lt"/>
              </a:rPr>
              <a:t>3</a:t>
            </a:r>
            <a:endParaRPr lang="tr-TR" dirty="0">
              <a:latin typeface="+mj-lt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2627784" y="5229200"/>
            <a:ext cx="576064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atin typeface="+mj-lt"/>
              </a:rPr>
              <a:t>8</a:t>
            </a:r>
            <a:endParaRPr lang="tr-TR" dirty="0">
              <a:latin typeface="+mj-lt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2627784" y="4797152"/>
            <a:ext cx="576064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atin typeface="+mj-lt"/>
              </a:rPr>
              <a:t>5</a:t>
            </a:r>
            <a:endParaRPr lang="tr-TR" dirty="0">
              <a:latin typeface="+mj-lt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3779912" y="4797152"/>
            <a:ext cx="576064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atin typeface="+mj-lt"/>
              </a:rPr>
              <a:t>1</a:t>
            </a:r>
            <a:endParaRPr lang="tr-TR" dirty="0">
              <a:latin typeface="+mj-lt"/>
            </a:endParaRPr>
          </a:p>
        </p:txBody>
      </p:sp>
      <p:cxnSp>
        <p:nvCxnSpPr>
          <p:cNvPr id="26" name="25 Düz Bağlayıcı"/>
          <p:cNvCxnSpPr/>
          <p:nvPr/>
        </p:nvCxnSpPr>
        <p:spPr>
          <a:xfrm>
            <a:off x="1475656" y="5157192"/>
            <a:ext cx="576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27 Düz Bağlayıcı"/>
          <p:cNvCxnSpPr/>
          <p:nvPr/>
        </p:nvCxnSpPr>
        <p:spPr>
          <a:xfrm>
            <a:off x="2627784" y="5157192"/>
            <a:ext cx="576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28 Dikdörtgen"/>
          <p:cNvSpPr/>
          <p:nvPr/>
        </p:nvSpPr>
        <p:spPr>
          <a:xfrm>
            <a:off x="3779912" y="5229200"/>
            <a:ext cx="576064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atin typeface="+mj-lt"/>
              </a:rPr>
              <a:t>12</a:t>
            </a:r>
            <a:endParaRPr lang="tr-TR" dirty="0">
              <a:latin typeface="+mj-lt"/>
            </a:endParaRPr>
          </a:p>
        </p:txBody>
      </p:sp>
      <p:cxnSp>
        <p:nvCxnSpPr>
          <p:cNvPr id="30" name="29 Düz Bağlayıcı"/>
          <p:cNvCxnSpPr/>
          <p:nvPr/>
        </p:nvCxnSpPr>
        <p:spPr>
          <a:xfrm>
            <a:off x="3779912" y="5157192"/>
            <a:ext cx="576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blinds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3568" y="836712"/>
            <a:ext cx="8877672" cy="1070992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Bileşik Kesri Tam Sayılı Kesre           Çevirme            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389120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      </a:t>
            </a:r>
            <a:r>
              <a:rPr lang="tr-TR" dirty="0" smtClean="0">
                <a:latin typeface="+mj-lt"/>
              </a:rPr>
              <a:t>8                 </a:t>
            </a:r>
            <a:r>
              <a:rPr lang="tr-TR" sz="2000" dirty="0" smtClean="0">
                <a:latin typeface="+mj-lt"/>
              </a:rPr>
              <a:t>Bileşik Kesir                      </a:t>
            </a:r>
            <a:r>
              <a:rPr lang="tr-TR" sz="2400" dirty="0" smtClean="0">
                <a:latin typeface="+mj-lt"/>
              </a:rPr>
              <a:t>8</a:t>
            </a:r>
            <a:r>
              <a:rPr lang="tr-TR" sz="2000" dirty="0" smtClean="0">
                <a:latin typeface="+mj-lt"/>
              </a:rPr>
              <a:t>   </a:t>
            </a:r>
            <a:r>
              <a:rPr lang="tr-TR" sz="2400" dirty="0" smtClean="0">
                <a:latin typeface="+mj-lt"/>
              </a:rPr>
              <a:t>5 </a:t>
            </a:r>
            <a:r>
              <a:rPr lang="tr-TR" sz="2000" dirty="0" smtClean="0">
                <a:latin typeface="+mj-lt"/>
              </a:rPr>
              <a:t>             Payda    </a:t>
            </a:r>
            <a:r>
              <a:rPr lang="tr-TR" sz="2000" dirty="0" smtClean="0"/>
              <a:t>     </a:t>
            </a:r>
          </a:p>
          <a:p>
            <a:pPr>
              <a:buNone/>
            </a:pPr>
            <a:r>
              <a:rPr lang="tr-TR" dirty="0" smtClean="0">
                <a:latin typeface="+mj-lt"/>
              </a:rPr>
              <a:t>      5                                                   </a:t>
            </a:r>
            <a:r>
              <a:rPr lang="tr-TR" sz="2400" dirty="0" smtClean="0">
                <a:latin typeface="+mj-lt"/>
              </a:rPr>
              <a:t>5  1            </a:t>
            </a:r>
            <a:r>
              <a:rPr lang="tr-TR" sz="2000" dirty="0" smtClean="0">
                <a:latin typeface="+mj-lt"/>
              </a:rPr>
              <a:t>Tam Kısım</a:t>
            </a:r>
          </a:p>
          <a:p>
            <a:pPr>
              <a:buNone/>
            </a:pPr>
            <a:r>
              <a:rPr lang="tr-TR" sz="2400" dirty="0" smtClean="0">
                <a:latin typeface="+mj-lt"/>
              </a:rPr>
              <a:t>                                                                3            Pay</a:t>
            </a:r>
          </a:p>
          <a:p>
            <a:pPr>
              <a:buNone/>
            </a:pPr>
            <a:endParaRPr lang="tr-TR" dirty="0" smtClean="0">
              <a:latin typeface="+mj-lt"/>
            </a:endParaRPr>
          </a:p>
          <a:p>
            <a:pPr>
              <a:buNone/>
            </a:pPr>
            <a:r>
              <a:rPr lang="tr-TR" dirty="0" smtClean="0">
                <a:latin typeface="+mj-lt"/>
              </a:rPr>
              <a:t>     </a:t>
            </a:r>
          </a:p>
          <a:p>
            <a:pPr>
              <a:buNone/>
            </a:pPr>
            <a:r>
              <a:rPr lang="tr-TR" dirty="0" smtClean="0">
                <a:latin typeface="+mj-lt"/>
              </a:rPr>
              <a:t> 1</a:t>
            </a:r>
          </a:p>
          <a:p>
            <a:pPr>
              <a:buNone/>
            </a:pPr>
            <a:r>
              <a:rPr lang="tr-TR" dirty="0" smtClean="0">
                <a:latin typeface="+mj-lt"/>
              </a:rPr>
              <a:t>        </a:t>
            </a:r>
            <a:endParaRPr lang="tr-TR" dirty="0">
              <a:latin typeface="+mj-lt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899592" y="2420888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Ok Bağlayıcısı"/>
          <p:cNvCxnSpPr/>
          <p:nvPr/>
        </p:nvCxnSpPr>
        <p:spPr>
          <a:xfrm flipV="1">
            <a:off x="1619672" y="2276872"/>
            <a:ext cx="720080" cy="14401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5148064" y="2132856"/>
            <a:ext cx="0" cy="792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5148064" y="2420888"/>
            <a:ext cx="3600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Düz Bağlayıcı"/>
          <p:cNvCxnSpPr/>
          <p:nvPr/>
        </p:nvCxnSpPr>
        <p:spPr>
          <a:xfrm>
            <a:off x="4644008" y="2924944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18 Düz Bağlayıcı"/>
          <p:cNvCxnSpPr/>
          <p:nvPr/>
        </p:nvCxnSpPr>
        <p:spPr>
          <a:xfrm>
            <a:off x="4644008" y="2852936"/>
            <a:ext cx="1440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20 Sağ Ok"/>
          <p:cNvSpPr/>
          <p:nvPr/>
        </p:nvSpPr>
        <p:spPr>
          <a:xfrm>
            <a:off x="5220072" y="2996952"/>
            <a:ext cx="576064" cy="288032"/>
          </a:xfrm>
          <a:prstGeom prst="rightArrow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Sağ Ok"/>
          <p:cNvSpPr/>
          <p:nvPr/>
        </p:nvSpPr>
        <p:spPr>
          <a:xfrm>
            <a:off x="5580112" y="2060848"/>
            <a:ext cx="576064" cy="288032"/>
          </a:xfrm>
          <a:prstGeom prst="right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7" name="26 Düz Ok Bağlayıcısı"/>
          <p:cNvCxnSpPr/>
          <p:nvPr/>
        </p:nvCxnSpPr>
        <p:spPr>
          <a:xfrm>
            <a:off x="3779912" y="2276872"/>
            <a:ext cx="648072" cy="0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28 Sağ Ok"/>
          <p:cNvSpPr/>
          <p:nvPr/>
        </p:nvSpPr>
        <p:spPr>
          <a:xfrm>
            <a:off x="5580112" y="2564904"/>
            <a:ext cx="576064" cy="288032"/>
          </a:xfrm>
          <a:prstGeom prst="rightArrow">
            <a:avLst/>
          </a:prstGeom>
          <a:blipFill>
            <a:blip r:embed="rId4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33" name="32 Düz Ok Bağlayıcısı"/>
          <p:cNvCxnSpPr/>
          <p:nvPr/>
        </p:nvCxnSpPr>
        <p:spPr>
          <a:xfrm flipH="1">
            <a:off x="2123728" y="3140968"/>
            <a:ext cx="2304256" cy="1080120"/>
          </a:xfrm>
          <a:prstGeom prst="straightConnector1">
            <a:avLst/>
          </a:prstGeom>
          <a:ln>
            <a:solidFill>
              <a:srgbClr val="15851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35 Düz Bağlayıcı"/>
          <p:cNvCxnSpPr/>
          <p:nvPr/>
        </p:nvCxnSpPr>
        <p:spPr>
          <a:xfrm>
            <a:off x="827584" y="4581128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37 Yuvarlatılmış Dikdörtgen"/>
          <p:cNvSpPr/>
          <p:nvPr/>
        </p:nvSpPr>
        <p:spPr>
          <a:xfrm>
            <a:off x="827584" y="4221088"/>
            <a:ext cx="504056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atin typeface="+mj-lt"/>
              </a:rPr>
              <a:t>3</a:t>
            </a:r>
            <a:endParaRPr lang="tr-TR" dirty="0">
              <a:latin typeface="+mj-lt"/>
            </a:endParaRPr>
          </a:p>
        </p:txBody>
      </p:sp>
      <p:sp>
        <p:nvSpPr>
          <p:cNvPr id="40" name="39 Yuvarlatılmış Dikdörtgen"/>
          <p:cNvSpPr/>
          <p:nvPr/>
        </p:nvSpPr>
        <p:spPr>
          <a:xfrm>
            <a:off x="827584" y="4653136"/>
            <a:ext cx="504056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atin typeface="+mj-lt"/>
              </a:rPr>
              <a:t>5</a:t>
            </a:r>
            <a:endParaRPr lang="tr-TR" dirty="0">
              <a:latin typeface="+mj-lt"/>
            </a:endParaRPr>
          </a:p>
        </p:txBody>
      </p:sp>
    </p:spTree>
  </p:cSld>
  <p:clrMapOvr>
    <a:masterClrMapping/>
  </p:clrMapOvr>
  <p:transition spd="med">
    <p:strips/>
    <p:sndAc>
      <p:stSnd>
        <p:snd r:embed="rId2" name="suction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43000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Kesirlerde Toplama-Çıkarma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>
                <a:rot lat="0" lon="300000" rev="0"/>
              </a:camera>
              <a:lightRig rig="threePt" dir="t"/>
            </a:scene3d>
          </a:bodyPr>
          <a:lstStyle/>
          <a:p>
            <a:pPr>
              <a:buFont typeface="Wingdings" pitchFamily="2" charset="2"/>
              <a:buChar char="Ø"/>
            </a:pPr>
            <a:r>
              <a:rPr lang="tr-TR" dirty="0" smtClean="0"/>
              <a:t>                               </a:t>
            </a:r>
            <a:r>
              <a:rPr lang="tr-TR" dirty="0" smtClean="0">
                <a:latin typeface="+mj-lt"/>
              </a:rPr>
              <a:t>1+2                  </a:t>
            </a:r>
          </a:p>
          <a:p>
            <a:pPr>
              <a:buNone/>
            </a:pPr>
            <a:r>
              <a:rPr lang="tr-TR" dirty="0" smtClean="0"/>
              <a:t>                                    </a:t>
            </a:r>
            <a:r>
              <a:rPr lang="tr-TR" dirty="0" smtClean="0">
                <a:latin typeface="+mj-lt"/>
              </a:rPr>
              <a:t>3</a:t>
            </a:r>
          </a:p>
          <a:p>
            <a:pPr>
              <a:buNone/>
            </a:pPr>
            <a:endParaRPr lang="tr-TR" dirty="0" smtClean="0">
              <a:latin typeface="+mj-lt"/>
            </a:endParaRPr>
          </a:p>
          <a:p>
            <a:pPr>
              <a:buFont typeface="Wingdings" pitchFamily="2" charset="2"/>
              <a:buChar char="Ø"/>
            </a:pPr>
            <a:r>
              <a:rPr lang="tr-TR" dirty="0" smtClean="0">
                <a:latin typeface="+mj-lt"/>
              </a:rPr>
              <a:t>                                 7-2   </a:t>
            </a:r>
          </a:p>
          <a:p>
            <a:pPr>
              <a:buNone/>
            </a:pPr>
            <a:r>
              <a:rPr lang="tr-TR" dirty="0" smtClean="0">
                <a:latin typeface="+mj-lt"/>
              </a:rPr>
              <a:t>                                      8</a:t>
            </a:r>
          </a:p>
          <a:p>
            <a:pPr>
              <a:buFont typeface="Wingdings" pitchFamily="2" charset="2"/>
              <a:buChar char="ü"/>
            </a:pPr>
            <a:r>
              <a:rPr lang="tr-TR" dirty="0" smtClean="0">
                <a:latin typeface="+mj-lt"/>
              </a:rPr>
              <a:t>Paydalar eşit ise ortak payda bir kez yazılır.</a:t>
            </a:r>
            <a:endParaRPr lang="tr-TR" dirty="0">
              <a:latin typeface="+mj-lt"/>
            </a:endParaRPr>
          </a:p>
          <a:p>
            <a:pPr>
              <a:buFont typeface="Wingdings" pitchFamily="2" charset="2"/>
              <a:buChar char="ü"/>
            </a:pPr>
            <a:r>
              <a:rPr lang="tr-TR" dirty="0" smtClean="0">
                <a:latin typeface="+mj-lt"/>
              </a:rPr>
              <a:t>Paylar kendi aralarında toplanır veya çıkarılır.</a:t>
            </a:r>
          </a:p>
        </p:txBody>
      </p:sp>
      <p:pic>
        <p:nvPicPr>
          <p:cNvPr id="4" name="~PP2788.WAV">
            <a:hlinkClick r:id="" action="ppaction://media"/>
          </p:cNvPr>
          <p:cNvPicPr>
            <a:picLocks noRot="1" noChangeAspect="1"/>
          </p:cNvPicPr>
          <p:nvPr>
            <a:wavAudioFile r:embed="rId1" name="~PP2788.WAV"/>
          </p:nvPr>
        </p:nvPicPr>
        <p:blipFill>
          <a:blip r:embed="rId4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  <p:sp>
        <p:nvSpPr>
          <p:cNvPr id="5" name="4 Yuvarlatılmış Dikdörtgen"/>
          <p:cNvSpPr/>
          <p:nvPr/>
        </p:nvSpPr>
        <p:spPr>
          <a:xfrm>
            <a:off x="1115616" y="2060848"/>
            <a:ext cx="504056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atin typeface="+mj-lt"/>
              </a:rPr>
              <a:t>1</a:t>
            </a:r>
            <a:endParaRPr lang="tr-TR" dirty="0">
              <a:latin typeface="+mj-lt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1115616" y="2492896"/>
            <a:ext cx="504056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atin typeface="+mj-lt"/>
              </a:rPr>
              <a:t>3</a:t>
            </a:r>
            <a:endParaRPr lang="tr-TR" dirty="0">
              <a:latin typeface="+mj-lt"/>
            </a:endParaRPr>
          </a:p>
        </p:txBody>
      </p:sp>
      <p:cxnSp>
        <p:nvCxnSpPr>
          <p:cNvPr id="8" name="7 Düz Bağlayıcı"/>
          <p:cNvCxnSpPr/>
          <p:nvPr/>
        </p:nvCxnSpPr>
        <p:spPr>
          <a:xfrm>
            <a:off x="1115616" y="2420888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9 Yuvarlatılmış Dikdörtgen"/>
          <p:cNvSpPr/>
          <p:nvPr/>
        </p:nvSpPr>
        <p:spPr>
          <a:xfrm>
            <a:off x="2123728" y="2060848"/>
            <a:ext cx="504056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atin typeface="+mj-lt"/>
              </a:rPr>
              <a:t>2                 </a:t>
            </a:r>
            <a:endParaRPr lang="tr-TR" dirty="0">
              <a:latin typeface="+mj-lt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2123728" y="2492896"/>
            <a:ext cx="504056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atin typeface="+mj-lt"/>
              </a:rPr>
              <a:t>3</a:t>
            </a:r>
            <a:endParaRPr lang="tr-TR" dirty="0">
              <a:latin typeface="+mj-lt"/>
            </a:endParaRPr>
          </a:p>
        </p:txBody>
      </p:sp>
      <p:cxnSp>
        <p:nvCxnSpPr>
          <p:cNvPr id="15" name="14 Düz Bağlayıcı"/>
          <p:cNvCxnSpPr/>
          <p:nvPr/>
        </p:nvCxnSpPr>
        <p:spPr>
          <a:xfrm>
            <a:off x="2123728" y="2420888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24 Artı"/>
          <p:cNvSpPr/>
          <p:nvPr/>
        </p:nvSpPr>
        <p:spPr>
          <a:xfrm>
            <a:off x="1691680" y="2276872"/>
            <a:ext cx="360040" cy="288032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Eşittir"/>
          <p:cNvSpPr/>
          <p:nvPr/>
        </p:nvSpPr>
        <p:spPr>
          <a:xfrm>
            <a:off x="2699792" y="2276872"/>
            <a:ext cx="432048" cy="288032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cxnSp>
        <p:nvCxnSpPr>
          <p:cNvPr id="30" name="29 Düz Bağlayıcı"/>
          <p:cNvCxnSpPr/>
          <p:nvPr/>
        </p:nvCxnSpPr>
        <p:spPr>
          <a:xfrm>
            <a:off x="3203848" y="2420888"/>
            <a:ext cx="8640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37 Eşittir"/>
          <p:cNvSpPr/>
          <p:nvPr/>
        </p:nvSpPr>
        <p:spPr>
          <a:xfrm>
            <a:off x="4067944" y="2276872"/>
            <a:ext cx="432048" cy="288032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9" name="38 Yuvarlatılmış Dikdörtgen"/>
          <p:cNvSpPr/>
          <p:nvPr/>
        </p:nvSpPr>
        <p:spPr>
          <a:xfrm>
            <a:off x="4572000" y="2060848"/>
            <a:ext cx="504056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atin typeface="+mj-lt"/>
              </a:rPr>
              <a:t>3</a:t>
            </a:r>
            <a:endParaRPr lang="tr-TR" dirty="0">
              <a:latin typeface="+mj-lt"/>
            </a:endParaRPr>
          </a:p>
        </p:txBody>
      </p:sp>
      <p:sp>
        <p:nvSpPr>
          <p:cNvPr id="41" name="40 Yuvarlatılmış Dikdörtgen"/>
          <p:cNvSpPr/>
          <p:nvPr/>
        </p:nvSpPr>
        <p:spPr>
          <a:xfrm>
            <a:off x="4572000" y="2492896"/>
            <a:ext cx="504056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atin typeface="+mj-lt"/>
              </a:rPr>
              <a:t>3</a:t>
            </a:r>
            <a:endParaRPr lang="tr-TR" dirty="0">
              <a:latin typeface="+mj-lt"/>
            </a:endParaRPr>
          </a:p>
        </p:txBody>
      </p:sp>
      <p:cxnSp>
        <p:nvCxnSpPr>
          <p:cNvPr id="43" name="42 Düz Bağlayıcı"/>
          <p:cNvCxnSpPr/>
          <p:nvPr/>
        </p:nvCxnSpPr>
        <p:spPr>
          <a:xfrm>
            <a:off x="4572000" y="2420888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45 Yuvarlatılmış Dikdörtgen"/>
          <p:cNvSpPr/>
          <p:nvPr/>
        </p:nvSpPr>
        <p:spPr>
          <a:xfrm>
            <a:off x="1043608" y="3429000"/>
            <a:ext cx="504056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atin typeface="+mj-lt"/>
              </a:rPr>
              <a:t>7</a:t>
            </a:r>
            <a:endParaRPr lang="tr-TR" dirty="0">
              <a:latin typeface="+mj-lt"/>
            </a:endParaRPr>
          </a:p>
        </p:txBody>
      </p:sp>
      <p:sp>
        <p:nvSpPr>
          <p:cNvPr id="47" name="46 Yuvarlatılmış Dikdörtgen"/>
          <p:cNvSpPr/>
          <p:nvPr/>
        </p:nvSpPr>
        <p:spPr>
          <a:xfrm>
            <a:off x="1043608" y="3861048"/>
            <a:ext cx="504056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atin typeface="+mj-lt"/>
              </a:rPr>
              <a:t>8</a:t>
            </a:r>
            <a:endParaRPr lang="tr-TR" dirty="0">
              <a:latin typeface="+mj-lt"/>
            </a:endParaRPr>
          </a:p>
        </p:txBody>
      </p:sp>
      <p:sp>
        <p:nvSpPr>
          <p:cNvPr id="48" name="47 Yuvarlatılmış Dikdörtgen"/>
          <p:cNvSpPr/>
          <p:nvPr/>
        </p:nvSpPr>
        <p:spPr>
          <a:xfrm>
            <a:off x="2123728" y="3861048"/>
            <a:ext cx="504056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atin typeface="+mj-lt"/>
              </a:rPr>
              <a:t>8</a:t>
            </a:r>
            <a:endParaRPr lang="tr-TR" dirty="0">
              <a:latin typeface="+mj-lt"/>
            </a:endParaRPr>
          </a:p>
        </p:txBody>
      </p:sp>
      <p:sp>
        <p:nvSpPr>
          <p:cNvPr id="50" name="49 Yuvarlatılmış Dikdörtgen"/>
          <p:cNvSpPr/>
          <p:nvPr/>
        </p:nvSpPr>
        <p:spPr>
          <a:xfrm>
            <a:off x="2123728" y="3429000"/>
            <a:ext cx="504056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atin typeface="+mj-lt"/>
              </a:rPr>
              <a:t>2</a:t>
            </a:r>
            <a:endParaRPr lang="tr-TR" dirty="0">
              <a:latin typeface="+mj-lt"/>
            </a:endParaRPr>
          </a:p>
        </p:txBody>
      </p:sp>
      <p:cxnSp>
        <p:nvCxnSpPr>
          <p:cNvPr id="52" name="51 Düz Bağlayıcı"/>
          <p:cNvCxnSpPr/>
          <p:nvPr/>
        </p:nvCxnSpPr>
        <p:spPr>
          <a:xfrm>
            <a:off x="1043608" y="3789040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55 Eksi"/>
          <p:cNvSpPr/>
          <p:nvPr/>
        </p:nvSpPr>
        <p:spPr>
          <a:xfrm>
            <a:off x="1619672" y="3645024"/>
            <a:ext cx="432048" cy="36004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7" name="56 Eşittir"/>
          <p:cNvSpPr/>
          <p:nvPr/>
        </p:nvSpPr>
        <p:spPr>
          <a:xfrm>
            <a:off x="2699792" y="3645024"/>
            <a:ext cx="432048" cy="288032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cxnSp>
        <p:nvCxnSpPr>
          <p:cNvPr id="58" name="57 Düz Bağlayıcı"/>
          <p:cNvCxnSpPr/>
          <p:nvPr/>
        </p:nvCxnSpPr>
        <p:spPr>
          <a:xfrm>
            <a:off x="3131840" y="3789040"/>
            <a:ext cx="8640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58 Eşittir"/>
          <p:cNvSpPr/>
          <p:nvPr/>
        </p:nvSpPr>
        <p:spPr>
          <a:xfrm>
            <a:off x="3995936" y="3717032"/>
            <a:ext cx="432048" cy="288032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60" name="59 Yuvarlatılmış Dikdörtgen"/>
          <p:cNvSpPr/>
          <p:nvPr/>
        </p:nvSpPr>
        <p:spPr>
          <a:xfrm>
            <a:off x="4499992" y="3861048"/>
            <a:ext cx="504056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atin typeface="+mj-lt"/>
              </a:rPr>
              <a:t>8</a:t>
            </a:r>
            <a:endParaRPr lang="tr-TR" dirty="0">
              <a:latin typeface="+mj-lt"/>
            </a:endParaRPr>
          </a:p>
        </p:txBody>
      </p:sp>
      <p:sp>
        <p:nvSpPr>
          <p:cNvPr id="61" name="60 Yuvarlatılmış Dikdörtgen"/>
          <p:cNvSpPr/>
          <p:nvPr/>
        </p:nvSpPr>
        <p:spPr>
          <a:xfrm>
            <a:off x="4499992" y="3429000"/>
            <a:ext cx="504056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atin typeface="+mj-lt"/>
              </a:rPr>
              <a:t>5</a:t>
            </a:r>
            <a:endParaRPr lang="tr-TR" dirty="0">
              <a:latin typeface="+mj-lt"/>
            </a:endParaRPr>
          </a:p>
        </p:txBody>
      </p:sp>
      <p:cxnSp>
        <p:nvCxnSpPr>
          <p:cNvPr id="62" name="61 Düz Bağlayıcı"/>
          <p:cNvCxnSpPr/>
          <p:nvPr/>
        </p:nvCxnSpPr>
        <p:spPr>
          <a:xfrm>
            <a:off x="4499992" y="3789040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plus/>
    <p:sndAc>
      <p:stSnd>
        <p:snd r:embed="rId3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Kesirlerde Karşılaştırma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tr-TR" dirty="0" smtClean="0"/>
              <a:t>Paydaları eşit olan kesirlerden payı büyük olan daha büyüktür.</a:t>
            </a:r>
          </a:p>
          <a:p>
            <a:pPr>
              <a:buFont typeface="Wingdings" pitchFamily="2" charset="2"/>
              <a:buChar char="Ø"/>
            </a:pPr>
            <a:endParaRPr lang="tr-TR" dirty="0" smtClean="0"/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Örnek:            </a:t>
            </a:r>
            <a:r>
              <a:rPr lang="tr-TR" dirty="0" smtClean="0"/>
              <a:t>            </a:t>
            </a:r>
            <a:endParaRPr lang="tr-TR" dirty="0" smtClean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Ø"/>
            </a:pPr>
            <a:endParaRPr lang="tr-TR" dirty="0" smtClean="0"/>
          </a:p>
          <a:p>
            <a:pPr>
              <a:buFont typeface="Wingdings" pitchFamily="2" charset="2"/>
              <a:buChar char="ü"/>
            </a:pPr>
            <a:r>
              <a:rPr lang="tr-TR" dirty="0" smtClean="0"/>
              <a:t>Payı eşit olan kesirlerden paydası küçük olan daha büyüktür.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Örnek:</a:t>
            </a:r>
          </a:p>
          <a:p>
            <a:pPr>
              <a:buNone/>
            </a:pP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1835696" y="3212976"/>
            <a:ext cx="504056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atin typeface="+mj-lt"/>
              </a:rPr>
              <a:t>8</a:t>
            </a:r>
            <a:endParaRPr lang="tr-TR" dirty="0">
              <a:latin typeface="+mj-lt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1835696" y="3645024"/>
            <a:ext cx="504056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atin typeface="+mj-lt"/>
              </a:rPr>
              <a:t>12</a:t>
            </a:r>
            <a:endParaRPr lang="tr-TR" dirty="0">
              <a:latin typeface="+mj-lt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2987824" y="3212976"/>
            <a:ext cx="504056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atin typeface="+mj-lt"/>
              </a:rPr>
              <a:t>5</a:t>
            </a:r>
            <a:endParaRPr lang="tr-TR" dirty="0">
              <a:latin typeface="+mj-lt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2987824" y="3645024"/>
            <a:ext cx="504056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atin typeface="+mj-lt"/>
              </a:rPr>
              <a:t>12</a:t>
            </a:r>
            <a:endParaRPr lang="tr-TR" dirty="0">
              <a:latin typeface="+mj-lt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4139952" y="3212976"/>
            <a:ext cx="504056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atin typeface="+mj-lt"/>
              </a:rPr>
              <a:t>3</a:t>
            </a:r>
            <a:endParaRPr lang="tr-TR" dirty="0">
              <a:latin typeface="+mj-lt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4139952" y="3645024"/>
            <a:ext cx="504056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atin typeface="+mj-lt"/>
              </a:rPr>
              <a:t>12</a:t>
            </a:r>
            <a:endParaRPr lang="tr-TR" dirty="0">
              <a:latin typeface="+mj-lt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2555776" y="5229200"/>
            <a:ext cx="504056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atin typeface="+mj-lt"/>
              </a:rPr>
              <a:t>1</a:t>
            </a:r>
            <a:endParaRPr lang="tr-TR" dirty="0">
              <a:latin typeface="+mj-lt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2555776" y="5661248"/>
            <a:ext cx="504056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atin typeface="+mj-lt"/>
              </a:rPr>
              <a:t>2</a:t>
            </a:r>
            <a:endParaRPr lang="tr-TR" dirty="0">
              <a:latin typeface="+mj-lt"/>
            </a:endParaRPr>
          </a:p>
        </p:txBody>
      </p:sp>
      <p:sp>
        <p:nvSpPr>
          <p:cNvPr id="13" name="12 Yuvarlatılmış Dikdörtgen"/>
          <p:cNvSpPr/>
          <p:nvPr/>
        </p:nvSpPr>
        <p:spPr>
          <a:xfrm>
            <a:off x="4211960" y="5229200"/>
            <a:ext cx="504056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atin typeface="+mj-lt"/>
              </a:rPr>
              <a:t>1</a:t>
            </a:r>
            <a:endParaRPr lang="tr-TR" dirty="0">
              <a:latin typeface="+mj-lt"/>
            </a:endParaRPr>
          </a:p>
        </p:txBody>
      </p:sp>
      <p:sp>
        <p:nvSpPr>
          <p:cNvPr id="14" name="13 Yuvarlatılmış Dikdörtgen"/>
          <p:cNvSpPr/>
          <p:nvPr/>
        </p:nvSpPr>
        <p:spPr>
          <a:xfrm>
            <a:off x="4211960" y="5661248"/>
            <a:ext cx="504056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atin typeface="+mj-lt"/>
              </a:rPr>
              <a:t>4</a:t>
            </a:r>
            <a:endParaRPr lang="tr-TR" dirty="0">
              <a:latin typeface="+mj-lt"/>
            </a:endParaRPr>
          </a:p>
        </p:txBody>
      </p:sp>
      <p:cxnSp>
        <p:nvCxnSpPr>
          <p:cNvPr id="16" name="15 Düz Bağlayıcı"/>
          <p:cNvCxnSpPr/>
          <p:nvPr/>
        </p:nvCxnSpPr>
        <p:spPr>
          <a:xfrm>
            <a:off x="3419872" y="5445224"/>
            <a:ext cx="432048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Bağlayıcı"/>
          <p:cNvCxnSpPr/>
          <p:nvPr/>
        </p:nvCxnSpPr>
        <p:spPr>
          <a:xfrm flipV="1">
            <a:off x="3419872" y="5589240"/>
            <a:ext cx="440432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20 Düz Bağlayıcı"/>
          <p:cNvCxnSpPr/>
          <p:nvPr/>
        </p:nvCxnSpPr>
        <p:spPr>
          <a:xfrm>
            <a:off x="2483768" y="3429000"/>
            <a:ext cx="36004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26 Düz Bağlayıcı"/>
          <p:cNvCxnSpPr/>
          <p:nvPr/>
        </p:nvCxnSpPr>
        <p:spPr>
          <a:xfrm flipV="1">
            <a:off x="2555776" y="3573016"/>
            <a:ext cx="288032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27 Düz Bağlayıcı"/>
          <p:cNvCxnSpPr/>
          <p:nvPr/>
        </p:nvCxnSpPr>
        <p:spPr>
          <a:xfrm flipV="1">
            <a:off x="3707904" y="3573016"/>
            <a:ext cx="288032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28 Düz Bağlayıcı"/>
          <p:cNvCxnSpPr/>
          <p:nvPr/>
        </p:nvCxnSpPr>
        <p:spPr>
          <a:xfrm>
            <a:off x="3635896" y="3429000"/>
            <a:ext cx="36004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comb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430</TotalTime>
  <Words>447</Words>
  <PresentationFormat>Ekran Gösterisi (4:3)</PresentationFormat>
  <Paragraphs>156</Paragraphs>
  <Slides>16</Slides>
  <Notes>3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17" baseType="lpstr">
      <vt:lpstr>Akış</vt:lpstr>
      <vt:lpstr>Kesirler  </vt:lpstr>
      <vt:lpstr>                     Kesirler</vt:lpstr>
      <vt:lpstr>                Basit Kesirler</vt:lpstr>
      <vt:lpstr>                Birim Kesirler</vt:lpstr>
      <vt:lpstr>               Bileşik Kesirler</vt:lpstr>
      <vt:lpstr>              Tamsayılı Kesirler</vt:lpstr>
      <vt:lpstr>Bileşik Kesri Tam Sayılı Kesre           Çevirme            </vt:lpstr>
      <vt:lpstr>Kesirlerde Toplama-Çıkarma</vt:lpstr>
      <vt:lpstr>Kesirlerde Karşılaştırma</vt:lpstr>
      <vt:lpstr>                     Sorular</vt:lpstr>
      <vt:lpstr>Soru 2</vt:lpstr>
      <vt:lpstr>Soru 3</vt:lpstr>
      <vt:lpstr>Soru 4</vt:lpstr>
      <vt:lpstr>Soru 5</vt:lpstr>
      <vt:lpstr>Soru 6</vt:lpstr>
      <vt:lpstr>Soru 7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2016-03-23T13:52:11Z</dcterms:created>
  <dcterms:modified xsi:type="dcterms:W3CDTF">2016-05-28T15:28:35Z</dcterms:modified>
  <cp:category>www.sorubak.com</cp:category>
</cp:coreProperties>
</file>