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26" autoAdjust="0"/>
    <p:restoredTop sz="94660"/>
  </p:normalViewPr>
  <p:slideViewPr>
    <p:cSldViewPr>
      <p:cViewPr varScale="1">
        <p:scale>
          <a:sx n="86" d="100"/>
          <a:sy n="86" d="100"/>
        </p:scale>
        <p:origin x="-111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771321-A9A6-4A0F-A34E-F091195D30AF}" type="datetimeFigureOut">
              <a:rPr lang="tr-TR" smtClean="0"/>
              <a:pPr/>
              <a:t>21.05.2016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D017CC-A4AE-4EFD-A2DD-7EBB8E33CFF3}"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1D017CC-A4AE-4EFD-A2DD-7EBB8E33CFF3}" type="slidenum">
              <a:rPr lang="tr-TR" smtClean="0"/>
              <a:pPr/>
              <a:t>22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D9F75050-0E15-4C5B-92B0-66D068882F1F}" type="datetimeFigureOut">
              <a:rPr lang="tr-TR" smtClean="0"/>
              <a:pPr/>
              <a:t>21.05.2016</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D9F75050-0E15-4C5B-92B0-66D068882F1F}" type="datetimeFigureOut">
              <a:rPr lang="tr-TR" smtClean="0"/>
              <a:pPr/>
              <a:t>21.05.2016</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D9F75050-0E15-4C5B-92B0-66D068882F1F}" type="datetimeFigureOut">
              <a:rPr lang="tr-TR" smtClean="0"/>
              <a:pPr/>
              <a:t>21.05.2016</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B1DEFA8C-F947-479F-BE07-76B6B3F80BF1}"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21.05.2016</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D9F75050-0E15-4C5B-92B0-66D068882F1F}" type="datetimeFigureOut">
              <a:rPr lang="tr-TR" smtClean="0"/>
              <a:pPr/>
              <a:t>21.05.2016</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21.05.2016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21.05.2016</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D9F75050-0E15-4C5B-92B0-66D068882F1F}" type="datetimeFigureOut">
              <a:rPr lang="tr-TR" smtClean="0"/>
              <a:pPr/>
              <a:t>21.05.2016</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D9F75050-0E15-4C5B-92B0-66D068882F1F}" type="datetimeFigureOut">
              <a:rPr lang="tr-TR" smtClean="0"/>
              <a:pPr/>
              <a:t>21.05.2016</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D9F75050-0E15-4C5B-92B0-66D068882F1F}" type="datetimeFigureOut">
              <a:rPr lang="tr-TR" smtClean="0"/>
              <a:pPr/>
              <a:t>21.05.2016</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6.SINIF SOSYAL BİLGİLER</a:t>
            </a:r>
            <a:endParaRPr lang="tr-TR" dirty="0"/>
          </a:p>
        </p:txBody>
      </p:sp>
      <p:sp>
        <p:nvSpPr>
          <p:cNvPr id="3" name="2 Alt Başlık"/>
          <p:cNvSpPr>
            <a:spLocks noGrp="1"/>
          </p:cNvSpPr>
          <p:nvPr>
            <p:ph type="subTitle" idx="1"/>
          </p:nvPr>
        </p:nvSpPr>
        <p:spPr/>
        <p:txBody>
          <a:bodyPr/>
          <a:lstStyle/>
          <a:p>
            <a:r>
              <a:rPr lang="tr-TR" dirty="0" smtClean="0"/>
              <a:t>İSLAMİYETİN DOĞUŞU</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HUDEYBİYE ANTLAŞMASI</a:t>
            </a:r>
            <a:endParaRPr lang="tr-TR" dirty="0"/>
          </a:p>
        </p:txBody>
      </p:sp>
      <p:sp>
        <p:nvSpPr>
          <p:cNvPr id="3" name="2 İçerik Yer Tutucusu"/>
          <p:cNvSpPr>
            <a:spLocks noGrp="1"/>
          </p:cNvSpPr>
          <p:nvPr>
            <p:ph idx="1"/>
          </p:nvPr>
        </p:nvSpPr>
        <p:spPr/>
        <p:txBody>
          <a:bodyPr/>
          <a:lstStyle/>
          <a:p>
            <a:r>
              <a:rPr lang="tr-TR" dirty="0" smtClean="0"/>
              <a:t>Bir yıl sonra 628 yılında Mekkeliler ve Medineli Müslümanlar arasında birbirlerine saldırmamalarını içeren </a:t>
            </a:r>
            <a:r>
              <a:rPr lang="tr-TR" b="1" dirty="0" err="1" smtClean="0"/>
              <a:t>Hudeybiye</a:t>
            </a:r>
            <a:r>
              <a:rPr lang="tr-TR" b="1" dirty="0" smtClean="0"/>
              <a:t> Antlaşması </a:t>
            </a:r>
            <a:r>
              <a:rPr lang="tr-TR" dirty="0" smtClean="0"/>
              <a:t>imzalandı.</a:t>
            </a:r>
          </a:p>
          <a:p>
            <a:r>
              <a:rPr lang="tr-TR" dirty="0" smtClean="0"/>
              <a:t>Bu anlaşma ile Mekkeliler, Müslümanların varlığını resmen tanımış oldular.</a:t>
            </a:r>
          </a:p>
          <a:p>
            <a:r>
              <a:rPr lang="tr-TR" dirty="0" err="1" smtClean="0"/>
              <a:t>Hudeybiye</a:t>
            </a:r>
            <a:r>
              <a:rPr lang="tr-TR" dirty="0" smtClean="0"/>
              <a:t> Antlaşması maddelerinin Mekkeliler tarafından ihlal edilmesi üzerine Müslümanlar harekete geçtiler.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HUDEYBİYE ANTLAŞMASI</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630 yılında Mekke. Müslümanların eline geçti ve Kabe putlardan temizlendi.</a:t>
            </a:r>
          </a:p>
          <a:p>
            <a:r>
              <a:rPr lang="tr-TR" dirty="0" smtClean="0"/>
              <a:t>HZ. Muhammed 632 yılında vefat etmiştir</a:t>
            </a:r>
          </a:p>
          <a:p>
            <a:endParaRPr lang="tr-TR" dirty="0" smtClean="0"/>
          </a:p>
          <a:p>
            <a:r>
              <a:rPr lang="tr-TR" dirty="0" smtClean="0"/>
              <a:t>Hz. Muhammed vefatından önce bir veda hutbesi hazırlamıştır.</a:t>
            </a:r>
          </a:p>
          <a:p>
            <a:pPr>
              <a:buNone/>
            </a:pPr>
            <a:endParaRPr lang="tr-TR" dirty="0" smtClean="0"/>
          </a:p>
          <a:p>
            <a:pPr>
              <a:buNone/>
            </a:pPr>
            <a:r>
              <a:rPr lang="tr-TR" dirty="0" smtClean="0"/>
              <a:t>  </a:t>
            </a:r>
          </a:p>
          <a:p>
            <a:pPr>
              <a:buNone/>
            </a:pPr>
            <a:endParaRPr lang="tr-TR" dirty="0" smtClean="0"/>
          </a:p>
          <a:p>
            <a:pPr>
              <a:buNone/>
            </a:pPr>
            <a:r>
              <a:rPr lang="tr-TR" dirty="0" smtClean="0"/>
              <a:t> </a:t>
            </a:r>
          </a:p>
          <a:p>
            <a:pPr>
              <a:buNone/>
            </a:pPr>
            <a:endParaRPr lang="tr-TR" dirty="0" smtClean="0"/>
          </a:p>
          <a:p>
            <a:endParaRPr lang="tr-TR"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VEDA HUTBESİ</a:t>
            </a:r>
            <a:endParaRPr lang="tr-TR" dirty="0"/>
          </a:p>
        </p:txBody>
      </p:sp>
      <p:sp>
        <p:nvSpPr>
          <p:cNvPr id="3" name="2 İçerik Yer Tutucusu"/>
          <p:cNvSpPr>
            <a:spLocks noGrp="1"/>
          </p:cNvSpPr>
          <p:nvPr>
            <p:ph idx="1"/>
          </p:nvPr>
        </p:nvSpPr>
        <p:spPr/>
        <p:txBody>
          <a:bodyPr/>
          <a:lstStyle/>
          <a:p>
            <a:r>
              <a:rPr lang="tr-TR" dirty="0" smtClean="0"/>
              <a:t>Hz. Muhammed(sav) efendimizin insanlara son mesajıdır.</a:t>
            </a:r>
          </a:p>
          <a:p>
            <a:r>
              <a:rPr lang="tr-TR" dirty="0" smtClean="0"/>
              <a:t>8 Mart 632 senesinde, Cuma günü zevalden sonra </a:t>
            </a:r>
            <a:r>
              <a:rPr lang="tr-TR" dirty="0" err="1" smtClean="0"/>
              <a:t>kasva</a:t>
            </a:r>
            <a:r>
              <a:rPr lang="tr-TR" dirty="0" smtClean="0"/>
              <a:t> adlı devesi üzerinde 140.000 </a:t>
            </a:r>
            <a:r>
              <a:rPr lang="tr-TR" dirty="0" err="1" smtClean="0"/>
              <a:t>müslümana</a:t>
            </a:r>
            <a:r>
              <a:rPr lang="tr-TR" dirty="0" smtClean="0"/>
              <a:t> </a:t>
            </a:r>
            <a:r>
              <a:rPr lang="tr-TR" dirty="0" err="1" smtClean="0"/>
              <a:t>irad</a:t>
            </a:r>
            <a:r>
              <a:rPr lang="tr-TR" dirty="0" smtClean="0"/>
              <a:t> edilmiş bir hutbedir.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VEDA HUTBESİ’NİN ÖNEMİ</a:t>
            </a:r>
            <a:endParaRPr lang="tr-TR" dirty="0"/>
          </a:p>
        </p:txBody>
      </p:sp>
      <p:sp>
        <p:nvSpPr>
          <p:cNvPr id="3" name="2 İçerik Yer Tutucusu"/>
          <p:cNvSpPr>
            <a:spLocks noGrp="1"/>
          </p:cNvSpPr>
          <p:nvPr>
            <p:ph idx="1"/>
          </p:nvPr>
        </p:nvSpPr>
        <p:spPr/>
        <p:txBody>
          <a:bodyPr/>
          <a:lstStyle/>
          <a:p>
            <a:r>
              <a:rPr lang="tr-TR" dirty="0" smtClean="0"/>
              <a:t>Bütün </a:t>
            </a:r>
            <a:r>
              <a:rPr lang="tr-TR" dirty="0" err="1" smtClean="0"/>
              <a:t>müslümanlar</a:t>
            </a:r>
            <a:r>
              <a:rPr lang="tr-TR" dirty="0" smtClean="0"/>
              <a:t> kardeştir.</a:t>
            </a:r>
          </a:p>
          <a:p>
            <a:r>
              <a:rPr lang="tr-TR" dirty="0" err="1" smtClean="0"/>
              <a:t>Hiçkimsenin</a:t>
            </a:r>
            <a:r>
              <a:rPr lang="tr-TR" dirty="0" smtClean="0"/>
              <a:t> bir başka kişiye zarar verme hakkı yoktur.</a:t>
            </a:r>
          </a:p>
          <a:p>
            <a:r>
              <a:rPr lang="tr-TR" dirty="0" smtClean="0"/>
              <a:t>Herkesin can, mal ve namusu korunmalıdır.</a:t>
            </a:r>
          </a:p>
          <a:p>
            <a:r>
              <a:rPr lang="tr-TR" dirty="0" smtClean="0"/>
              <a:t>Bütün borçlar iade edilmelidir.</a:t>
            </a:r>
          </a:p>
          <a:p>
            <a:r>
              <a:rPr lang="tr-TR" dirty="0" smtClean="0"/>
              <a:t>Kan davasını ve adaleti şahsen yerine getirmek yasaktır.</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dirty="0" smtClean="0"/>
              <a:t> VEDA HUTBESİ’NİN ÖNEMİ</a:t>
            </a:r>
            <a:br>
              <a:rPr lang="tr-TR" dirty="0" smtClean="0"/>
            </a:br>
            <a:endParaRPr lang="tr-TR" dirty="0"/>
          </a:p>
        </p:txBody>
      </p:sp>
      <p:sp>
        <p:nvSpPr>
          <p:cNvPr id="3" name="2 İçerik Yer Tutucusu"/>
          <p:cNvSpPr>
            <a:spLocks noGrp="1"/>
          </p:cNvSpPr>
          <p:nvPr>
            <p:ph idx="1"/>
          </p:nvPr>
        </p:nvSpPr>
        <p:spPr/>
        <p:txBody>
          <a:bodyPr>
            <a:normAutofit/>
          </a:bodyPr>
          <a:lstStyle/>
          <a:p>
            <a:r>
              <a:rPr lang="tr-TR" dirty="0" smtClean="0"/>
              <a:t>Kadınlar erkeklerin hayat arkadaşlarıdır bu sebeple onlara iyi muamele edilmesi emredilmiştir.</a:t>
            </a:r>
          </a:p>
          <a:p>
            <a:r>
              <a:rPr lang="tr-TR" dirty="0" smtClean="0"/>
              <a:t>Kadınlarında erkekler gibi mal ve mülke şahsi tasarruf hakları olduğu öngörülmüştür. </a:t>
            </a:r>
          </a:p>
          <a:p>
            <a:r>
              <a:rPr lang="tr-TR" dirty="0" smtClean="0"/>
              <a:t>İnsanların hiçbir ayrım gözetilmeksizin eşit oldukları belirtilmiştir.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VEDA HUTBESİ’NİN ÖNEMİ</a:t>
            </a:r>
            <a:endParaRPr lang="tr-TR" dirty="0"/>
          </a:p>
        </p:txBody>
      </p:sp>
      <p:sp>
        <p:nvSpPr>
          <p:cNvPr id="3" name="2 İçerik Yer Tutucusu"/>
          <p:cNvSpPr>
            <a:spLocks noGrp="1"/>
          </p:cNvSpPr>
          <p:nvPr>
            <p:ph idx="1"/>
          </p:nvPr>
        </p:nvSpPr>
        <p:spPr/>
        <p:txBody>
          <a:bodyPr>
            <a:normAutofit lnSpcReduction="10000"/>
          </a:bodyPr>
          <a:lstStyle/>
          <a:p>
            <a:r>
              <a:rPr lang="tr-TR" dirty="0" smtClean="0"/>
              <a:t>Aile ve toplum hayatına zarar veren davranışlar yasaklanmıştır.</a:t>
            </a:r>
          </a:p>
          <a:p>
            <a:r>
              <a:rPr lang="tr-TR" dirty="0" smtClean="0"/>
              <a:t>Kuran-ı Kerim'in insanlara emanet olarak bırakıldığı ve ona sımsıkı sarılması gerektiği belirtilmiştir.</a:t>
            </a:r>
          </a:p>
          <a:p>
            <a:r>
              <a:rPr lang="tr-TR" dirty="0" smtClean="0"/>
              <a:t>Bir yıl on iki ay olarak tespit edilmiştir.</a:t>
            </a:r>
          </a:p>
          <a:p>
            <a:r>
              <a:rPr lang="tr-TR" dirty="0" smtClean="0"/>
              <a:t>Mekke ve çevresinin kutsal yerler olduğu saptanmıştır.</a:t>
            </a:r>
          </a:p>
          <a:p>
            <a:r>
              <a:rPr lang="tr-TR" dirty="0" smtClean="0"/>
              <a:t>Emanetlerin sahiplerine iadesi vurgulanmıştır.</a:t>
            </a:r>
          </a:p>
          <a:p>
            <a:endParaRPr lang="tr-TR" dirty="0" smtClean="0"/>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4 HALİFE DEVRİ</a:t>
            </a:r>
            <a:endParaRPr lang="tr-TR" dirty="0"/>
          </a:p>
        </p:txBody>
      </p:sp>
      <p:sp>
        <p:nvSpPr>
          <p:cNvPr id="3" name="2 İçerik Yer Tutucusu"/>
          <p:cNvSpPr>
            <a:spLocks noGrp="1"/>
          </p:cNvSpPr>
          <p:nvPr>
            <p:ph idx="1"/>
          </p:nvPr>
        </p:nvSpPr>
        <p:spPr/>
        <p:txBody>
          <a:bodyPr/>
          <a:lstStyle/>
          <a:p>
            <a:r>
              <a:rPr lang="tr-TR" dirty="0" smtClean="0"/>
              <a:t>HZ. Muhammed’in vefatından sonra 4 halife dönemi başlamıştır.</a:t>
            </a:r>
          </a:p>
          <a:p>
            <a:r>
              <a:rPr lang="tr-TR" dirty="0" smtClean="0"/>
              <a:t>Halifeler seçimle iş başına gelmiştir.</a:t>
            </a:r>
          </a:p>
          <a:p>
            <a:r>
              <a:rPr lang="tr-TR" dirty="0" smtClean="0"/>
              <a:t>Halifeler sırasıyla Hz. </a:t>
            </a:r>
            <a:r>
              <a:rPr lang="tr-TR" dirty="0" err="1" smtClean="0"/>
              <a:t>Ebubekir</a:t>
            </a:r>
            <a:r>
              <a:rPr lang="tr-TR" dirty="0" smtClean="0"/>
              <a:t>, Hz. Ömer, Hz. Osman ve Hz. Ali’dir.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 EBUBEKİR DÖNEMİ       (632-634)</a:t>
            </a:r>
            <a:endParaRPr lang="tr-TR" dirty="0"/>
          </a:p>
        </p:txBody>
      </p:sp>
      <p:sp>
        <p:nvSpPr>
          <p:cNvPr id="3" name="2 İçerik Yer Tutucusu"/>
          <p:cNvSpPr>
            <a:spLocks noGrp="1"/>
          </p:cNvSpPr>
          <p:nvPr>
            <p:ph idx="1"/>
          </p:nvPr>
        </p:nvSpPr>
        <p:spPr/>
        <p:txBody>
          <a:bodyPr/>
          <a:lstStyle/>
          <a:p>
            <a:r>
              <a:rPr lang="tr-TR" b="1" dirty="0" smtClean="0"/>
              <a:t>SURİYE SEFERİ: </a:t>
            </a:r>
            <a:r>
              <a:rPr lang="tr-TR" dirty="0" smtClean="0"/>
              <a:t> Usame Bin </a:t>
            </a:r>
            <a:r>
              <a:rPr lang="tr-TR" dirty="0" err="1" smtClean="0"/>
              <a:t>Zeyd</a:t>
            </a:r>
            <a:r>
              <a:rPr lang="tr-TR" dirty="0" smtClean="0"/>
              <a:t> komutasında  bir orduyu Suriye ‘ ye göndermiş , bu yöredeki kabileler egemenlik altına alınmıştır.</a:t>
            </a:r>
          </a:p>
          <a:p>
            <a:r>
              <a:rPr lang="tr-TR" dirty="0" smtClean="0"/>
              <a:t>Böylece Hz. Muhammed’in ölümünden sonra da İslamiyet’in gücünü devam ettirdiği kanıtlanmıştır.</a:t>
            </a:r>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 EBUBEKİR DÖNEMİ                (632-634)</a:t>
            </a:r>
            <a:endParaRPr lang="tr-TR" dirty="0"/>
          </a:p>
        </p:txBody>
      </p:sp>
      <p:sp>
        <p:nvSpPr>
          <p:cNvPr id="3" name="2 İçerik Yer Tutucusu"/>
          <p:cNvSpPr>
            <a:spLocks noGrp="1"/>
          </p:cNvSpPr>
          <p:nvPr>
            <p:ph idx="1"/>
          </p:nvPr>
        </p:nvSpPr>
        <p:spPr/>
        <p:txBody>
          <a:bodyPr/>
          <a:lstStyle/>
          <a:p>
            <a:r>
              <a:rPr lang="tr-TR" b="1" dirty="0" smtClean="0"/>
              <a:t>AYAKLANMALAR VE YALANCI PEYGAMBERLER:</a:t>
            </a:r>
            <a:r>
              <a:rPr lang="tr-TR" dirty="0" smtClean="0"/>
              <a:t> Hz. Muhammed’in ölümünden sonra Arabistan ‘ da , İslamiyet’in tam yerleşememesi, halkın zekat vermek istemeyişi, kabile yaşamını sürdürmek ve devlet otoritesi altına girmek istememek nedenlerinden dolayı ayaklanmalar olmuş , ve yalancı peygamberler türemişti.</a:t>
            </a:r>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HZ.EBUBEKİR DÖNEMİ        (632-634)</a:t>
            </a:r>
            <a:endParaRPr lang="tr-TR" dirty="0"/>
          </a:p>
        </p:txBody>
      </p:sp>
      <p:sp>
        <p:nvSpPr>
          <p:cNvPr id="3" name="2 İçerik Yer Tutucusu"/>
          <p:cNvSpPr>
            <a:spLocks noGrp="1"/>
          </p:cNvSpPr>
          <p:nvPr>
            <p:ph idx="1"/>
          </p:nvPr>
        </p:nvSpPr>
        <p:spPr/>
        <p:txBody>
          <a:bodyPr/>
          <a:lstStyle/>
          <a:p>
            <a:r>
              <a:rPr lang="tr-TR" b="1" dirty="0" smtClean="0"/>
              <a:t>AYAKLANMALAR VE YALANCI PEYGAMBERLER:</a:t>
            </a:r>
            <a:r>
              <a:rPr lang="tr-TR" dirty="0" smtClean="0"/>
              <a:t>Yalancı peygamberler sorununu çözmek amacıyla , Halit Bin </a:t>
            </a:r>
            <a:r>
              <a:rPr lang="tr-TR" dirty="0" err="1" smtClean="0"/>
              <a:t>Velid</a:t>
            </a:r>
            <a:r>
              <a:rPr lang="tr-TR" dirty="0" smtClean="0"/>
              <a:t> komutasında bir ordu Yemen’e gönderilmiş, yalancı peygamberler ortadan kaldırılarak, bir tehlikeden </a:t>
            </a:r>
            <a:r>
              <a:rPr lang="tr-TR" dirty="0" err="1" smtClean="0"/>
              <a:t>kurtulunmuştur</a:t>
            </a:r>
            <a:r>
              <a:rPr lang="tr-TR" dirty="0" smtClean="0"/>
              <a:t>.</a:t>
            </a:r>
          </a:p>
          <a:p>
            <a:r>
              <a:rPr lang="tr-TR" dirty="0" smtClean="0"/>
              <a:t>Ayaklanmalar ve Zekat sorunu çözüme kavuşturulmuştur.</a:t>
            </a:r>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 MUHAMMED’İN HAYATI</a:t>
            </a:r>
            <a:endParaRPr lang="tr-TR" dirty="0"/>
          </a:p>
        </p:txBody>
      </p:sp>
      <p:sp>
        <p:nvSpPr>
          <p:cNvPr id="3" name="2 İçerik Yer Tutucusu"/>
          <p:cNvSpPr>
            <a:spLocks noGrp="1"/>
          </p:cNvSpPr>
          <p:nvPr>
            <p:ph idx="1"/>
          </p:nvPr>
        </p:nvSpPr>
        <p:spPr/>
        <p:txBody>
          <a:bodyPr/>
          <a:lstStyle/>
          <a:p>
            <a:r>
              <a:rPr lang="tr-TR" dirty="0" smtClean="0"/>
              <a:t>571 yılında Mekke’de doğdu.</a:t>
            </a:r>
          </a:p>
          <a:p>
            <a:r>
              <a:rPr lang="tr-TR" dirty="0" smtClean="0"/>
              <a:t>610 yılında (40yaşında)peygamber oldu.</a:t>
            </a:r>
          </a:p>
          <a:p>
            <a:r>
              <a:rPr lang="tr-TR" dirty="0" smtClean="0"/>
              <a:t>622 yılında Mekke’den Medine’ye göç etti.</a:t>
            </a:r>
          </a:p>
          <a:p>
            <a:r>
              <a:rPr lang="tr-TR" dirty="0" smtClean="0"/>
              <a:t>624 yılında Bedir Savaşı yaptı.</a:t>
            </a:r>
          </a:p>
          <a:p>
            <a:r>
              <a:rPr lang="tr-TR" dirty="0" smtClean="0"/>
              <a:t>625 yılında </a:t>
            </a:r>
            <a:r>
              <a:rPr lang="tr-TR" dirty="0" err="1" smtClean="0"/>
              <a:t>Uhud</a:t>
            </a:r>
            <a:r>
              <a:rPr lang="tr-TR" dirty="0" smtClean="0"/>
              <a:t> Savaşı yaptı.</a:t>
            </a:r>
          </a:p>
          <a:p>
            <a:r>
              <a:rPr lang="tr-TR" dirty="0" smtClean="0"/>
              <a:t>627 yılında Hendek Savaşı yaptı.</a:t>
            </a:r>
          </a:p>
          <a:p>
            <a:pPr>
              <a:buNone/>
            </a:pPr>
            <a:r>
              <a:rPr lang="tr-TR"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HZ.EBUBEKİR DÖNEMİ        (632-634)</a:t>
            </a:r>
            <a:endParaRPr lang="tr-TR" dirty="0"/>
          </a:p>
        </p:txBody>
      </p:sp>
      <p:sp>
        <p:nvSpPr>
          <p:cNvPr id="3" name="2 İçerik Yer Tutucusu"/>
          <p:cNvSpPr>
            <a:spLocks noGrp="1"/>
          </p:cNvSpPr>
          <p:nvPr>
            <p:ph idx="1"/>
          </p:nvPr>
        </p:nvSpPr>
        <p:spPr/>
        <p:txBody>
          <a:bodyPr/>
          <a:lstStyle/>
          <a:p>
            <a:r>
              <a:rPr lang="tr-TR" b="1" dirty="0" smtClean="0"/>
              <a:t>KUR’ANIN KİTAP HALİNE GETİRİLMESİ: </a:t>
            </a:r>
            <a:r>
              <a:rPr lang="tr-TR" dirty="0" smtClean="0"/>
              <a:t>Hz. Muhammed döneminde </a:t>
            </a:r>
            <a:r>
              <a:rPr lang="tr-TR" dirty="0" err="1" smtClean="0"/>
              <a:t>Kur’an</a:t>
            </a:r>
            <a:r>
              <a:rPr lang="tr-TR" dirty="0" smtClean="0"/>
              <a:t> ayetleri ,hafızlar tarafından ezberleniyor, vahiy katipleri tarafından deri, tahta, düz kemik, taşlar üzerine yazılıyordu.</a:t>
            </a:r>
          </a:p>
          <a:p>
            <a:r>
              <a:rPr lang="tr-TR" dirty="0" smtClean="0"/>
              <a:t>Ancak, savaşlarda hafızların ölmesi, ve yazılı ayetlerin malzemelerini korumadaki güçlükler nedeniyle, bir kurul oluşturulmuş ve </a:t>
            </a:r>
            <a:r>
              <a:rPr lang="tr-TR" dirty="0" err="1" smtClean="0"/>
              <a:t>Kur’an</a:t>
            </a:r>
            <a:r>
              <a:rPr lang="tr-TR" dirty="0" smtClean="0"/>
              <a:t> kitap haline getirilmiştir.</a:t>
            </a:r>
          </a:p>
          <a:p>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HZ.EBUBEKİR DÖNEMİ              (632-634)</a:t>
            </a:r>
            <a:endParaRPr lang="tr-TR" dirty="0"/>
          </a:p>
        </p:txBody>
      </p:sp>
      <p:sp>
        <p:nvSpPr>
          <p:cNvPr id="3" name="2 İçerik Yer Tutucusu"/>
          <p:cNvSpPr>
            <a:spLocks noGrp="1"/>
          </p:cNvSpPr>
          <p:nvPr>
            <p:ph idx="1"/>
          </p:nvPr>
        </p:nvSpPr>
        <p:spPr/>
        <p:txBody>
          <a:bodyPr/>
          <a:lstStyle/>
          <a:p>
            <a:r>
              <a:rPr lang="tr-TR" b="1" dirty="0" smtClean="0"/>
              <a:t>IRAK SAVAŞLAR’I:</a:t>
            </a:r>
            <a:r>
              <a:rPr lang="tr-TR" dirty="0" smtClean="0"/>
              <a:t>Halit Bin </a:t>
            </a:r>
            <a:r>
              <a:rPr lang="tr-TR" dirty="0" err="1" smtClean="0"/>
              <a:t>Velid</a:t>
            </a:r>
            <a:r>
              <a:rPr lang="tr-TR" dirty="0" smtClean="0"/>
              <a:t> komutasındaki ordu, Irak’a gönderilerek , </a:t>
            </a:r>
            <a:r>
              <a:rPr lang="tr-TR" dirty="0" err="1" smtClean="0"/>
              <a:t>Hire</a:t>
            </a:r>
            <a:r>
              <a:rPr lang="tr-TR" dirty="0" smtClean="0"/>
              <a:t> bölgesi ele geçirilmiş, Fırat nehri çevresindeki kabileler İslamiyet' i  kabul etmişlerdir.</a:t>
            </a:r>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HZ.EBUBEKİR DÖNEMİ                 (632-634)</a:t>
            </a:r>
            <a:endParaRPr lang="tr-TR" dirty="0"/>
          </a:p>
        </p:txBody>
      </p:sp>
      <p:sp>
        <p:nvSpPr>
          <p:cNvPr id="3" name="2 İçerik Yer Tutucusu"/>
          <p:cNvSpPr>
            <a:spLocks noGrp="1"/>
          </p:cNvSpPr>
          <p:nvPr>
            <p:ph idx="1"/>
          </p:nvPr>
        </p:nvSpPr>
        <p:spPr/>
        <p:txBody>
          <a:bodyPr/>
          <a:lstStyle/>
          <a:p>
            <a:r>
              <a:rPr lang="tr-TR" b="1" dirty="0" smtClean="0"/>
              <a:t>YERMÜK SAVAŞ’I (634):</a:t>
            </a:r>
            <a:r>
              <a:rPr lang="tr-TR" dirty="0" smtClean="0"/>
              <a:t> Müslümanların Suriye ve Filistin’e doğru hareket ettiğini öğrenen, Bizans İmparatoru </a:t>
            </a:r>
            <a:r>
              <a:rPr lang="tr-TR" dirty="0" err="1" smtClean="0"/>
              <a:t>Herakliyus</a:t>
            </a:r>
            <a:r>
              <a:rPr lang="tr-TR" dirty="0" smtClean="0"/>
              <a:t>, topladığı ordu ile Suriye’ye doğru hareket etmiş, </a:t>
            </a:r>
            <a:r>
              <a:rPr lang="tr-TR" dirty="0" err="1" smtClean="0"/>
              <a:t>Yermük</a:t>
            </a:r>
            <a:r>
              <a:rPr lang="tr-TR" dirty="0" smtClean="0"/>
              <a:t> Irmağı kenarındaki savaşı, Müslümanlar kazanmışlardır. </a:t>
            </a:r>
          </a:p>
          <a:p>
            <a:r>
              <a:rPr lang="tr-TR" dirty="0" smtClean="0"/>
              <a:t>Müslümanların Bizans’a karşı ilk büyük zaferidir. </a:t>
            </a:r>
          </a:p>
          <a:p>
            <a:r>
              <a:rPr lang="tr-TR" dirty="0" smtClean="0"/>
              <a:t>Suriye kapıları , Müslümanlara açıldı.</a:t>
            </a:r>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DEĞERLENDİRME</a:t>
            </a:r>
            <a:endParaRPr lang="tr-TR" dirty="0"/>
          </a:p>
        </p:txBody>
      </p:sp>
      <p:sp>
        <p:nvSpPr>
          <p:cNvPr id="3" name="2 İçerik Yer Tutucusu"/>
          <p:cNvSpPr>
            <a:spLocks noGrp="1"/>
          </p:cNvSpPr>
          <p:nvPr>
            <p:ph idx="1"/>
          </p:nvPr>
        </p:nvSpPr>
        <p:spPr/>
        <p:txBody>
          <a:bodyPr>
            <a:normAutofit fontScale="85000" lnSpcReduction="20000"/>
          </a:bodyPr>
          <a:lstStyle/>
          <a:p>
            <a:r>
              <a:rPr lang="tr-TR" dirty="0" smtClean="0"/>
              <a:t> Hz. </a:t>
            </a:r>
            <a:r>
              <a:rPr lang="tr-TR" dirty="0" err="1" smtClean="0"/>
              <a:t>Ebubekir</a:t>
            </a:r>
            <a:r>
              <a:rPr lang="tr-TR" dirty="0" smtClean="0"/>
              <a:t>, Hz. Muhammed’in ölümünden sonra dağılma tehlikesi geçiren İslamiyet’ i toplamış</a:t>
            </a:r>
          </a:p>
          <a:p>
            <a:r>
              <a:rPr lang="tr-TR" dirty="0" smtClean="0"/>
              <a:t>Devlet otoritesini yeniden sağlamış.</a:t>
            </a:r>
          </a:p>
          <a:p>
            <a:r>
              <a:rPr lang="tr-TR" dirty="0" err="1" smtClean="0"/>
              <a:t>Kur’an’ı</a:t>
            </a:r>
            <a:r>
              <a:rPr lang="tr-TR" dirty="0" smtClean="0"/>
              <a:t> kitap haline getirmiş.</a:t>
            </a:r>
          </a:p>
          <a:p>
            <a:r>
              <a:rPr lang="tr-TR" dirty="0" smtClean="0"/>
              <a:t> İslamiyet’in ilk kez Arap yarımadası dışında Suriye,Filistin ve Irak’ta yayılmasını sağlamıştır.</a:t>
            </a:r>
          </a:p>
          <a:p>
            <a:pPr>
              <a:buNone/>
            </a:pPr>
            <a:r>
              <a:rPr lang="tr-TR" dirty="0" smtClean="0"/>
              <a:t>    </a:t>
            </a:r>
          </a:p>
          <a:p>
            <a:pPr>
              <a:buNone/>
            </a:pPr>
            <a:r>
              <a:rPr lang="tr-TR" dirty="0" smtClean="0"/>
              <a:t>   </a:t>
            </a:r>
          </a:p>
          <a:p>
            <a:endParaRPr lang="tr-TR" dirty="0" smtClean="0"/>
          </a:p>
          <a:p>
            <a:endParaRPr lang="tr-TR" dirty="0" smtClean="0"/>
          </a:p>
          <a:p>
            <a:pPr>
              <a:buNone/>
            </a:pPr>
            <a:r>
              <a:rPr lang="tr-TR" dirty="0" smtClean="0"/>
              <a:t>  </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HZ.ÖMER DÖNEMİ(634-644)</a:t>
            </a:r>
            <a:endParaRPr lang="tr-TR" dirty="0"/>
          </a:p>
        </p:txBody>
      </p:sp>
      <p:sp>
        <p:nvSpPr>
          <p:cNvPr id="3" name="2 İçerik Yer Tutucusu"/>
          <p:cNvSpPr>
            <a:spLocks noGrp="1"/>
          </p:cNvSpPr>
          <p:nvPr>
            <p:ph idx="1"/>
          </p:nvPr>
        </p:nvSpPr>
        <p:spPr/>
        <p:txBody>
          <a:bodyPr>
            <a:normAutofit fontScale="92500"/>
          </a:bodyPr>
          <a:lstStyle/>
          <a:p>
            <a:r>
              <a:rPr lang="tr-TR" b="1" dirty="0" smtClean="0"/>
              <a:t>IRAK, İRAN VE HORASAN’DAKİ FETİHLER</a:t>
            </a:r>
          </a:p>
          <a:p>
            <a:r>
              <a:rPr lang="tr-TR" b="1" dirty="0" smtClean="0"/>
              <a:t>KÖPRÜ SAVAŞI (634) ( </a:t>
            </a:r>
            <a:r>
              <a:rPr lang="tr-TR" b="1" dirty="0" err="1" smtClean="0"/>
              <a:t>Sasaniler</a:t>
            </a:r>
            <a:r>
              <a:rPr lang="tr-TR" b="1" dirty="0" smtClean="0"/>
              <a:t>- Müslüman Araplar ):</a:t>
            </a:r>
            <a:r>
              <a:rPr lang="tr-TR" dirty="0" smtClean="0"/>
              <a:t>Müslümanların , </a:t>
            </a:r>
            <a:r>
              <a:rPr lang="tr-TR" dirty="0" err="1" smtClean="0"/>
              <a:t>Kufe</a:t>
            </a:r>
            <a:r>
              <a:rPr lang="tr-TR" dirty="0" smtClean="0"/>
              <a:t> yakınlarında Fırat nehri üzerinde bir köprü kurarak</a:t>
            </a:r>
            <a:r>
              <a:rPr lang="tr-TR" b="1" dirty="0" smtClean="0"/>
              <a:t> , </a:t>
            </a:r>
            <a:r>
              <a:rPr lang="tr-TR" dirty="0" err="1" smtClean="0"/>
              <a:t>Sasaniler’e</a:t>
            </a:r>
            <a:r>
              <a:rPr lang="tr-TR" dirty="0" smtClean="0"/>
              <a:t> saldırması ile başlayan savaşı Müslümanlar kaybettiler.</a:t>
            </a:r>
          </a:p>
          <a:p>
            <a:r>
              <a:rPr lang="tr-TR" dirty="0" smtClean="0"/>
              <a:t> İlk fetihler sırasındaki en ağır yenilgi olarak kabul edilir. Ancak </a:t>
            </a:r>
            <a:r>
              <a:rPr lang="tr-TR" dirty="0" err="1" smtClean="0"/>
              <a:t>Sasanilerdeki</a:t>
            </a:r>
            <a:r>
              <a:rPr lang="tr-TR" dirty="0" smtClean="0"/>
              <a:t> karışıklıklar üzerine </a:t>
            </a:r>
            <a:r>
              <a:rPr lang="tr-TR" dirty="0" err="1" smtClean="0"/>
              <a:t>Sasani</a:t>
            </a:r>
            <a:r>
              <a:rPr lang="tr-TR" dirty="0" smtClean="0"/>
              <a:t> ordusu çekilmiş, Araplar Fırat’ı geçip, Dicle’ye kadar ilerlemişlerdir.</a:t>
            </a:r>
          </a:p>
          <a:p>
            <a:endParaRPr lang="tr-TR" b="1" dirty="0" smtClean="0"/>
          </a:p>
          <a:p>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HZ.ÖMER DÖNEMİ(634-644)</a:t>
            </a:r>
            <a:endParaRPr lang="tr-TR" dirty="0"/>
          </a:p>
        </p:txBody>
      </p:sp>
      <p:sp>
        <p:nvSpPr>
          <p:cNvPr id="3" name="2 İçerik Yer Tutucusu"/>
          <p:cNvSpPr>
            <a:spLocks noGrp="1"/>
          </p:cNvSpPr>
          <p:nvPr>
            <p:ph idx="1"/>
          </p:nvPr>
        </p:nvSpPr>
        <p:spPr/>
        <p:txBody>
          <a:bodyPr>
            <a:normAutofit fontScale="85000" lnSpcReduction="20000"/>
          </a:bodyPr>
          <a:lstStyle/>
          <a:p>
            <a:r>
              <a:rPr lang="tr-TR" b="1" dirty="0" err="1" smtClean="0"/>
              <a:t>Kadisiye</a:t>
            </a:r>
            <a:r>
              <a:rPr lang="tr-TR" b="1" dirty="0" smtClean="0"/>
              <a:t> Savaşı ( 636 ) ( </a:t>
            </a:r>
            <a:r>
              <a:rPr lang="tr-TR" b="1" dirty="0" err="1" smtClean="0"/>
              <a:t>Sasaniler</a:t>
            </a:r>
            <a:r>
              <a:rPr lang="tr-TR" b="1" dirty="0" smtClean="0"/>
              <a:t> –</a:t>
            </a:r>
            <a:r>
              <a:rPr lang="tr-TR" dirty="0" smtClean="0"/>
              <a:t> </a:t>
            </a:r>
            <a:r>
              <a:rPr lang="tr-TR" b="1" dirty="0" smtClean="0"/>
              <a:t>Müslümanlar ) :</a:t>
            </a:r>
            <a:r>
              <a:rPr lang="tr-TR" dirty="0" smtClean="0"/>
              <a:t>Yapılan bu savaşı Müslümanlar kazanarak, İran’ın iç bölgelerine kadar ilerlediler.</a:t>
            </a:r>
          </a:p>
          <a:p>
            <a:r>
              <a:rPr lang="tr-TR" dirty="0" smtClean="0"/>
              <a:t> </a:t>
            </a:r>
            <a:r>
              <a:rPr lang="tr-TR" dirty="0" err="1" smtClean="0"/>
              <a:t>Sasanilerin</a:t>
            </a:r>
            <a:r>
              <a:rPr lang="tr-TR" dirty="0" smtClean="0"/>
              <a:t> merkezi </a:t>
            </a:r>
            <a:r>
              <a:rPr lang="tr-TR" dirty="0" err="1" smtClean="0"/>
              <a:t>Medain</a:t>
            </a:r>
            <a:r>
              <a:rPr lang="tr-TR" dirty="0" smtClean="0"/>
              <a:t> ele geçirildi.</a:t>
            </a:r>
          </a:p>
          <a:p>
            <a:r>
              <a:rPr lang="tr-TR" dirty="0" smtClean="0"/>
              <a:t>( 637 )  Sonuçları : Irak ve Batı İran Arapların eline geçti.</a:t>
            </a:r>
          </a:p>
          <a:p>
            <a:r>
              <a:rPr lang="tr-TR" dirty="0" smtClean="0"/>
              <a:t> Irak’ta Basra ve </a:t>
            </a:r>
            <a:r>
              <a:rPr lang="tr-TR" dirty="0" err="1" smtClean="0"/>
              <a:t>Kufe</a:t>
            </a:r>
            <a:r>
              <a:rPr lang="tr-TR" dirty="0" smtClean="0"/>
              <a:t> kentleri kurularak Müslümanlar buralara yerleştirildiler. </a:t>
            </a:r>
          </a:p>
          <a:p>
            <a:r>
              <a:rPr lang="tr-TR" dirty="0" smtClean="0"/>
              <a:t>Yukarı Mezopotamya fethedildi  (639 ).</a:t>
            </a:r>
          </a:p>
          <a:p>
            <a:r>
              <a:rPr lang="tr-TR" dirty="0" smtClean="0"/>
              <a:t/>
            </a:r>
            <a:br>
              <a:rPr lang="tr-TR" dirty="0" smtClean="0"/>
            </a:b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HZ.ÖMER DÖNEMİ(634-644)</a:t>
            </a:r>
            <a:endParaRPr lang="tr-TR" dirty="0"/>
          </a:p>
        </p:txBody>
      </p:sp>
      <p:sp>
        <p:nvSpPr>
          <p:cNvPr id="3" name="2 İçerik Yer Tutucusu"/>
          <p:cNvSpPr>
            <a:spLocks noGrp="1"/>
          </p:cNvSpPr>
          <p:nvPr>
            <p:ph idx="1"/>
          </p:nvPr>
        </p:nvSpPr>
        <p:spPr/>
        <p:txBody>
          <a:bodyPr/>
          <a:lstStyle/>
          <a:p>
            <a:r>
              <a:rPr lang="tr-TR" b="1" dirty="0" err="1" smtClean="0"/>
              <a:t>Nihavend</a:t>
            </a:r>
            <a:r>
              <a:rPr lang="tr-TR" b="1" dirty="0" smtClean="0"/>
              <a:t> Savaşı ( 642 )  ( </a:t>
            </a:r>
            <a:r>
              <a:rPr lang="tr-TR" b="1" dirty="0" err="1" smtClean="0"/>
              <a:t>Sasaniler</a:t>
            </a:r>
            <a:r>
              <a:rPr lang="tr-TR" b="1" dirty="0" smtClean="0"/>
              <a:t>-Müslümanlar) :</a:t>
            </a:r>
            <a:r>
              <a:rPr lang="tr-TR" dirty="0" smtClean="0"/>
              <a:t>Yapılan savaşı, Müslüman Araplar kazanmışlar, İran kentlerini ele geçirmişlerdir.</a:t>
            </a:r>
          </a:p>
          <a:p>
            <a:r>
              <a:rPr lang="tr-TR" dirty="0" err="1" smtClean="0"/>
              <a:t>Hz.Ömer’in</a:t>
            </a:r>
            <a:r>
              <a:rPr lang="tr-TR" dirty="0" smtClean="0"/>
              <a:t> son zamanlarında İran’ın tamamı fethedilmiştir.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HZ.ÖMER DÖNEMİ(634-644)</a:t>
            </a:r>
            <a:endParaRPr lang="tr-TR" dirty="0"/>
          </a:p>
        </p:txBody>
      </p:sp>
      <p:sp>
        <p:nvSpPr>
          <p:cNvPr id="3" name="2 İçerik Yer Tutucusu"/>
          <p:cNvSpPr>
            <a:spLocks noGrp="1"/>
          </p:cNvSpPr>
          <p:nvPr>
            <p:ph idx="1"/>
          </p:nvPr>
        </p:nvSpPr>
        <p:spPr/>
        <p:txBody>
          <a:bodyPr/>
          <a:lstStyle/>
          <a:p>
            <a:r>
              <a:rPr lang="tr-TR" dirty="0" smtClean="0"/>
              <a:t>    </a:t>
            </a:r>
            <a:r>
              <a:rPr lang="tr-TR" b="1" dirty="0" smtClean="0"/>
              <a:t>Horasan’ </a:t>
            </a:r>
            <a:r>
              <a:rPr lang="tr-TR" b="1" dirty="0" err="1" smtClean="0"/>
              <a:t>ın</a:t>
            </a:r>
            <a:r>
              <a:rPr lang="tr-TR" b="1" dirty="0" smtClean="0"/>
              <a:t> Fethi ( 644 ) :</a:t>
            </a:r>
            <a:r>
              <a:rPr lang="tr-TR" dirty="0" smtClean="0"/>
              <a:t>İran’ın doğusunda </a:t>
            </a:r>
            <a:r>
              <a:rPr lang="tr-TR" dirty="0" err="1" smtClean="0"/>
              <a:t>Merv</a:t>
            </a:r>
            <a:r>
              <a:rPr lang="tr-TR" dirty="0" smtClean="0"/>
              <a:t>’ e çekilmiş olan  </a:t>
            </a:r>
            <a:r>
              <a:rPr lang="tr-TR" dirty="0" err="1" smtClean="0"/>
              <a:t>Sasani</a:t>
            </a:r>
            <a:r>
              <a:rPr lang="tr-TR" dirty="0" smtClean="0"/>
              <a:t> Hükümdarı III.</a:t>
            </a:r>
            <a:r>
              <a:rPr lang="tr-TR" dirty="0" err="1" smtClean="0"/>
              <a:t>Yezdcerd</a:t>
            </a:r>
            <a:r>
              <a:rPr lang="tr-TR" dirty="0" smtClean="0"/>
              <a:t>’ in toparlanmasına fırsat vermemek ve bölgeyi fethetmek amacıyla yapılan sefer sonucu Horasan ele geçirilmiş, böylece Ceyhun nehrine kadar sınırlar genişlemiştir.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DEĞERLENDİRME</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Yaşamı süresince sade bir yaşam sürmüş, adalet ve doğruluktan ayrılmamıştır.</a:t>
            </a:r>
          </a:p>
          <a:p>
            <a:r>
              <a:rPr lang="tr-TR" dirty="0" smtClean="0"/>
              <a:t>İslamiyet’in en parlak dönemlerindendir.</a:t>
            </a:r>
          </a:p>
          <a:p>
            <a:r>
              <a:rPr lang="tr-TR" dirty="0" smtClean="0"/>
              <a:t>Arabistan dışında büyük fetih hareketleri yapılarak, Irak, İran, Horasan, Suriye, Filistin, Mısır ele geçirilmiştir.</a:t>
            </a:r>
          </a:p>
          <a:p>
            <a:r>
              <a:rPr lang="tr-TR" dirty="0" smtClean="0"/>
              <a:t>Devletin yönetim, askeri, adalet, siyasi alanlarında örgütlenmesini gerçekleştirmiştir.</a:t>
            </a:r>
          </a:p>
          <a:p>
            <a:r>
              <a:rPr lang="tr-TR" dirty="0" smtClean="0"/>
              <a:t/>
            </a:r>
            <a:br>
              <a:rPr lang="tr-TR" dirty="0" smtClean="0"/>
            </a:b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HZ.OSMAN DÖNEMİ(644-656)</a:t>
            </a:r>
            <a:endParaRPr lang="tr-TR" dirty="0"/>
          </a:p>
        </p:txBody>
      </p:sp>
      <p:sp>
        <p:nvSpPr>
          <p:cNvPr id="3" name="2 İçerik Yer Tutucusu"/>
          <p:cNvSpPr>
            <a:spLocks noGrp="1"/>
          </p:cNvSpPr>
          <p:nvPr>
            <p:ph idx="1"/>
          </p:nvPr>
        </p:nvSpPr>
        <p:spPr/>
        <p:txBody>
          <a:bodyPr>
            <a:normAutofit lnSpcReduction="10000"/>
          </a:bodyPr>
          <a:lstStyle/>
          <a:p>
            <a:r>
              <a:rPr lang="tr-TR" b="1" dirty="0" smtClean="0"/>
              <a:t>1.  İran’ </a:t>
            </a:r>
            <a:r>
              <a:rPr lang="tr-TR" b="1" dirty="0" err="1" smtClean="0"/>
              <a:t>daki</a:t>
            </a:r>
            <a:r>
              <a:rPr lang="tr-TR" b="1" dirty="0" smtClean="0"/>
              <a:t> Fetihler : </a:t>
            </a:r>
            <a:r>
              <a:rPr lang="tr-TR" dirty="0" smtClean="0"/>
              <a:t>Ceyhun ırmağı ile, Hazar nehri arasındaki </a:t>
            </a:r>
            <a:r>
              <a:rPr lang="tr-TR" dirty="0" err="1" smtClean="0"/>
              <a:t>Toharistan’a</a:t>
            </a:r>
            <a:r>
              <a:rPr lang="tr-TR" dirty="0" smtClean="0"/>
              <a:t> ordu gönderilmiş, bölgede geniş bir alan fethedilmiştir.</a:t>
            </a:r>
          </a:p>
          <a:p>
            <a:r>
              <a:rPr lang="tr-TR" b="1" dirty="0" smtClean="0"/>
              <a:t>2.  Kafkasya’da Fetihler :</a:t>
            </a:r>
            <a:r>
              <a:rPr lang="tr-TR" dirty="0" smtClean="0"/>
              <a:t>652 ‘de Kafkasları aşıp, Hazar Hanlığına sefer düzenlenmiş, </a:t>
            </a:r>
            <a:r>
              <a:rPr lang="tr-TR" dirty="0" err="1" smtClean="0"/>
              <a:t>Belencer</a:t>
            </a:r>
            <a:r>
              <a:rPr lang="tr-TR" dirty="0" smtClean="0"/>
              <a:t> tahrip edilmiştir. IX. yy. sonlarına kadar Hazarlarla, Arapların mücadelesi sürmüş, Kafkas dağları iki taraf arasında sınır olmuştur.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BEDİR SAVAŞI</a:t>
            </a:r>
            <a:endParaRPr lang="tr-TR" dirty="0"/>
          </a:p>
        </p:txBody>
      </p:sp>
      <p:sp>
        <p:nvSpPr>
          <p:cNvPr id="3" name="2 İçerik Yer Tutucusu"/>
          <p:cNvSpPr>
            <a:spLocks noGrp="1"/>
          </p:cNvSpPr>
          <p:nvPr>
            <p:ph idx="1"/>
          </p:nvPr>
        </p:nvSpPr>
        <p:spPr/>
        <p:txBody>
          <a:bodyPr/>
          <a:lstStyle/>
          <a:p>
            <a:r>
              <a:rPr lang="tr-TR" dirty="0" smtClean="0"/>
              <a:t>Medine’ye hicret eden Müslümanların Mekke’deki mallarının yağmalanıp Şam’da satılması üzerine Hz. Muhammed (sav) buna bir misilleme olarak Şam’dan dönen kervanın Medine yakınlarında yolunu kesmek istemiştir. Bu gelişme üzerine Mekkelilerle Müslümanlar arasında Bedir Savaşı yapılmıştır.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HZ.OSMAN DÖNEMİ(644-656)</a:t>
            </a:r>
            <a:endParaRPr lang="tr-TR" dirty="0"/>
          </a:p>
        </p:txBody>
      </p:sp>
      <p:sp>
        <p:nvSpPr>
          <p:cNvPr id="3" name="2 İçerik Yer Tutucusu"/>
          <p:cNvSpPr>
            <a:spLocks noGrp="1"/>
          </p:cNvSpPr>
          <p:nvPr>
            <p:ph idx="1"/>
          </p:nvPr>
        </p:nvSpPr>
        <p:spPr/>
        <p:txBody>
          <a:bodyPr>
            <a:normAutofit fontScale="92500" lnSpcReduction="10000"/>
          </a:bodyPr>
          <a:lstStyle/>
          <a:p>
            <a:r>
              <a:rPr lang="tr-TR" b="1" dirty="0" smtClean="0"/>
              <a:t>3.  Afrika ‘ da Fetihler :</a:t>
            </a:r>
            <a:r>
              <a:rPr lang="tr-TR" dirty="0" smtClean="0"/>
              <a:t>Bizanslılar 645 ‘ </a:t>
            </a:r>
            <a:r>
              <a:rPr lang="tr-TR" dirty="0" err="1" smtClean="0"/>
              <a:t>te</a:t>
            </a:r>
            <a:r>
              <a:rPr lang="tr-TR" dirty="0" smtClean="0"/>
              <a:t>,  İskenderiye’ </a:t>
            </a:r>
            <a:r>
              <a:rPr lang="tr-TR" dirty="0" err="1" smtClean="0"/>
              <a:t>yi</a:t>
            </a:r>
            <a:r>
              <a:rPr lang="tr-TR" dirty="0" smtClean="0"/>
              <a:t> ele geçirdilerse de , kent geri alınmıştır ( 646 ). Trablus ve Libya alındı.</a:t>
            </a:r>
          </a:p>
          <a:p>
            <a:r>
              <a:rPr lang="tr-TR" b="1" dirty="0" smtClean="0"/>
              <a:t>4.  İlk Deniz Savaşları ve Akdeniz Fetihleri : </a:t>
            </a:r>
            <a:r>
              <a:rPr lang="tr-TR" dirty="0" smtClean="0"/>
              <a:t>  Suriye valisi </a:t>
            </a:r>
            <a:r>
              <a:rPr lang="tr-TR" dirty="0" err="1" smtClean="0"/>
              <a:t>Muaviye</a:t>
            </a:r>
            <a:r>
              <a:rPr lang="tr-TR" dirty="0" smtClean="0"/>
              <a:t> tarafından ilk İslam donanması oluşturuldu.</a:t>
            </a:r>
          </a:p>
          <a:p>
            <a:r>
              <a:rPr lang="tr-TR" dirty="0" smtClean="0"/>
              <a:t> Stratejik konumu nedeniyle ilk Kıbrıs’a sefer düzenlenmiş, ve Kıbrıs vergiye bağlanmıştır ( 649 ). 653 ‘teki seferle, Müslümanlar Kıbrıs’a yerleşmeye başlamış ve Kıbrıs tehlike olmaktan çıkmıştır.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HZ.OSMAN DÖNEMİ(644-656)</a:t>
            </a:r>
            <a:endParaRPr lang="tr-TR" dirty="0"/>
          </a:p>
        </p:txBody>
      </p:sp>
      <p:sp>
        <p:nvSpPr>
          <p:cNvPr id="3" name="2 İçerik Yer Tutucusu"/>
          <p:cNvSpPr>
            <a:spLocks noGrp="1"/>
          </p:cNvSpPr>
          <p:nvPr>
            <p:ph idx="1"/>
          </p:nvPr>
        </p:nvSpPr>
        <p:spPr/>
        <p:txBody>
          <a:bodyPr/>
          <a:lstStyle/>
          <a:p>
            <a:r>
              <a:rPr lang="tr-TR" dirty="0" smtClean="0"/>
              <a:t> 655 ‘ </a:t>
            </a:r>
            <a:r>
              <a:rPr lang="tr-TR" dirty="0" err="1" smtClean="0"/>
              <a:t>te</a:t>
            </a:r>
            <a:r>
              <a:rPr lang="tr-TR" dirty="0" smtClean="0"/>
              <a:t>, Bizans’la ilk deniz savaşı yapılmış, Bizans yenilgiye uğratılmıştır.</a:t>
            </a:r>
          </a:p>
          <a:p>
            <a:r>
              <a:rPr lang="tr-TR" dirty="0" smtClean="0"/>
              <a:t> Girit, Malta ve Rodos adalarına seferler düzenlenmiştir.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HZ.OSMAN DÖNEMİ(644-656)</a:t>
            </a:r>
            <a:endParaRPr lang="tr-TR" dirty="0"/>
          </a:p>
        </p:txBody>
      </p:sp>
      <p:sp>
        <p:nvSpPr>
          <p:cNvPr id="3" name="2 İçerik Yer Tutucusu"/>
          <p:cNvSpPr>
            <a:spLocks noGrp="1"/>
          </p:cNvSpPr>
          <p:nvPr>
            <p:ph idx="1"/>
          </p:nvPr>
        </p:nvSpPr>
        <p:spPr/>
        <p:txBody>
          <a:bodyPr>
            <a:normAutofit fontScale="92500"/>
          </a:bodyPr>
          <a:lstStyle/>
          <a:p>
            <a:r>
              <a:rPr lang="tr-TR" b="1" dirty="0" smtClean="0"/>
              <a:t>5.   </a:t>
            </a:r>
            <a:r>
              <a:rPr lang="tr-TR" b="1" dirty="0" err="1" smtClean="0"/>
              <a:t>Kur’an</a:t>
            </a:r>
            <a:r>
              <a:rPr lang="tr-TR" b="1" dirty="0" smtClean="0"/>
              <a:t>’ </a:t>
            </a:r>
            <a:r>
              <a:rPr lang="tr-TR" b="1" dirty="0" err="1" smtClean="0"/>
              <a:t>ın</a:t>
            </a:r>
            <a:r>
              <a:rPr lang="tr-TR" b="1" dirty="0" smtClean="0"/>
              <a:t> Çoğaltılması :</a:t>
            </a:r>
            <a:r>
              <a:rPr lang="tr-TR" dirty="0" smtClean="0"/>
              <a:t>Hz. Osman’ın İslamiyet’e yaptığı en büyük hizmetlerden biridir. Şive farklılıklarından dolayı Kur’ an ayetlerinin farklı okunması üzerine bir kurul oluşturularak , Kur’ an çoğaltıldı.</a:t>
            </a:r>
          </a:p>
          <a:p>
            <a:r>
              <a:rPr lang="tr-TR" dirty="0" smtClean="0"/>
              <a:t> Bir örneği Medine’ de bırakılarak, Mekke, Şam, </a:t>
            </a:r>
            <a:r>
              <a:rPr lang="tr-TR" dirty="0" err="1" smtClean="0"/>
              <a:t>Kufe</a:t>
            </a:r>
            <a:r>
              <a:rPr lang="tr-TR" dirty="0" smtClean="0"/>
              <a:t>, Basra, Mısır’ a gönderilmiş, böylece Kuran’ın günümüze kadar orijinalinin bozulmadan gelmesini sağlamıştır.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HZ.OSMAN DÖNEMİ(644-656)</a:t>
            </a:r>
            <a:endParaRPr lang="tr-TR" dirty="0"/>
          </a:p>
        </p:txBody>
      </p:sp>
      <p:sp>
        <p:nvSpPr>
          <p:cNvPr id="3" name="2 İçerik Yer Tutucusu"/>
          <p:cNvSpPr>
            <a:spLocks noGrp="1"/>
          </p:cNvSpPr>
          <p:nvPr>
            <p:ph idx="1"/>
          </p:nvPr>
        </p:nvSpPr>
        <p:spPr/>
        <p:txBody>
          <a:bodyPr>
            <a:normAutofit fontScale="85000" lnSpcReduction="10000"/>
          </a:bodyPr>
          <a:lstStyle/>
          <a:p>
            <a:r>
              <a:rPr lang="tr-TR" b="1" dirty="0" smtClean="0"/>
              <a:t>6.</a:t>
            </a:r>
            <a:r>
              <a:rPr lang="tr-TR" dirty="0" smtClean="0"/>
              <a:t>  </a:t>
            </a:r>
            <a:r>
              <a:rPr lang="tr-TR" b="1" dirty="0" smtClean="0"/>
              <a:t>Yönetimi  </a:t>
            </a:r>
            <a:r>
              <a:rPr lang="tr-TR" dirty="0" smtClean="0"/>
              <a:t>:Kendi soyundan olan </a:t>
            </a:r>
            <a:r>
              <a:rPr lang="tr-TR" dirty="0" err="1" smtClean="0"/>
              <a:t>Emevileri</a:t>
            </a:r>
            <a:r>
              <a:rPr lang="tr-TR" dirty="0" smtClean="0"/>
              <a:t> kayırması ve koruması, onları önemli görevlere getirmesi, hoşnutsuzluğa yol açmış, Mısır, </a:t>
            </a:r>
            <a:r>
              <a:rPr lang="tr-TR" dirty="0" err="1" smtClean="0"/>
              <a:t>Kufe</a:t>
            </a:r>
            <a:r>
              <a:rPr lang="tr-TR" dirty="0" smtClean="0"/>
              <a:t>, Basra ve Şam’ da ayaklanmalar çıkmıştır.</a:t>
            </a:r>
          </a:p>
          <a:p>
            <a:r>
              <a:rPr lang="tr-TR" b="1" dirty="0" smtClean="0"/>
              <a:t>7.  Öldürülmesi :</a:t>
            </a:r>
            <a:r>
              <a:rPr lang="tr-TR" dirty="0" smtClean="0"/>
              <a:t>Mısır, </a:t>
            </a:r>
            <a:r>
              <a:rPr lang="tr-TR" dirty="0" err="1" smtClean="0"/>
              <a:t>Kufe</a:t>
            </a:r>
            <a:r>
              <a:rPr lang="tr-TR" dirty="0" smtClean="0"/>
              <a:t> ve Basralılardan oluşan isyancı bir gurup, Medine’ ye gelerek Valilerin değiştirilmesine destek olunmasını, </a:t>
            </a:r>
            <a:r>
              <a:rPr lang="tr-TR" dirty="0" err="1" smtClean="0"/>
              <a:t>Hz.Ali</a:t>
            </a:r>
            <a:r>
              <a:rPr lang="tr-TR" dirty="0" smtClean="0"/>
              <a:t>, Talha ve </a:t>
            </a:r>
            <a:r>
              <a:rPr lang="tr-TR" dirty="0" err="1" smtClean="0"/>
              <a:t>Zübeyr’den</a:t>
            </a:r>
            <a:r>
              <a:rPr lang="tr-TR" dirty="0" smtClean="0"/>
              <a:t> istemişler , ancak destek bulamamışlardır. Bunun üzerine Hz. Osman’ın evini kuşatarak, Halifelikten çekilmesini istemişler, Hz. Osman reddedince öldürülmüştür. </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HZ.OSMAN DÖNEMİ(644-656)</a:t>
            </a:r>
            <a:endParaRPr lang="tr-TR" dirty="0"/>
          </a:p>
        </p:txBody>
      </p:sp>
      <p:sp>
        <p:nvSpPr>
          <p:cNvPr id="3" name="2 İçerik Yer Tutucusu"/>
          <p:cNvSpPr>
            <a:spLocks noGrp="1"/>
          </p:cNvSpPr>
          <p:nvPr>
            <p:ph idx="1"/>
          </p:nvPr>
        </p:nvSpPr>
        <p:spPr/>
        <p:txBody>
          <a:bodyPr/>
          <a:lstStyle/>
          <a:p>
            <a:r>
              <a:rPr lang="tr-TR" dirty="0" smtClean="0"/>
              <a:t>İlk kez bir halife isyan sonucu öldürülmüştür.</a:t>
            </a:r>
          </a:p>
          <a:p>
            <a:r>
              <a:rPr lang="tr-TR" dirty="0" smtClean="0"/>
              <a:t>Müslümanlar arasında görüş ayrılıkları ortaya çıkmıştır.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DEĞERLENDİRME</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Hz. Osman döneminde İran, Kafkasya, Afrika ‘da fetihler sürmüş, ilk donanma oluşturularak,Akdeniz’de stratejik önemi büyük olan Kıbrıs alınmış, Kur’ an çoğaltılarak orijinalliğinin bozulması engellenmiştir.</a:t>
            </a:r>
          </a:p>
          <a:p>
            <a:r>
              <a:rPr lang="tr-TR" dirty="0" smtClean="0"/>
              <a:t>Ancak yönetimdeki zayıflığı, kendi soyunu kayırması ve etkili görevlere getirmesi,  huzursuzluklara ve İslamiyet’te ilk ayrılıkların oluşmaya başlamasına yol açmıştır.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HZ.ALİ DÖNEMİ(656-661)</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 Hz. Osman' </a:t>
            </a:r>
            <a:r>
              <a:rPr lang="tr-TR" dirty="0" err="1" smtClean="0"/>
              <a:t>ın</a:t>
            </a:r>
            <a:r>
              <a:rPr lang="tr-TR" dirty="0" smtClean="0"/>
              <a:t> öldürülmesiyle, karışıklıklar başladı.</a:t>
            </a:r>
          </a:p>
          <a:p>
            <a:r>
              <a:rPr lang="tr-TR" dirty="0" smtClean="0"/>
              <a:t>Hz. Ali, kendi taraflarının ısrarı üzerine halifeliği kabul etti.</a:t>
            </a:r>
          </a:p>
          <a:p>
            <a:r>
              <a:rPr lang="tr-TR" dirty="0" smtClean="0"/>
              <a:t>Ancak </a:t>
            </a:r>
            <a:r>
              <a:rPr lang="tr-TR" dirty="0" err="1" smtClean="0"/>
              <a:t>Emevi</a:t>
            </a:r>
            <a:r>
              <a:rPr lang="tr-TR" dirty="0" smtClean="0"/>
              <a:t> soyundan gelenler, Hz. Osman ' </a:t>
            </a:r>
            <a:r>
              <a:rPr lang="tr-TR" dirty="0" err="1" smtClean="0"/>
              <a:t>ın</a:t>
            </a:r>
            <a:r>
              <a:rPr lang="tr-TR" dirty="0" smtClean="0"/>
              <a:t> öldürülmesinde , onun da rolü olduğu gerekçesiyle, Hz. Ali'nin halifeliğini tanımadılar.</a:t>
            </a:r>
          </a:p>
          <a:p>
            <a:r>
              <a:rPr lang="tr-TR" dirty="0" smtClean="0"/>
              <a:t>Hz. Ali, karışıklık ve isyanlara neden olan, Hz. Osman döneminde atanmış valileri görevden aldı.</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HZ.ALİ DÖNEMİ(656-661)</a:t>
            </a:r>
            <a:endParaRPr lang="tr-TR" dirty="0"/>
          </a:p>
        </p:txBody>
      </p:sp>
      <p:sp>
        <p:nvSpPr>
          <p:cNvPr id="3" name="2 İçerik Yer Tutucusu"/>
          <p:cNvSpPr>
            <a:spLocks noGrp="1"/>
          </p:cNvSpPr>
          <p:nvPr>
            <p:ph idx="1"/>
          </p:nvPr>
        </p:nvSpPr>
        <p:spPr/>
        <p:txBody>
          <a:bodyPr/>
          <a:lstStyle/>
          <a:p>
            <a:r>
              <a:rPr lang="tr-TR" b="1" dirty="0" smtClean="0"/>
              <a:t>1.  </a:t>
            </a:r>
            <a:r>
              <a:rPr lang="tr-TR" b="1" dirty="0" err="1" smtClean="0"/>
              <a:t>Cemel</a:t>
            </a:r>
            <a:r>
              <a:rPr lang="tr-TR" b="1" dirty="0" smtClean="0"/>
              <a:t> </a:t>
            </a:r>
            <a:r>
              <a:rPr lang="tr-TR" b="1" dirty="0" err="1" smtClean="0"/>
              <a:t>Vak'ası</a:t>
            </a:r>
            <a:r>
              <a:rPr lang="tr-TR" b="1" dirty="0" smtClean="0"/>
              <a:t> ( Deve Olayı ) ( 656 ) :</a:t>
            </a:r>
            <a:r>
              <a:rPr lang="tr-TR" dirty="0" smtClean="0"/>
              <a:t>Hz. Ali ' </a:t>
            </a:r>
            <a:r>
              <a:rPr lang="tr-TR" dirty="0" err="1" smtClean="0"/>
              <a:t>nin</a:t>
            </a:r>
            <a:r>
              <a:rPr lang="tr-TR" dirty="0" smtClean="0"/>
              <a:t> halifeliğini tanımayan, Hz. Muhammed'in eşi Hz. Ayşe ve onun yanında yer alan Talha ve </a:t>
            </a:r>
            <a:r>
              <a:rPr lang="tr-TR" dirty="0" err="1" smtClean="0"/>
              <a:t>Zübeyr</a:t>
            </a:r>
            <a:r>
              <a:rPr lang="tr-TR" dirty="0" smtClean="0"/>
              <a:t>, mücadele etmek ve kuvvet toplamak için Irak'a gittiler.</a:t>
            </a:r>
          </a:p>
          <a:p>
            <a:r>
              <a:rPr lang="tr-TR" b="1" dirty="0" smtClean="0"/>
              <a:t> </a:t>
            </a:r>
            <a:r>
              <a:rPr lang="tr-TR" dirty="0" smtClean="0"/>
              <a:t> Hz. Ali barışçı girişimlerinden sonuç alamadı. </a:t>
            </a:r>
          </a:p>
          <a:p>
            <a:r>
              <a:rPr lang="tr-TR" dirty="0" smtClean="0"/>
              <a:t>İki taraf , </a:t>
            </a:r>
            <a:r>
              <a:rPr lang="tr-TR" dirty="0" err="1" smtClean="0"/>
              <a:t>Kufe</a:t>
            </a:r>
            <a:r>
              <a:rPr lang="tr-TR" dirty="0" smtClean="0"/>
              <a:t> yakınlarında savaştılar.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HZ.ALİ DÖNEMİ(656-661)</a:t>
            </a:r>
            <a:endParaRPr lang="tr-TR" dirty="0"/>
          </a:p>
        </p:txBody>
      </p:sp>
      <p:sp>
        <p:nvSpPr>
          <p:cNvPr id="3" name="2 İçerik Yer Tutucusu"/>
          <p:cNvSpPr>
            <a:spLocks noGrp="1"/>
          </p:cNvSpPr>
          <p:nvPr>
            <p:ph idx="1"/>
          </p:nvPr>
        </p:nvSpPr>
        <p:spPr/>
        <p:txBody>
          <a:bodyPr>
            <a:normAutofit fontScale="85000" lnSpcReduction="10000"/>
          </a:bodyPr>
          <a:lstStyle/>
          <a:p>
            <a:r>
              <a:rPr lang="tr-TR" dirty="0" smtClean="0"/>
              <a:t>Savaş'ın en şiddetli bölgesi </a:t>
            </a:r>
            <a:r>
              <a:rPr lang="tr-TR" dirty="0" err="1" smtClean="0"/>
              <a:t>Hz.Ayşe'nin</a:t>
            </a:r>
            <a:r>
              <a:rPr lang="tr-TR" dirty="0" smtClean="0"/>
              <a:t> bindiği " Asker " adlı devenin etrafıydı.</a:t>
            </a:r>
          </a:p>
          <a:p>
            <a:r>
              <a:rPr lang="tr-TR" dirty="0" smtClean="0"/>
              <a:t> Bunun için bu olaya " Deve Olayı " denilmiştir.</a:t>
            </a:r>
          </a:p>
          <a:p>
            <a:r>
              <a:rPr lang="tr-TR" dirty="0" smtClean="0"/>
              <a:t>Savaşta Talha ve </a:t>
            </a:r>
            <a:r>
              <a:rPr lang="tr-TR" dirty="0" err="1" smtClean="0"/>
              <a:t>Zübeyr</a:t>
            </a:r>
            <a:r>
              <a:rPr lang="tr-TR" dirty="0" smtClean="0"/>
              <a:t> öldü. Hz. Ayşe'nin Medine'ye dönmesi sağlandı.</a:t>
            </a:r>
          </a:p>
          <a:p>
            <a:r>
              <a:rPr lang="tr-TR" dirty="0" smtClean="0"/>
              <a:t> Esir alınan Basra' </a:t>
            </a:r>
            <a:r>
              <a:rPr lang="tr-TR" dirty="0" err="1" smtClean="0"/>
              <a:t>lılar</a:t>
            </a:r>
            <a:r>
              <a:rPr lang="tr-TR" dirty="0" smtClean="0"/>
              <a:t> serbest bırakıldılar.</a:t>
            </a:r>
          </a:p>
          <a:p>
            <a:r>
              <a:rPr lang="tr-TR" dirty="0" smtClean="0"/>
              <a:t>Bu olay, Müslümanlar arasındaki ilk büyük savaştır.</a:t>
            </a:r>
          </a:p>
          <a:p>
            <a:r>
              <a:rPr lang="tr-TR" dirty="0" smtClean="0"/>
              <a:t>Hz. Ali bu olaydan sonra Medine'ye dönmemiş, Irak'ın merkezi olan </a:t>
            </a:r>
            <a:r>
              <a:rPr lang="tr-TR" dirty="0" err="1" smtClean="0"/>
              <a:t>Kufe'ye</a:t>
            </a:r>
            <a:r>
              <a:rPr lang="tr-TR" dirty="0" smtClean="0"/>
              <a:t> yerleşmiştir.</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HZ.ALİ DÖNEMİ(656-661)</a:t>
            </a:r>
            <a:endParaRPr lang="tr-TR" dirty="0"/>
          </a:p>
        </p:txBody>
      </p:sp>
      <p:sp>
        <p:nvSpPr>
          <p:cNvPr id="3" name="2 İçerik Yer Tutucusu"/>
          <p:cNvSpPr>
            <a:spLocks noGrp="1"/>
          </p:cNvSpPr>
          <p:nvPr>
            <p:ph idx="1"/>
          </p:nvPr>
        </p:nvSpPr>
        <p:spPr/>
        <p:txBody>
          <a:bodyPr>
            <a:normAutofit lnSpcReduction="10000"/>
          </a:bodyPr>
          <a:lstStyle/>
          <a:p>
            <a:r>
              <a:rPr lang="tr-TR" b="1" dirty="0" smtClean="0"/>
              <a:t>2.  </a:t>
            </a:r>
            <a:r>
              <a:rPr lang="tr-TR" b="1" dirty="0" err="1" smtClean="0"/>
              <a:t>Sıffin</a:t>
            </a:r>
            <a:r>
              <a:rPr lang="tr-TR" b="1" dirty="0" smtClean="0"/>
              <a:t> Savaşı ve Hakem Olayı  ( 657 ) :</a:t>
            </a:r>
            <a:r>
              <a:rPr lang="tr-TR" dirty="0" err="1" smtClean="0"/>
              <a:t>Emevi</a:t>
            </a:r>
            <a:r>
              <a:rPr lang="tr-TR" dirty="0" smtClean="0"/>
              <a:t> soyundan olan Şam valisi </a:t>
            </a:r>
            <a:r>
              <a:rPr lang="tr-TR" dirty="0" err="1" smtClean="0"/>
              <a:t>Muaviye</a:t>
            </a:r>
            <a:r>
              <a:rPr lang="tr-TR" dirty="0" smtClean="0"/>
              <a:t>, Hz. Ali'nin halifeliğini tanımamaktaydı.</a:t>
            </a:r>
          </a:p>
          <a:p>
            <a:r>
              <a:rPr lang="tr-TR" b="1" dirty="0" smtClean="0"/>
              <a:t> </a:t>
            </a:r>
            <a:r>
              <a:rPr lang="tr-TR" dirty="0" smtClean="0"/>
              <a:t> Mısır valisi </a:t>
            </a:r>
            <a:r>
              <a:rPr lang="tr-TR" dirty="0" err="1" smtClean="0"/>
              <a:t>Amr</a:t>
            </a:r>
            <a:r>
              <a:rPr lang="tr-TR" dirty="0" smtClean="0"/>
              <a:t>-</a:t>
            </a:r>
            <a:r>
              <a:rPr lang="tr-TR" dirty="0" err="1" smtClean="0"/>
              <a:t>ibn</a:t>
            </a:r>
            <a:r>
              <a:rPr lang="tr-TR" dirty="0" smtClean="0"/>
              <a:t>-</a:t>
            </a:r>
            <a:r>
              <a:rPr lang="tr-TR" dirty="0" err="1" smtClean="0"/>
              <a:t>ül</a:t>
            </a:r>
            <a:r>
              <a:rPr lang="tr-TR" dirty="0" smtClean="0"/>
              <a:t> As '</a:t>
            </a:r>
            <a:r>
              <a:rPr lang="tr-TR" dirty="0" err="1" smtClean="0"/>
              <a:t>ın</a:t>
            </a:r>
            <a:r>
              <a:rPr lang="tr-TR" dirty="0" smtClean="0"/>
              <a:t> da desteğini alarak , Hz. Ali ile </a:t>
            </a:r>
            <a:r>
              <a:rPr lang="tr-TR" dirty="0" err="1" smtClean="0"/>
              <a:t>Sıffin</a:t>
            </a:r>
            <a:r>
              <a:rPr lang="tr-TR" dirty="0" smtClean="0"/>
              <a:t> ovasında karşı karşıya geldi.</a:t>
            </a:r>
          </a:p>
          <a:p>
            <a:r>
              <a:rPr lang="tr-TR" dirty="0" smtClean="0"/>
              <a:t>Savaş Hz. Ali'nin lehinde gelişirken, </a:t>
            </a:r>
            <a:r>
              <a:rPr lang="tr-TR" dirty="0" err="1" smtClean="0"/>
              <a:t>Muaviye</a:t>
            </a:r>
            <a:r>
              <a:rPr lang="tr-TR" dirty="0" smtClean="0"/>
              <a:t> askerleri mızraklarının ucuna </a:t>
            </a:r>
            <a:r>
              <a:rPr lang="tr-TR" dirty="0" err="1" smtClean="0"/>
              <a:t>Kur'an</a:t>
            </a:r>
            <a:r>
              <a:rPr lang="tr-TR" dirty="0" smtClean="0"/>
              <a:t> ayetlerini taktılar.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BEDİR SAVAŞ’I (624) SONUCUNDA</a:t>
            </a:r>
            <a:endParaRPr lang="tr-TR" dirty="0"/>
          </a:p>
        </p:txBody>
      </p:sp>
      <p:sp>
        <p:nvSpPr>
          <p:cNvPr id="3" name="2 İçerik Yer Tutucusu"/>
          <p:cNvSpPr>
            <a:spLocks noGrp="1"/>
          </p:cNvSpPr>
          <p:nvPr>
            <p:ph idx="1"/>
          </p:nvPr>
        </p:nvSpPr>
        <p:spPr/>
        <p:txBody>
          <a:bodyPr/>
          <a:lstStyle/>
          <a:p>
            <a:r>
              <a:rPr lang="tr-TR" dirty="0" smtClean="0"/>
              <a:t>Müslümanlar siyasi ve dini yönden daha güçlü hale gelmiştir.</a:t>
            </a:r>
          </a:p>
          <a:p>
            <a:r>
              <a:rPr lang="tr-TR" dirty="0" smtClean="0"/>
              <a:t>Hz </a:t>
            </a:r>
            <a:r>
              <a:rPr lang="tr-TR" dirty="0" err="1" smtClean="0"/>
              <a:t>Muhammmed</a:t>
            </a:r>
            <a:r>
              <a:rPr lang="tr-TR" dirty="0" smtClean="0"/>
              <a:t> (S.A.V)’e olan güven artmıştır.</a:t>
            </a:r>
          </a:p>
          <a:p>
            <a:r>
              <a:rPr lang="tr-TR" dirty="0" smtClean="0"/>
              <a:t>İslâm hukukunun temelleri atılmış, elde edilen ganimetler paylaştırılmıştır.</a:t>
            </a:r>
          </a:p>
          <a:p>
            <a:r>
              <a:rPr lang="tr-TR" dirty="0" smtClean="0"/>
              <a:t>Şam ticaret yolları Müslümanların kontrolüne geçmiştir</a:t>
            </a:r>
            <a:br>
              <a:rPr lang="tr-TR" dirty="0" smtClean="0"/>
            </a:b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HZ.ALİ DÖNEMİ(656-661)</a:t>
            </a: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t>.Bu durumda </a:t>
            </a:r>
            <a:r>
              <a:rPr lang="tr-TR" dirty="0" err="1" smtClean="0"/>
              <a:t>Hz.Ali</a:t>
            </a:r>
            <a:r>
              <a:rPr lang="tr-TR" dirty="0" smtClean="0"/>
              <a:t> taraftarları savaşa devam etmediler.</a:t>
            </a:r>
          </a:p>
          <a:p>
            <a:r>
              <a:rPr lang="tr-TR" dirty="0" smtClean="0"/>
              <a:t>Halifelik anlaşmazlığının, </a:t>
            </a:r>
            <a:r>
              <a:rPr lang="tr-TR" dirty="0" err="1" smtClean="0"/>
              <a:t>Kur'an</a:t>
            </a:r>
            <a:r>
              <a:rPr lang="tr-TR" dirty="0" smtClean="0"/>
              <a:t> hükümleri esas alınarak, iki tarafın seçeceği hakem kurulu tarafından çözülmesi kararlaştırıldı.</a:t>
            </a:r>
          </a:p>
          <a:p>
            <a:r>
              <a:rPr lang="tr-TR" dirty="0" smtClean="0"/>
              <a:t> Ancak,  </a:t>
            </a:r>
            <a:r>
              <a:rPr lang="tr-TR" dirty="0" err="1" smtClean="0"/>
              <a:t>Muaviye'nin</a:t>
            </a:r>
            <a:r>
              <a:rPr lang="tr-TR" dirty="0" smtClean="0"/>
              <a:t> hakemi </a:t>
            </a:r>
            <a:r>
              <a:rPr lang="tr-TR" dirty="0" err="1" smtClean="0"/>
              <a:t>Amr</a:t>
            </a:r>
            <a:r>
              <a:rPr lang="tr-TR" dirty="0" smtClean="0"/>
              <a:t> </a:t>
            </a:r>
            <a:r>
              <a:rPr lang="tr-TR" dirty="0" err="1" smtClean="0"/>
              <a:t>İbn</a:t>
            </a:r>
            <a:r>
              <a:rPr lang="tr-TR" dirty="0" smtClean="0"/>
              <a:t>-</a:t>
            </a:r>
            <a:r>
              <a:rPr lang="tr-TR" dirty="0" err="1" smtClean="0"/>
              <a:t>Ül</a:t>
            </a:r>
            <a:r>
              <a:rPr lang="tr-TR" dirty="0" smtClean="0"/>
              <a:t>-As , Ali'nin hakemi Ebu Musa El-</a:t>
            </a:r>
            <a:r>
              <a:rPr lang="tr-TR" dirty="0" err="1" smtClean="0"/>
              <a:t>Eş'ari</a:t>
            </a:r>
            <a:r>
              <a:rPr lang="tr-TR" dirty="0" smtClean="0"/>
              <a:t>' </a:t>
            </a:r>
            <a:r>
              <a:rPr lang="tr-TR" dirty="0" err="1" smtClean="0"/>
              <a:t>yi</a:t>
            </a:r>
            <a:r>
              <a:rPr lang="tr-TR" dirty="0" smtClean="0"/>
              <a:t> kandırdı.</a:t>
            </a:r>
          </a:p>
          <a:p>
            <a:r>
              <a:rPr lang="nn-NO" dirty="0" smtClean="0"/>
              <a:t>Hile ile halifelik Muaviye'ye geçti</a:t>
            </a:r>
            <a:r>
              <a:rPr lang="tr-TR" dirty="0" smtClean="0"/>
              <a:t>.</a:t>
            </a:r>
          </a:p>
          <a:p>
            <a:r>
              <a:rPr lang="tr-TR" b="1" dirty="0" smtClean="0"/>
              <a:t>Bu Olay İslam dünyasının bölünmesine yol açtı. Hz. Ali taraftarlarına Şii , </a:t>
            </a:r>
            <a:r>
              <a:rPr lang="tr-TR" b="1" dirty="0" err="1" smtClean="0"/>
              <a:t>Muaviye'den</a:t>
            </a:r>
            <a:r>
              <a:rPr lang="tr-TR" b="1" dirty="0" smtClean="0"/>
              <a:t> yana olanlara </a:t>
            </a:r>
            <a:r>
              <a:rPr lang="tr-TR" b="1" dirty="0" err="1" smtClean="0"/>
              <a:t>Emevi</a:t>
            </a:r>
            <a:r>
              <a:rPr lang="tr-TR" b="1" dirty="0" smtClean="0"/>
              <a:t>, her iki tarafı da tanımayanlara Hariciler denildi.</a:t>
            </a:r>
            <a:endParaRPr lang="tr-TR" dirty="0" smtClean="0"/>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HZ.ALİ DÖNEMİ(656-661)</a:t>
            </a:r>
            <a:endParaRPr lang="tr-TR" dirty="0"/>
          </a:p>
        </p:txBody>
      </p:sp>
      <p:sp>
        <p:nvSpPr>
          <p:cNvPr id="3" name="2 İçerik Yer Tutucusu"/>
          <p:cNvSpPr>
            <a:spLocks noGrp="1"/>
          </p:cNvSpPr>
          <p:nvPr>
            <p:ph idx="1"/>
          </p:nvPr>
        </p:nvSpPr>
        <p:spPr/>
        <p:txBody>
          <a:bodyPr>
            <a:normAutofit fontScale="92500"/>
          </a:bodyPr>
          <a:lstStyle/>
          <a:p>
            <a:r>
              <a:rPr lang="tr-TR" b="1" dirty="0" smtClean="0"/>
              <a:t>3.  </a:t>
            </a:r>
            <a:r>
              <a:rPr lang="tr-TR" b="1" dirty="0" err="1" smtClean="0"/>
              <a:t>Nehrevan</a:t>
            </a:r>
            <a:r>
              <a:rPr lang="tr-TR" b="1" dirty="0" smtClean="0"/>
              <a:t> Savaşı ( 658 ) :</a:t>
            </a:r>
            <a:r>
              <a:rPr lang="tr-TR" dirty="0" smtClean="0"/>
              <a:t>Hz. Ali kuvvetleriyle , hariciler arasında yapılan savaşta , Hariciler yenildiler ise de varlıklarına son verilememiştir.</a:t>
            </a:r>
          </a:p>
          <a:p>
            <a:r>
              <a:rPr lang="tr-TR" b="1" dirty="0" smtClean="0"/>
              <a:t>4.  Hz. Ali '</a:t>
            </a:r>
            <a:r>
              <a:rPr lang="tr-TR" b="1" dirty="0" err="1" smtClean="0"/>
              <a:t>nin</a:t>
            </a:r>
            <a:r>
              <a:rPr lang="tr-TR" b="1" dirty="0" smtClean="0"/>
              <a:t> Öldürülmesi ( 661 )  : </a:t>
            </a:r>
            <a:r>
              <a:rPr lang="tr-TR" dirty="0" smtClean="0"/>
              <a:t>Hariciler, İslam dünyasındaki karışıklıklara neden olduklarını düşündükleri, Hz. Ali, </a:t>
            </a:r>
            <a:r>
              <a:rPr lang="tr-TR" dirty="0" err="1" smtClean="0"/>
              <a:t>Muaviye</a:t>
            </a:r>
            <a:r>
              <a:rPr lang="tr-TR" dirty="0" smtClean="0"/>
              <a:t> ve </a:t>
            </a:r>
            <a:r>
              <a:rPr lang="tr-TR" dirty="0" err="1" smtClean="0"/>
              <a:t>Amr</a:t>
            </a:r>
            <a:r>
              <a:rPr lang="tr-TR" dirty="0" smtClean="0"/>
              <a:t> </a:t>
            </a:r>
            <a:r>
              <a:rPr lang="tr-TR" dirty="0" err="1" smtClean="0"/>
              <a:t>İbn</a:t>
            </a:r>
            <a:r>
              <a:rPr lang="tr-TR" dirty="0" smtClean="0"/>
              <a:t> </a:t>
            </a:r>
            <a:r>
              <a:rPr lang="tr-TR" dirty="0" err="1" smtClean="0"/>
              <a:t>Ül</a:t>
            </a:r>
            <a:r>
              <a:rPr lang="tr-TR" dirty="0" smtClean="0"/>
              <a:t> As ' ı  öldürmeye karar verdiler.</a:t>
            </a:r>
          </a:p>
          <a:p>
            <a:r>
              <a:rPr lang="tr-TR" dirty="0" smtClean="0"/>
              <a:t> Hz. Ali , zehirli bir kılıçla yaralanarak öldürüldü.</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DEĞERLENDİRME</a:t>
            </a:r>
            <a:endParaRPr lang="tr-TR" dirty="0"/>
          </a:p>
        </p:txBody>
      </p:sp>
      <p:sp>
        <p:nvSpPr>
          <p:cNvPr id="3" name="2 İçerik Yer Tutucusu"/>
          <p:cNvSpPr>
            <a:spLocks noGrp="1"/>
          </p:cNvSpPr>
          <p:nvPr>
            <p:ph idx="1"/>
          </p:nvPr>
        </p:nvSpPr>
        <p:spPr/>
        <p:txBody>
          <a:bodyPr/>
          <a:lstStyle/>
          <a:p>
            <a:r>
              <a:rPr lang="tr-TR" dirty="0" smtClean="0"/>
              <a:t>Hz. Ali iç olaylarla uğraşmak zorunda kaldığından, birliği sağlayıp dış fetihlere girişememiştir.</a:t>
            </a:r>
          </a:p>
          <a:p>
            <a:r>
              <a:rPr lang="tr-TR" dirty="0" smtClean="0"/>
              <a:t> Bu nedenle dönemi fetihsiz geçmiştir.</a:t>
            </a:r>
          </a:p>
          <a:p>
            <a:r>
              <a:rPr lang="tr-TR" dirty="0" err="1" smtClean="0"/>
              <a:t>Emevi</a:t>
            </a:r>
            <a:r>
              <a:rPr lang="tr-TR" dirty="0" smtClean="0"/>
              <a:t> soyu,  iktidarı kaybetmemek için Hz. Ali'nin halifeliğini tanımamıştır.</a:t>
            </a:r>
          </a:p>
          <a:p>
            <a:r>
              <a:rPr lang="tr-TR" dirty="0" smtClean="0"/>
              <a:t>Bu dönemde İslam dünyasında, ayrılıklar baş göstermiştir.</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EMEVİLER DÖNEMİ(661-750)</a:t>
            </a:r>
            <a:endParaRPr lang="tr-TR" dirty="0"/>
          </a:p>
        </p:txBody>
      </p:sp>
      <p:sp>
        <p:nvSpPr>
          <p:cNvPr id="3" name="2 İçerik Yer Tutucusu"/>
          <p:cNvSpPr>
            <a:spLocks noGrp="1"/>
          </p:cNvSpPr>
          <p:nvPr>
            <p:ph idx="1"/>
          </p:nvPr>
        </p:nvSpPr>
        <p:spPr/>
        <p:txBody>
          <a:bodyPr/>
          <a:lstStyle/>
          <a:p>
            <a:r>
              <a:rPr lang="tr-TR" dirty="0" smtClean="0"/>
              <a:t>Hz. Ali’den sonra başa </a:t>
            </a:r>
            <a:r>
              <a:rPr lang="tr-TR" dirty="0" err="1" smtClean="0"/>
              <a:t>Muaviye’nin</a:t>
            </a:r>
            <a:r>
              <a:rPr lang="tr-TR" dirty="0" smtClean="0"/>
              <a:t> geçmesiyle İslam Tarihinde </a:t>
            </a:r>
            <a:r>
              <a:rPr lang="tr-TR" dirty="0" err="1" smtClean="0"/>
              <a:t>Emeviler</a:t>
            </a:r>
            <a:r>
              <a:rPr lang="tr-TR" dirty="0" smtClean="0"/>
              <a:t> dönemi başlamıştır.</a:t>
            </a:r>
          </a:p>
          <a:p>
            <a:r>
              <a:rPr lang="tr-TR" dirty="0" smtClean="0"/>
              <a:t>Müslüman İstanbul’u iki defa kuşatmış ama alamamıştır.</a:t>
            </a:r>
          </a:p>
          <a:p>
            <a:r>
              <a:rPr lang="tr-TR" dirty="0" smtClean="0"/>
              <a:t>Hz. </a:t>
            </a:r>
            <a:r>
              <a:rPr lang="tr-TR" dirty="0" err="1" smtClean="0"/>
              <a:t>Muaviye’nin</a:t>
            </a:r>
            <a:r>
              <a:rPr lang="tr-TR" dirty="0" smtClean="0"/>
              <a:t> ölmeden önce oğlu </a:t>
            </a:r>
            <a:r>
              <a:rPr lang="tr-TR" dirty="0" err="1" smtClean="0"/>
              <a:t>Yezid’i</a:t>
            </a:r>
            <a:r>
              <a:rPr lang="tr-TR" dirty="0" smtClean="0"/>
              <a:t> halife tayin etmesiyle halifelik babadan </a:t>
            </a:r>
            <a:r>
              <a:rPr lang="tr-TR" dirty="0" err="1" smtClean="0"/>
              <a:t>oğula</a:t>
            </a:r>
            <a:r>
              <a:rPr lang="tr-TR" dirty="0" smtClean="0"/>
              <a:t> geçen saltanata dönüşmüştür.</a:t>
            </a:r>
          </a:p>
          <a:p>
            <a:endParaRPr lang="tr-TR" dirty="0" smtClean="0"/>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EMEVİLER DÖNEMİ(661-750)</a:t>
            </a:r>
            <a:endParaRPr lang="tr-TR" dirty="0"/>
          </a:p>
        </p:txBody>
      </p:sp>
      <p:sp>
        <p:nvSpPr>
          <p:cNvPr id="3" name="2 İçerik Yer Tutucusu"/>
          <p:cNvSpPr>
            <a:spLocks noGrp="1"/>
          </p:cNvSpPr>
          <p:nvPr>
            <p:ph idx="1"/>
          </p:nvPr>
        </p:nvSpPr>
        <p:spPr/>
        <p:txBody>
          <a:bodyPr/>
          <a:lstStyle/>
          <a:p>
            <a:r>
              <a:rPr lang="tr-TR" dirty="0" smtClean="0"/>
              <a:t/>
            </a:r>
            <a:br>
              <a:rPr lang="tr-TR" dirty="0" smtClean="0"/>
            </a:br>
            <a:r>
              <a:rPr lang="tr-TR" dirty="0" err="1" smtClean="0"/>
              <a:t>Kerbala</a:t>
            </a:r>
            <a:r>
              <a:rPr lang="tr-TR" dirty="0" smtClean="0"/>
              <a:t> Olayında (680), Hz. Muhammed’in torunu Hz. Hüseyin’in şehit edilmesi Müslümanların Şiiler ve Sünniler şeklinde kesin olarak gruplara ayrılmasına neden olmuştur.</a:t>
            </a:r>
            <a:br>
              <a:rPr lang="tr-TR" dirty="0" smtClean="0"/>
            </a:b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EMEVİLER DÖNEMİ’NDE</a:t>
            </a:r>
            <a:endParaRPr lang="tr-TR" dirty="0"/>
          </a:p>
        </p:txBody>
      </p:sp>
      <p:sp>
        <p:nvSpPr>
          <p:cNvPr id="3" name="2 İçerik Yer Tutucusu"/>
          <p:cNvSpPr>
            <a:spLocks noGrp="1"/>
          </p:cNvSpPr>
          <p:nvPr>
            <p:ph idx="1"/>
          </p:nvPr>
        </p:nvSpPr>
        <p:spPr/>
        <p:txBody>
          <a:bodyPr/>
          <a:lstStyle/>
          <a:p>
            <a:r>
              <a:rPr lang="it-IT" dirty="0" smtClean="0"/>
              <a:t>Arapça resmi dil ilan edilmiş</a:t>
            </a:r>
            <a:r>
              <a:rPr lang="tr-TR" dirty="0" smtClean="0"/>
              <a:t>.</a:t>
            </a:r>
          </a:p>
          <a:p>
            <a:r>
              <a:rPr lang="tr-TR" dirty="0" smtClean="0"/>
              <a:t>İlk İslam parası bastırılmış.</a:t>
            </a:r>
          </a:p>
          <a:p>
            <a:r>
              <a:rPr lang="tr-TR" dirty="0" err="1" smtClean="0"/>
              <a:t>islam</a:t>
            </a:r>
            <a:r>
              <a:rPr lang="tr-TR" dirty="0" smtClean="0"/>
              <a:t> orduları 711 yılında İspanya’nın fethine başlamış böylece İslamiyet Avrupa’da da yayılmaya başlamıştır.</a:t>
            </a:r>
          </a:p>
          <a:p>
            <a:r>
              <a:rPr lang="tr-TR" dirty="0" smtClean="0"/>
              <a:t> Müslümanlar İspanya’ya ENDÜLÜS adı verilmiş 732 yılında </a:t>
            </a:r>
            <a:r>
              <a:rPr lang="tr-TR" dirty="0" err="1" smtClean="0"/>
              <a:t>Puvatya</a:t>
            </a:r>
            <a:r>
              <a:rPr lang="tr-TR" dirty="0" smtClean="0"/>
              <a:t> Savaşı’nda Franklara yenilene kadar Avrupa’da ilerlemişlerdir.</a:t>
            </a:r>
          </a:p>
          <a:p>
            <a:endParaRPr lang="it-IT" dirty="0" smtClean="0"/>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EMEVİLER’İN YIKILIŞINDA ETKİLİ OLAN NEDEN</a:t>
            </a:r>
            <a:endParaRPr lang="tr-TR" dirty="0"/>
          </a:p>
        </p:txBody>
      </p:sp>
      <p:sp>
        <p:nvSpPr>
          <p:cNvPr id="3" name="2 İçerik Yer Tutucusu"/>
          <p:cNvSpPr>
            <a:spLocks noGrp="1"/>
          </p:cNvSpPr>
          <p:nvPr>
            <p:ph idx="1"/>
          </p:nvPr>
        </p:nvSpPr>
        <p:spPr/>
        <p:txBody>
          <a:bodyPr/>
          <a:lstStyle/>
          <a:p>
            <a:r>
              <a:rPr lang="tr-TR" dirty="0" smtClean="0"/>
              <a:t>Arap milliyetçiliği yapmaları ve diğer milletlere değer vermemeleri etkili olmuştur.</a:t>
            </a:r>
          </a:p>
          <a:p>
            <a:r>
              <a:rPr lang="tr-TR" dirty="0" smtClean="0"/>
              <a:t> Bu nedenle toprakları içerisinde yaşayan farklı milletler kendilerine cephe almış ülke içinde başlayan bir ayaklanma ile </a:t>
            </a:r>
            <a:r>
              <a:rPr lang="tr-TR" dirty="0" err="1" smtClean="0"/>
              <a:t>Emeviler</a:t>
            </a:r>
            <a:r>
              <a:rPr lang="tr-TR" dirty="0" smtClean="0"/>
              <a:t> sona ermiştir.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ABBASİLER DÖNEMİ (750-1258)</a:t>
            </a:r>
            <a:br>
              <a:rPr lang="tr-TR" b="1" dirty="0" smtClean="0"/>
            </a:br>
            <a:endParaRPr lang="tr-TR" dirty="0"/>
          </a:p>
        </p:txBody>
      </p:sp>
      <p:sp>
        <p:nvSpPr>
          <p:cNvPr id="3" name="2 İçerik Yer Tutucusu"/>
          <p:cNvSpPr>
            <a:spLocks noGrp="1"/>
          </p:cNvSpPr>
          <p:nvPr>
            <p:ph idx="1"/>
          </p:nvPr>
        </p:nvSpPr>
        <p:spPr/>
        <p:txBody>
          <a:bodyPr>
            <a:normAutofit fontScale="85000" lnSpcReduction="10000"/>
          </a:bodyPr>
          <a:lstStyle/>
          <a:p>
            <a:r>
              <a:rPr lang="tr-TR" dirty="0" err="1" smtClean="0"/>
              <a:t>Emeviler’den</a:t>
            </a:r>
            <a:r>
              <a:rPr lang="tr-TR" dirty="0" smtClean="0"/>
              <a:t> sonra İslam Devleti, Hz. Muhammed’in amcasının soyundan gelen Abbasiler tarafından yönetilmiştir.</a:t>
            </a:r>
          </a:p>
          <a:p>
            <a:r>
              <a:rPr lang="tr-TR" dirty="0" smtClean="0"/>
              <a:t>Bizans sınırında AVASIM adı verilen şehirler kurulmuş ve bu şehirlere Türkler yerleştirilmiştir.</a:t>
            </a:r>
          </a:p>
          <a:p>
            <a:r>
              <a:rPr lang="tr-TR" dirty="0" smtClean="0"/>
              <a:t>Türklere devlet yönetiminde ve orduda görev verilmiştir.</a:t>
            </a:r>
          </a:p>
          <a:p>
            <a:r>
              <a:rPr lang="tr-TR" dirty="0" smtClean="0"/>
              <a:t>Sadece Türkler için kurulan SAMERRA şehri kısa sürede devletin yönetim merkezi olmuştur.</a:t>
            </a:r>
          </a:p>
          <a:p>
            <a:r>
              <a:rPr lang="tr-TR" dirty="0" smtClean="0"/>
              <a:t>Abbasiler 1258 yılında İlhanlı devleti tarafından yıkılmıştır.</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ABBASİLER DÖNEMİ’NDE</a:t>
            </a:r>
            <a:endParaRPr lang="tr-TR" dirty="0"/>
          </a:p>
        </p:txBody>
      </p:sp>
      <p:sp>
        <p:nvSpPr>
          <p:cNvPr id="3" name="2 İçerik Yer Tutucusu"/>
          <p:cNvSpPr>
            <a:spLocks noGrp="1"/>
          </p:cNvSpPr>
          <p:nvPr>
            <p:ph idx="1"/>
          </p:nvPr>
        </p:nvSpPr>
        <p:spPr/>
        <p:txBody>
          <a:bodyPr/>
          <a:lstStyle/>
          <a:p>
            <a:r>
              <a:rPr lang="tr-TR" dirty="0" smtClean="0"/>
              <a:t> Arap olmayanlara </a:t>
            </a:r>
            <a:r>
              <a:rPr lang="tr-TR" dirty="0" err="1" smtClean="0"/>
              <a:t>Emevilerin</a:t>
            </a:r>
            <a:r>
              <a:rPr lang="tr-TR" dirty="0" smtClean="0"/>
              <a:t> aksine hoşgörüyle yaklaşmışlar bu durum İslamiyet’in yayılmasını hızlandırmıştır.</a:t>
            </a:r>
          </a:p>
          <a:p>
            <a:r>
              <a:rPr lang="tr-TR" dirty="0" smtClean="0"/>
              <a:t>Bilim ve kültür alanında pek çok gelişme yaşanmıştır.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HAZIRLAYAN:</a:t>
            </a:r>
            <a:r>
              <a:rPr lang="tr-TR" dirty="0" smtClean="0"/>
              <a:t>BİLGENUR TORUN</a:t>
            </a:r>
          </a:p>
          <a:p>
            <a:r>
              <a:rPr lang="tr-TR" b="1" dirty="0" smtClean="0"/>
              <a:t>DERS ÖĞRETMENİ:</a:t>
            </a:r>
            <a:r>
              <a:rPr lang="tr-TR" dirty="0" smtClean="0"/>
              <a:t>NURGÜL BAYRAM</a:t>
            </a:r>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UHUD SAVAŞ’ININ NEDENLERİ</a:t>
            </a:r>
            <a:endParaRPr lang="tr-TR" dirty="0"/>
          </a:p>
        </p:txBody>
      </p:sp>
      <p:sp>
        <p:nvSpPr>
          <p:cNvPr id="3" name="2 İçerik Yer Tutucusu"/>
          <p:cNvSpPr>
            <a:spLocks noGrp="1"/>
          </p:cNvSpPr>
          <p:nvPr>
            <p:ph idx="1"/>
          </p:nvPr>
        </p:nvSpPr>
        <p:spPr/>
        <p:txBody>
          <a:bodyPr>
            <a:normAutofit lnSpcReduction="10000"/>
          </a:bodyPr>
          <a:lstStyle/>
          <a:p>
            <a:r>
              <a:rPr lang="tr-TR" dirty="0" smtClean="0"/>
              <a:t>Müşriklerin, Bedir Savaşı'nın ve Bedir'de ölen Ebu Cehil'in intikamını almak istemeleri.</a:t>
            </a:r>
          </a:p>
          <a:p>
            <a:r>
              <a:rPr lang="tr-TR" dirty="0" smtClean="0"/>
              <a:t>Müşriklerin, Müslümanların daha fazla güçlenmelerini önlemek istemeleri.</a:t>
            </a:r>
          </a:p>
          <a:p>
            <a:r>
              <a:rPr lang="tr-TR" dirty="0" smtClean="0"/>
              <a:t>Müşriklerin, Şam ticaret yolunun emniyetini sağlamak istemeleridir.</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UHUD SAVAŞ’ININ SONUÇLARI</a:t>
            </a:r>
            <a:endParaRPr lang="tr-TR" dirty="0"/>
          </a:p>
        </p:txBody>
      </p:sp>
      <p:sp>
        <p:nvSpPr>
          <p:cNvPr id="3" name="2 İçerik Yer Tutucusu"/>
          <p:cNvSpPr>
            <a:spLocks noGrp="1"/>
          </p:cNvSpPr>
          <p:nvPr>
            <p:ph idx="1"/>
          </p:nvPr>
        </p:nvSpPr>
        <p:spPr/>
        <p:txBody>
          <a:bodyPr>
            <a:normAutofit lnSpcReduction="10000"/>
          </a:bodyPr>
          <a:lstStyle/>
          <a:p>
            <a:r>
              <a:rPr lang="tr-TR" dirty="0" smtClean="0"/>
              <a:t>Müslümanların, Mekkeli müşrikler karşısında aldığı tek yenilgidir.</a:t>
            </a:r>
          </a:p>
          <a:p>
            <a:r>
              <a:rPr lang="tr-TR" dirty="0" smtClean="0"/>
              <a:t>Müslüman askerler, komutanlarının sözlerine mutlaka uymaları gerektiğini savaş anında yaşayarak öğrendiler.</a:t>
            </a:r>
          </a:p>
          <a:p>
            <a:r>
              <a:rPr lang="tr-TR" dirty="0" smtClean="0"/>
              <a:t>İçki ve kumar yasaklandı.</a:t>
            </a:r>
          </a:p>
          <a:p>
            <a:pPr>
              <a:buNone/>
            </a:pPr>
            <a:r>
              <a:rPr lang="tr-TR" dirty="0" smtClean="0"/>
              <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UHUD SAVAŞ’ININ (625) SONUÇLARI</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Medine Sözleşmesi'ni bozdukları için Medine'den uzaklaştırılan Beni Nadir Yahudileri </a:t>
            </a:r>
            <a:r>
              <a:rPr lang="tr-TR" dirty="0" err="1" smtClean="0"/>
              <a:t>Hayber'e</a:t>
            </a:r>
            <a:r>
              <a:rPr lang="tr-TR" dirty="0" smtClean="0"/>
              <a:t> yerleşince Yahudi muhalefeti yeniden arttı.</a:t>
            </a:r>
          </a:p>
          <a:p>
            <a:r>
              <a:rPr lang="tr-TR" dirty="0" err="1" smtClean="0"/>
              <a:t>Kureyşliler</a:t>
            </a:r>
            <a:r>
              <a:rPr lang="tr-TR" dirty="0" smtClean="0"/>
              <a:t>, çevre kabilelerin yardımı olmadan Müslümanları yenemeyeceklerini anladılar.</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HENDEK SAVAŞ’I (627) NEDENLERİ</a:t>
            </a:r>
            <a:endParaRPr lang="tr-TR" dirty="0"/>
          </a:p>
        </p:txBody>
      </p:sp>
      <p:sp>
        <p:nvSpPr>
          <p:cNvPr id="3" name="2 İçerik Yer Tutucusu"/>
          <p:cNvSpPr>
            <a:spLocks noGrp="1"/>
          </p:cNvSpPr>
          <p:nvPr>
            <p:ph idx="1"/>
          </p:nvPr>
        </p:nvSpPr>
        <p:spPr/>
        <p:txBody>
          <a:bodyPr/>
          <a:lstStyle/>
          <a:p>
            <a:r>
              <a:rPr lang="tr-TR" dirty="0" smtClean="0"/>
              <a:t>Müslümanlara kesin darbeyi indirmek için büyük bir kuvvetle Medine’ye saldıran Mekkeliler, Müslümanların varlığını resmen tanımış oldular.</a:t>
            </a:r>
          </a:p>
          <a:p>
            <a:r>
              <a:rPr lang="tr-TR" dirty="0" smtClean="0"/>
              <a:t>Yahudilerin Mekkelileri Müslümanlara karşı kışkırtması.</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HENDEK SAVAŞ’ININ SONUÇLARI</a:t>
            </a:r>
            <a:endParaRPr lang="tr-TR" dirty="0"/>
          </a:p>
        </p:txBody>
      </p:sp>
      <p:sp>
        <p:nvSpPr>
          <p:cNvPr id="3" name="2 İçerik Yer Tutucusu"/>
          <p:cNvSpPr>
            <a:spLocks noGrp="1"/>
          </p:cNvSpPr>
          <p:nvPr>
            <p:ph idx="1"/>
          </p:nvPr>
        </p:nvSpPr>
        <p:spPr/>
        <p:txBody>
          <a:bodyPr>
            <a:normAutofit lnSpcReduction="10000"/>
          </a:bodyPr>
          <a:lstStyle/>
          <a:p>
            <a:r>
              <a:rPr lang="tr-TR" dirty="0" smtClean="0"/>
              <a:t>Mekkelilerin Müslümanlar üzerine düzenledikleri son seferdir.</a:t>
            </a:r>
          </a:p>
          <a:p>
            <a:r>
              <a:rPr lang="tr-TR" dirty="0" smtClean="0"/>
              <a:t>Bu Savaştan sonra Mekkeliler savunmaya Müslümanlar taarruza geçti.</a:t>
            </a:r>
          </a:p>
          <a:p>
            <a:r>
              <a:rPr lang="tr-TR" dirty="0" smtClean="0"/>
              <a:t>Medine çevresindeki birçok Arap kabilesi Müslüman oldu.</a:t>
            </a:r>
          </a:p>
          <a:p>
            <a:r>
              <a:rPr lang="tr-TR" dirty="0" smtClean="0"/>
              <a:t>Hendek fikrini ilk ortaya koyan kişi Salman-ı Farisi’dir.</a:t>
            </a:r>
          </a:p>
          <a:p>
            <a:r>
              <a:rPr lang="tr-TR" dirty="0" smtClean="0"/>
              <a:t/>
            </a:r>
            <a:br>
              <a:rPr lang="tr-TR" dirty="0" smtClean="0"/>
            </a:b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176</TotalTime>
  <Words>1074</Words>
  <PresentationFormat>Ekran Gösterisi (4:3)</PresentationFormat>
  <Paragraphs>206</Paragraphs>
  <Slides>49</Slides>
  <Notes>1</Notes>
  <HiddenSlides>0</HiddenSlides>
  <MMClips>0</MMClips>
  <ScaleCrop>false</ScaleCrop>
  <HeadingPairs>
    <vt:vector size="4" baseType="variant">
      <vt:variant>
        <vt:lpstr>Tema</vt:lpstr>
      </vt:variant>
      <vt:variant>
        <vt:i4>1</vt:i4>
      </vt:variant>
      <vt:variant>
        <vt:lpstr>Slayt Başlıkları</vt:lpstr>
      </vt:variant>
      <vt:variant>
        <vt:i4>49</vt:i4>
      </vt:variant>
    </vt:vector>
  </HeadingPairs>
  <TitlesOfParts>
    <vt:vector size="50" baseType="lpstr">
      <vt:lpstr>Canlı</vt:lpstr>
      <vt:lpstr>6.SINIF SOSYAL BİLGİLER</vt:lpstr>
      <vt:lpstr>HZ MUHAMMED’İN HAYATI</vt:lpstr>
      <vt:lpstr>BEDİR SAVAŞI</vt:lpstr>
      <vt:lpstr>BEDİR SAVAŞ’I (624) SONUCUNDA</vt:lpstr>
      <vt:lpstr>UHUD SAVAŞ’ININ NEDENLERİ</vt:lpstr>
      <vt:lpstr>UHUD SAVAŞ’ININ SONUÇLARI</vt:lpstr>
      <vt:lpstr>UHUD SAVAŞ’ININ (625) SONUÇLARI</vt:lpstr>
      <vt:lpstr>HENDEK SAVAŞ’I (627) NEDENLERİ</vt:lpstr>
      <vt:lpstr>HENDEK SAVAŞ’ININ SONUÇLARI</vt:lpstr>
      <vt:lpstr>HUDEYBİYE ANTLAŞMASI</vt:lpstr>
      <vt:lpstr>HUDEYBİYE ANTLAŞMASI</vt:lpstr>
      <vt:lpstr>VEDA HUTBESİ</vt:lpstr>
      <vt:lpstr>VEDA HUTBESİ’NİN ÖNEMİ</vt:lpstr>
      <vt:lpstr>  VEDA HUTBESİ’NİN ÖNEMİ </vt:lpstr>
      <vt:lpstr>VEDA HUTBESİ’NİN ÖNEMİ</vt:lpstr>
      <vt:lpstr>4 HALİFE DEVRİ</vt:lpstr>
      <vt:lpstr>HZ EBUBEKİR DÖNEMİ       (632-634)</vt:lpstr>
      <vt:lpstr>HZ. EBUBEKİR DÖNEMİ                (632-634)</vt:lpstr>
      <vt:lpstr>HZ.EBUBEKİR DÖNEMİ        (632-634)</vt:lpstr>
      <vt:lpstr>HZ.EBUBEKİR DÖNEMİ        (632-634)</vt:lpstr>
      <vt:lpstr>HZ.EBUBEKİR DÖNEMİ              (632-634)</vt:lpstr>
      <vt:lpstr>HZ.EBUBEKİR DÖNEMİ                 (632-634)</vt:lpstr>
      <vt:lpstr>DEĞERLENDİRME</vt:lpstr>
      <vt:lpstr>HZ.ÖMER DÖNEMİ(634-644)</vt:lpstr>
      <vt:lpstr>HZ.ÖMER DÖNEMİ(634-644)</vt:lpstr>
      <vt:lpstr>HZ.ÖMER DÖNEMİ(634-644)</vt:lpstr>
      <vt:lpstr>HZ.ÖMER DÖNEMİ(634-644)</vt:lpstr>
      <vt:lpstr>DEĞERLENDİRME</vt:lpstr>
      <vt:lpstr>HZ.OSMAN DÖNEMİ(644-656)</vt:lpstr>
      <vt:lpstr>HZ.OSMAN DÖNEMİ(644-656)</vt:lpstr>
      <vt:lpstr>HZ.OSMAN DÖNEMİ(644-656)</vt:lpstr>
      <vt:lpstr>HZ.OSMAN DÖNEMİ(644-656)</vt:lpstr>
      <vt:lpstr>HZ.OSMAN DÖNEMİ(644-656)</vt:lpstr>
      <vt:lpstr>HZ.OSMAN DÖNEMİ(644-656)</vt:lpstr>
      <vt:lpstr>DEĞERLENDİRME</vt:lpstr>
      <vt:lpstr>HZ.ALİ DÖNEMİ(656-661)</vt:lpstr>
      <vt:lpstr>HZ.ALİ DÖNEMİ(656-661)</vt:lpstr>
      <vt:lpstr>HZ.ALİ DÖNEMİ(656-661)</vt:lpstr>
      <vt:lpstr>HZ.ALİ DÖNEMİ(656-661)</vt:lpstr>
      <vt:lpstr>HZ.ALİ DÖNEMİ(656-661)</vt:lpstr>
      <vt:lpstr>HZ.ALİ DÖNEMİ(656-661)</vt:lpstr>
      <vt:lpstr>DEĞERLENDİRME</vt:lpstr>
      <vt:lpstr>EMEVİLER DÖNEMİ(661-750)</vt:lpstr>
      <vt:lpstr>EMEVİLER DÖNEMİ(661-750)</vt:lpstr>
      <vt:lpstr>EMEVİLER DÖNEMİ’NDE</vt:lpstr>
      <vt:lpstr>EMEVİLER’İN YIKILIŞINDA ETKİLİ OLAN NEDEN</vt:lpstr>
      <vt:lpstr>ABBASİLER DÖNEMİ (750-1258) </vt:lpstr>
      <vt:lpstr>ABBASİLER DÖNEMİ’NDE</vt:lpstr>
      <vt:lpstr>Slayt 49</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2016-02-28T08:20:36Z</dcterms:created>
  <dcterms:modified xsi:type="dcterms:W3CDTF">2016-05-21T10:23:41Z</dcterms:modified>
  <cp:category>www.sorubak.com</cp:category>
</cp:coreProperties>
</file>