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45"/>
  </p:notesMasterIdLst>
  <p:sldIdLst>
    <p:sldId id="305" r:id="rId2"/>
    <p:sldId id="257" r:id="rId3"/>
    <p:sldId id="258" r:id="rId4"/>
    <p:sldId id="260" r:id="rId5"/>
    <p:sldId id="259" r:id="rId6"/>
    <p:sldId id="261" r:id="rId7"/>
    <p:sldId id="264" r:id="rId8"/>
    <p:sldId id="265" r:id="rId9"/>
    <p:sldId id="266" r:id="rId10"/>
    <p:sldId id="267" r:id="rId11"/>
    <p:sldId id="268" r:id="rId12"/>
    <p:sldId id="269" r:id="rId13"/>
    <p:sldId id="280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9" r:id="rId39"/>
    <p:sldId id="300" r:id="rId40"/>
    <p:sldId id="301" r:id="rId41"/>
    <p:sldId id="302" r:id="rId42"/>
    <p:sldId id="303" r:id="rId43"/>
    <p:sldId id="306" r:id="rId4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4" autoAdjust="0"/>
  </p:normalViewPr>
  <p:slideViewPr>
    <p:cSldViewPr>
      <p:cViewPr>
        <p:scale>
          <a:sx n="77" d="100"/>
          <a:sy n="77" d="100"/>
        </p:scale>
        <p:origin x="-1362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1768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A2E9A3-19CD-4CE8-B010-2F974EEAB176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742DD2-1B40-41A3-8D81-7FF1294B0C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67081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742DD2-1B40-41A3-8D81-7FF1294B0CBE}" type="slidenum">
              <a:rPr lang="tr-TR" smtClean="0"/>
              <a:pPr/>
              <a:t>43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07955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38 Dikdörtgen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39 Dikdörtgen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40 Dikdörtgen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41 Dikdörtgen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56" name="55 Dikdörtgen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64 Dikdörtgen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65 Dikdörtgen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66 Dikdörtgen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strips dir="rd"/>
    <p:sndAc>
      <p:stSnd>
        <p:snd r:embed="rId1" name="explode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strips dir="rd"/>
    <p:sndAc>
      <p:stSnd>
        <p:snd r:embed="rId1" name="explode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strips dir="rd"/>
    <p:sndAc>
      <p:stSnd>
        <p:snd r:embed="rId1" name="explode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strips dir="rd"/>
    <p:sndAc>
      <p:stSnd>
        <p:snd r:embed="rId1" name="explode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Serbest Form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14 Serbest Form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12 Serbest Form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15 Serbest Form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16 Serbest Form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17 Serbest Form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18 Serbest Form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19 Serbest Form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20 Serbest Form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21 Serbest Form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22 Serbest Form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23 Serbest Form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24 Serbest Form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25 Serbest Form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26 Serbest Form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Dikdörtgen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9 Dikdörtgen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Dikdörtgen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strips dir="rd"/>
    <p:sndAc>
      <p:stSnd>
        <p:snd r:embed="rId1" name="explode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strips dir="rd"/>
    <p:sndAc>
      <p:stSnd>
        <p:snd r:embed="rId1" name="explode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Dikdörtgen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16 Dikdörtgen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17 Dikdörtgen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19 Dikdörtgen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20 Dikdörtgen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Dikdörtgen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28 Dikdörtgen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29 Dikdörtgen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strips dir="rd"/>
    <p:sndAc>
      <p:stSnd>
        <p:snd r:embed="rId1" name="explode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strips dir="rd"/>
    <p:sndAc>
      <p:stSnd>
        <p:snd r:embed="rId1" name="explode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strips dir="rd"/>
    <p:sndAc>
      <p:stSnd>
        <p:snd r:embed="rId1" name="explode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strips dir="rd"/>
    <p:sndAc>
      <p:stSnd>
        <p:snd r:embed="rId1" name="explode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8 Düz Bağlayıcı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9 Grup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14 Düz Bağlayıcı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15 Düz Bağlayıcı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16 Düz Bağlayıcı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grpSp>
        <p:nvGrpSpPr>
          <p:cNvPr id="14" name="13 Grup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10 Düz Bağlayıcı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11 Düz Bağlayıcı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2 Düz Bağlayıcı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17 Grup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18 Düz Bağlayıcı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19 Düz Bağlayıcı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Düz Bağlayıcı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strips dir="rd"/>
    <p:sndAc>
      <p:stSnd>
        <p:snd r:embed="rId1" name="explode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Dikdörtgen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14 Dikdörtgen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15 Dikdörtgen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16 Dikdörtgen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strips dir="rd"/>
    <p:sndAc>
      <p:stSnd>
        <p:snd r:embed="rId13" name="explode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gif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gif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gif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4.jpeg"/><Relationship Id="rId4" Type="http://schemas.openxmlformats.org/officeDocument/2006/relationships/oleObject" Target="../embeddings/oleObject1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urkleronline.com/images/Resim_Galerisi/galeri/gokturkce_turk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6345936"/>
          </a:xfrm>
        </p:spPr>
        <p:txBody>
          <a:bodyPr/>
          <a:lstStyle/>
          <a:p>
            <a:r>
              <a:rPr lang="tr-TR" sz="10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İPEK YOLUNDA TÜRKLER</a:t>
            </a:r>
            <a:endParaRPr lang="tr-TR" sz="10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useyin yuksel\Desktop\Göç Yolları Harit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71600" y="476672"/>
            <a:ext cx="7772400" cy="914400"/>
          </a:xfrm>
        </p:spPr>
        <p:txBody>
          <a:bodyPr/>
          <a:lstStyle/>
          <a:p>
            <a:r>
              <a:rPr lang="tr-TR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GÖÇLERİN SONUÇLARI</a:t>
            </a:r>
            <a:endParaRPr lang="tr-TR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tr-TR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Orta Asya’dan yapılan göçler sonucunda Türkler, gittikleri yerlerde Eski Taş Çağını yaşayan topluluklara maden işlemesini öğrettiler.</a:t>
            </a:r>
          </a:p>
          <a:p>
            <a:pPr>
              <a:lnSpc>
                <a:spcPct val="80000"/>
              </a:lnSpc>
              <a:defRPr/>
            </a:pPr>
            <a:r>
              <a:rPr lang="tr-TR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Toprakları ekip biçmeyi ve hayvanları evcilleştirmeyi öğrettiler.</a:t>
            </a:r>
          </a:p>
          <a:p>
            <a:pPr>
              <a:lnSpc>
                <a:spcPct val="80000"/>
              </a:lnSpc>
              <a:defRPr/>
            </a:pPr>
            <a:r>
              <a:rPr lang="tr-TR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Gittikleri yerlerde yerli kültürlerle kaynaştılar. Yeni kültürlerin doğmasına neden oldular.</a:t>
            </a:r>
          </a:p>
          <a:p>
            <a:pPr>
              <a:lnSpc>
                <a:spcPct val="80000"/>
              </a:lnSpc>
              <a:defRPr/>
            </a:pPr>
            <a:r>
              <a:rPr lang="tr-TR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Göç ettikleri yerlerde nüfus arttı. Yeni merkezler ortaya çıktı.</a:t>
            </a:r>
          </a:p>
          <a:p>
            <a:pPr>
              <a:lnSpc>
                <a:spcPct val="80000"/>
              </a:lnSpc>
              <a:defRPr/>
            </a:pPr>
            <a:r>
              <a:rPr lang="tr-TR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Göçler sonucunda Orta Asya ıssızlaştı</a:t>
            </a:r>
            <a:endParaRPr lang="tr-TR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800" dirty="0" smtClean="0"/>
              <a:t>A</a:t>
            </a:r>
            <a:endParaRPr lang="tr-TR" sz="8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  <a:ln>
            <a:solidFill>
              <a:schemeClr val="accent1">
                <a:alpha val="29000"/>
              </a:schemeClr>
            </a:solidFill>
          </a:ln>
        </p:spPr>
        <p:txBody>
          <a:bodyPr>
            <a:normAutofit/>
          </a:bodyPr>
          <a:lstStyle/>
          <a:p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rPr>
              <a:t>Bütün Türk Orta Asya’dan göç etmediler. Türklerin bir kısmı, Orta Asya’nın elverişli bölgelerinde yaşamaya devam ettiler ve büyük devletler kurdular (Hun, Göktürk, Uygur vs.)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 smtClean="0">
                <a:solidFill>
                  <a:srgbClr val="FF3300"/>
                </a:solidFill>
                <a:latin typeface="Comic Sans MS" pitchFamily="66" charset="0"/>
              </a:rPr>
              <a:t>Büyük (Asya) Hun Devleti</a:t>
            </a:r>
            <a:br>
              <a:rPr lang="tr-TR" b="1" u="sng" dirty="0" smtClean="0">
                <a:solidFill>
                  <a:srgbClr val="FF3300"/>
                </a:solidFill>
                <a:latin typeface="Comic Sans MS" pitchFamily="66" charset="0"/>
              </a:rPr>
            </a:br>
            <a:endParaRPr lang="tr-TR" dirty="0"/>
          </a:p>
        </p:txBody>
      </p:sp>
      <p:pic>
        <p:nvPicPr>
          <p:cNvPr id="4" name="Picture 4" descr="hun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628800"/>
            <a:ext cx="5796136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anima1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5" y="2564904"/>
            <a:ext cx="2016225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99592" y="548680"/>
            <a:ext cx="7772400" cy="914400"/>
          </a:xfrm>
        </p:spPr>
        <p:txBody>
          <a:bodyPr/>
          <a:lstStyle/>
          <a:p>
            <a:r>
              <a:rPr lang="tr-TR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İLK TÜRK DEVLETLERİ</a:t>
            </a:r>
            <a:endParaRPr lang="tr-TR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pPr>
              <a:buNone/>
              <a:defRPr/>
            </a:pPr>
            <a:r>
              <a:rPr lang="tr-TR" sz="3200" b="1" u="sng" dirty="0" smtClean="0">
                <a:solidFill>
                  <a:srgbClr val="FF3300"/>
                </a:solidFill>
                <a:latin typeface="Comic Sans MS" pitchFamily="66" charset="0"/>
              </a:rPr>
              <a:t>Büyük (Asya) Hun Devleti</a:t>
            </a:r>
          </a:p>
          <a:p>
            <a:pPr>
              <a:buNone/>
              <a:defRPr/>
            </a:pPr>
            <a:endParaRPr lang="tr-TR" sz="3200" u="sng" dirty="0" smtClean="0">
              <a:solidFill>
                <a:srgbClr val="FF3300"/>
              </a:solidFill>
              <a:latin typeface="Comic Sans MS" pitchFamily="66" charset="0"/>
            </a:endParaRPr>
          </a:p>
          <a:p>
            <a:pPr>
              <a:defRPr/>
            </a:pPr>
            <a:r>
              <a:rPr lang="tr-TR" sz="3200" dirty="0" smtClean="0">
                <a:latin typeface="Comic Sans MS" pitchFamily="66" charset="0"/>
              </a:rPr>
              <a:t>Orta Asya’da kurulan </a:t>
            </a:r>
            <a:r>
              <a:rPr lang="tr-TR" sz="3200" u="sng" dirty="0" smtClean="0">
                <a:latin typeface="Comic Sans MS" pitchFamily="66" charset="0"/>
              </a:rPr>
              <a:t>ilk Türk devleti</a:t>
            </a:r>
          </a:p>
          <a:p>
            <a:pPr>
              <a:defRPr/>
            </a:pPr>
            <a:r>
              <a:rPr lang="tr-TR" sz="3200" dirty="0" smtClean="0">
                <a:solidFill>
                  <a:srgbClr val="FFFF00"/>
                </a:solidFill>
                <a:latin typeface="Comic Sans MS" pitchFamily="66" charset="0"/>
              </a:rPr>
              <a:t>Merkezi:</a:t>
            </a:r>
            <a:r>
              <a:rPr lang="tr-TR" sz="3200" dirty="0" smtClean="0">
                <a:latin typeface="Comic Sans MS" pitchFamily="66" charset="0"/>
              </a:rPr>
              <a:t> </a:t>
            </a:r>
            <a:r>
              <a:rPr lang="tr-TR" sz="3200" dirty="0" err="1" smtClean="0">
                <a:latin typeface="Comic Sans MS" pitchFamily="66" charset="0"/>
              </a:rPr>
              <a:t>Ötüken</a:t>
            </a:r>
            <a:endParaRPr lang="tr-TR" sz="3200" dirty="0" smtClean="0">
              <a:latin typeface="Comic Sans MS" pitchFamily="66" charset="0"/>
            </a:endParaRPr>
          </a:p>
          <a:p>
            <a:pPr>
              <a:defRPr/>
            </a:pPr>
            <a:r>
              <a:rPr lang="tr-TR" sz="3200" dirty="0" smtClean="0">
                <a:latin typeface="Comic Sans MS" pitchFamily="66" charset="0"/>
              </a:rPr>
              <a:t>Bilinen ilk hükümdarı “Teoman”dır.</a:t>
            </a:r>
          </a:p>
          <a:p>
            <a:pPr>
              <a:defRPr/>
            </a:pPr>
            <a:r>
              <a:rPr lang="tr-TR" sz="3200" dirty="0" smtClean="0">
                <a:latin typeface="Comic Sans MS" pitchFamily="66" charset="0"/>
              </a:rPr>
              <a:t>Çinliler Türk akınlarını durdurmak için “Çin Seddi” </a:t>
            </a:r>
            <a:r>
              <a:rPr lang="tr-TR" sz="3200" dirty="0" err="1" smtClean="0">
                <a:latin typeface="Comic Sans MS" pitchFamily="66" charset="0"/>
              </a:rPr>
              <a:t>ni</a:t>
            </a:r>
            <a:r>
              <a:rPr lang="tr-TR" sz="3200" dirty="0" smtClean="0">
                <a:latin typeface="Comic Sans MS" pitchFamily="66" charset="0"/>
              </a:rPr>
              <a:t> yapmışlardır.</a:t>
            </a:r>
          </a:p>
          <a:p>
            <a:endParaRPr lang="tr-TR" dirty="0"/>
          </a:p>
        </p:txBody>
      </p:sp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Çin Seddi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4" descr="cin setti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628800"/>
            <a:ext cx="8820472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Büyük (Asya) Hun Devleti</a:t>
            </a:r>
            <a:r>
              <a:rPr lang="tr-TR" b="1" u="sng" dirty="0" smtClean="0">
                <a:solidFill>
                  <a:srgbClr val="FF3300"/>
                </a:solidFill>
                <a:latin typeface="Comic Sans MS" pitchFamily="66" charset="0"/>
              </a:rPr>
              <a:t/>
            </a:r>
            <a:br>
              <a:rPr lang="tr-TR" b="1" u="sng" dirty="0" smtClean="0">
                <a:solidFill>
                  <a:srgbClr val="FF3300"/>
                </a:solidFill>
                <a:latin typeface="Comic Sans MS" pitchFamily="66" charset="0"/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Autofit/>
          </a:bodyPr>
          <a:lstStyle/>
          <a:p>
            <a:pPr>
              <a:lnSpc>
                <a:spcPct val="90000"/>
              </a:lnSpc>
              <a:defRPr/>
            </a:pPr>
            <a:r>
              <a:rPr lang="tr-TR" sz="3200" dirty="0" smtClean="0">
                <a:latin typeface="Comic Sans MS" pitchFamily="66" charset="0"/>
              </a:rPr>
              <a:t>En parlak dönemi “</a:t>
            </a:r>
            <a:r>
              <a:rPr lang="tr-TR" sz="3200" dirty="0" smtClean="0">
                <a:solidFill>
                  <a:schemeClr val="folHlink"/>
                </a:solidFill>
                <a:latin typeface="Comic Sans MS" pitchFamily="66" charset="0"/>
              </a:rPr>
              <a:t>Mete Han</a:t>
            </a:r>
            <a:r>
              <a:rPr lang="tr-TR" sz="3200" dirty="0" smtClean="0">
                <a:latin typeface="Comic Sans MS" pitchFamily="66" charset="0"/>
              </a:rPr>
              <a:t>” dönemidir.</a:t>
            </a:r>
          </a:p>
          <a:p>
            <a:pPr>
              <a:lnSpc>
                <a:spcPct val="90000"/>
              </a:lnSpc>
              <a:defRPr/>
            </a:pPr>
            <a:r>
              <a:rPr lang="tr-TR" sz="3200" dirty="0" smtClean="0">
                <a:latin typeface="Comic Sans MS" pitchFamily="66" charset="0"/>
              </a:rPr>
              <a:t>Mete Han Orta Asya’da yaşayan bütün Türk boylarını tek bir bayrak altında toplayarak </a:t>
            </a:r>
            <a:r>
              <a:rPr lang="tr-TR" sz="3200" dirty="0" smtClean="0">
                <a:solidFill>
                  <a:srgbClr val="FF3399"/>
                </a:solidFill>
                <a:latin typeface="Comic Sans MS" pitchFamily="66" charset="0"/>
              </a:rPr>
              <a:t>ilk kez siyasi birliği</a:t>
            </a:r>
            <a:r>
              <a:rPr lang="tr-TR" sz="3200" dirty="0" smtClean="0">
                <a:latin typeface="Comic Sans MS" pitchFamily="66" charset="0"/>
              </a:rPr>
              <a:t> sağlamıştır.</a:t>
            </a:r>
          </a:p>
          <a:p>
            <a:pPr>
              <a:lnSpc>
                <a:spcPct val="90000"/>
              </a:lnSpc>
              <a:defRPr/>
            </a:pPr>
            <a:r>
              <a:rPr lang="tr-TR" sz="3200" dirty="0" smtClean="0">
                <a:latin typeface="Comic Sans MS" pitchFamily="66" charset="0"/>
              </a:rPr>
              <a:t>İlk defa “</a:t>
            </a:r>
            <a:r>
              <a:rPr lang="tr-TR" sz="3200" dirty="0" smtClean="0">
                <a:solidFill>
                  <a:srgbClr val="FF3399"/>
                </a:solidFill>
                <a:latin typeface="Comic Sans MS" pitchFamily="66" charset="0"/>
              </a:rPr>
              <a:t>onlu sistemi</a:t>
            </a:r>
            <a:r>
              <a:rPr lang="tr-TR" sz="3200" dirty="0" smtClean="0">
                <a:latin typeface="Comic Sans MS" pitchFamily="66" charset="0"/>
              </a:rPr>
              <a:t>” getirmiştir.</a:t>
            </a:r>
          </a:p>
          <a:p>
            <a:pPr>
              <a:lnSpc>
                <a:spcPct val="90000"/>
              </a:lnSpc>
              <a:defRPr/>
            </a:pPr>
            <a:r>
              <a:rPr lang="tr-TR" sz="3200" dirty="0" smtClean="0">
                <a:latin typeface="Comic Sans MS" pitchFamily="66" charset="0"/>
              </a:rPr>
              <a:t>Çinlilerle İpek Yolu’na hakim olma mücadelesi vermiştir.</a:t>
            </a:r>
            <a:endParaRPr lang="tr-TR" sz="3200" dirty="0"/>
          </a:p>
        </p:txBody>
      </p:sp>
      <p:pic>
        <p:nvPicPr>
          <p:cNvPr id="4" name="Picture 4" descr="5y56y (59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4263" y="5517232"/>
            <a:ext cx="424973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71600" y="548680"/>
            <a:ext cx="7772400" cy="914400"/>
          </a:xfrm>
        </p:spPr>
        <p:txBody>
          <a:bodyPr/>
          <a:lstStyle/>
          <a:p>
            <a:r>
              <a:rPr lang="tr-TR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Büyük (Asya) Hun Devlet</a:t>
            </a:r>
            <a:endParaRPr lang="tr-TR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tr-TR" dirty="0" smtClean="0">
                <a:latin typeface="Comic Sans MS" pitchFamily="66" charset="0"/>
              </a:rPr>
              <a:t>Çinliler Türkleri savaşla yenemeyeceklerini anlayınca;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tr-TR" sz="3200" dirty="0" smtClean="0">
                <a:solidFill>
                  <a:srgbClr val="FF3399"/>
                </a:solidFill>
                <a:latin typeface="Comic Sans MS" pitchFamily="66" charset="0"/>
              </a:rPr>
              <a:t>Çinli prensesleri kullanarak hükümdar ailesi içerisinde karışıklık çıkarıp Hunları içten zayıflattılar.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tr-TR" sz="3200" dirty="0" smtClean="0">
                <a:solidFill>
                  <a:srgbClr val="FF3399"/>
                </a:solidFill>
                <a:latin typeface="Comic Sans MS" pitchFamily="66" charset="0"/>
              </a:rPr>
              <a:t>Prenseslerin hizmetçileri casusluk görevi görmüşlerdi.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tr-TR" sz="3600" dirty="0" smtClean="0">
                <a:latin typeface="Comic Sans MS" pitchFamily="66" charset="0"/>
              </a:rPr>
              <a:t>Türkler, Çinlilerin tatlı sözüne yumuşak ipeğine kanmışlardı.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tr-TR" sz="3200" dirty="0" smtClean="0">
              <a:latin typeface="Comic Sans MS" pitchFamily="66" charset="0"/>
            </a:endParaRPr>
          </a:p>
          <a:p>
            <a:pPr lvl="2" eaLnBrk="1" hangingPunct="1">
              <a:lnSpc>
                <a:spcPct val="90000"/>
              </a:lnSpc>
              <a:defRPr/>
            </a:pPr>
            <a:endParaRPr lang="tr-TR" sz="3200" dirty="0" smtClean="0">
              <a:solidFill>
                <a:srgbClr val="FF3399"/>
              </a:solidFill>
              <a:latin typeface="Comic Sans MS" pitchFamily="66" charset="0"/>
            </a:endParaRPr>
          </a:p>
        </p:txBody>
      </p:sp>
      <p:pic>
        <p:nvPicPr>
          <p:cNvPr id="5" name="Picture 4" descr="1femme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1916832"/>
            <a:ext cx="13684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KAVİMLER GÖÇÜ (375)</a:t>
            </a:r>
            <a:endParaRPr lang="tr-TR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r>
              <a:rPr lang="tr-TR" sz="4400" dirty="0" smtClean="0">
                <a:latin typeface="Comic Sans MS" pitchFamily="66" charset="0"/>
              </a:rPr>
              <a:t>Kuzey Hunları’nın </a:t>
            </a:r>
            <a:r>
              <a:rPr lang="tr-TR" sz="4400" dirty="0" err="1" smtClean="0">
                <a:latin typeface="Comic Sans MS" pitchFamily="66" charset="0"/>
              </a:rPr>
              <a:t>Balamir</a:t>
            </a:r>
            <a:r>
              <a:rPr lang="tr-TR" sz="4400" dirty="0" smtClean="0">
                <a:latin typeface="Comic Sans MS" pitchFamily="66" charset="0"/>
              </a:rPr>
              <a:t> komutasında Doğu Avrupa’ya girmesiyle meydana gelen göç hareketine </a:t>
            </a:r>
            <a:r>
              <a:rPr lang="tr-TR" sz="4400" u="sng" dirty="0" smtClean="0">
                <a:solidFill>
                  <a:srgbClr val="FF3300"/>
                </a:solidFill>
                <a:latin typeface="Comic Sans MS" pitchFamily="66" charset="0"/>
              </a:rPr>
              <a:t>“Kavimler Göçü”</a:t>
            </a:r>
            <a:r>
              <a:rPr lang="tr-TR" sz="4400" dirty="0" smtClean="0">
                <a:latin typeface="Comic Sans MS" pitchFamily="66" charset="0"/>
              </a:rPr>
              <a:t> denir.</a:t>
            </a:r>
          </a:p>
          <a:p>
            <a:endParaRPr lang="tr-TR" dirty="0"/>
          </a:p>
        </p:txBody>
      </p:sp>
      <p:pic>
        <p:nvPicPr>
          <p:cNvPr id="4" name="Picture 6" descr="adam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2348881"/>
            <a:ext cx="171608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Kavimler Göçü ile;</a:t>
            </a:r>
            <a:endParaRPr lang="tr-TR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pPr>
              <a:defRPr/>
            </a:pPr>
            <a:r>
              <a:rPr lang="tr-TR" sz="3600" dirty="0" smtClean="0">
                <a:latin typeface="Comic Sans MS" pitchFamily="66" charset="0"/>
              </a:rPr>
              <a:t>Avrupa’da toplumlar kaynaşarak bugünkü Avrupa milletleri ortaya çıkmış</a:t>
            </a:r>
          </a:p>
          <a:p>
            <a:pPr>
              <a:defRPr/>
            </a:pPr>
            <a:r>
              <a:rPr lang="tr-TR" sz="3600" dirty="0" smtClean="0">
                <a:latin typeface="Comic Sans MS" pitchFamily="66" charset="0"/>
              </a:rPr>
              <a:t>Roma </a:t>
            </a:r>
            <a:r>
              <a:rPr lang="tr-TR" sz="3600" dirty="0" err="1" smtClean="0">
                <a:latin typeface="Comic Sans MS" pitchFamily="66" charset="0"/>
              </a:rPr>
              <a:t>İmp</a:t>
            </a:r>
            <a:r>
              <a:rPr lang="tr-TR" sz="3600" dirty="0" smtClean="0">
                <a:latin typeface="Comic Sans MS" pitchFamily="66" charset="0"/>
              </a:rPr>
              <a:t>. İkiye ayrılmış ve Batı Roma. yıkılmış.</a:t>
            </a:r>
          </a:p>
          <a:p>
            <a:pPr>
              <a:defRPr/>
            </a:pPr>
            <a:r>
              <a:rPr lang="tr-TR" sz="3600" dirty="0" smtClean="0">
                <a:latin typeface="Comic Sans MS" pitchFamily="66" charset="0"/>
              </a:rPr>
              <a:t>İlkçağ sona erdi Ortaçağ başladı.</a:t>
            </a:r>
          </a:p>
          <a:p>
            <a:pPr>
              <a:defRPr/>
            </a:pPr>
            <a:r>
              <a:rPr lang="tr-TR" sz="3600" dirty="0" smtClean="0">
                <a:latin typeface="Comic Sans MS" pitchFamily="66" charset="0"/>
              </a:rPr>
              <a:t>Avrupa Hun Devleti kurudu</a:t>
            </a:r>
            <a:endParaRPr lang="tr-TR" sz="3600" dirty="0"/>
          </a:p>
        </p:txBody>
      </p:sp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TÜRK YURDU ORTA ASYA</a:t>
            </a:r>
            <a:endParaRPr lang="tr-TR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783560"/>
            <a:ext cx="7772400" cy="2437528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tr-TR" sz="2800" dirty="0" smtClean="0">
                <a:latin typeface="Comic Sans MS" pitchFamily="66" charset="0"/>
              </a:rPr>
              <a:t>Türklerin ilk ana yurdu Orta Asya’dır. Bu bölge batıda Hazar Denizi’nden doğuda </a:t>
            </a:r>
            <a:r>
              <a:rPr lang="tr-TR" sz="2800" dirty="0" err="1" smtClean="0">
                <a:latin typeface="Comic Sans MS" pitchFamily="66" charset="0"/>
              </a:rPr>
              <a:t>Kingan</a:t>
            </a:r>
            <a:r>
              <a:rPr lang="tr-TR" sz="2800" dirty="0" smtClean="0">
                <a:latin typeface="Comic Sans MS" pitchFamily="66" charset="0"/>
              </a:rPr>
              <a:t> Dağlarına, kuzeyde Altay Dağları ve Baykal Gölü civarından güneyde </a:t>
            </a:r>
            <a:r>
              <a:rPr lang="tr-TR" sz="2800" dirty="0" err="1" smtClean="0">
                <a:latin typeface="Comic Sans MS" pitchFamily="66" charset="0"/>
              </a:rPr>
              <a:t>Hindikuş</a:t>
            </a:r>
            <a:r>
              <a:rPr lang="tr-TR" sz="2800" dirty="0" smtClean="0">
                <a:latin typeface="Comic Sans MS" pitchFamily="66" charset="0"/>
              </a:rPr>
              <a:t> ve Karanlık dağlarına kadar uzanır</a:t>
            </a:r>
            <a:endParaRPr lang="tr-TR" sz="2800" dirty="0"/>
          </a:p>
        </p:txBody>
      </p:sp>
      <p:pic>
        <p:nvPicPr>
          <p:cNvPr id="4" name="Picture 6" descr="Resim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149080"/>
            <a:ext cx="2628900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Resim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4149725"/>
            <a:ext cx="2535237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Resim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61100" y="4149725"/>
            <a:ext cx="288290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Avrupa Hun Devleti</a:t>
            </a:r>
            <a:endParaRPr lang="tr-TR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4" descr="hun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412776"/>
            <a:ext cx="5940152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5y56y (22)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1916832"/>
            <a:ext cx="1379538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Avrupa Hun Devleti</a:t>
            </a:r>
            <a:endParaRPr lang="tr-TR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pPr>
              <a:defRPr/>
            </a:pPr>
            <a:r>
              <a:rPr lang="tr-TR" sz="4000" dirty="0" smtClean="0">
                <a:latin typeface="Comic Sans MS" pitchFamily="66" charset="0"/>
              </a:rPr>
              <a:t>Avrupa’da kurulan </a:t>
            </a:r>
            <a:r>
              <a:rPr lang="tr-TR" sz="4000" u="sng" dirty="0" smtClean="0">
                <a:solidFill>
                  <a:srgbClr val="FF66FF"/>
                </a:solidFill>
                <a:latin typeface="Comic Sans MS" pitchFamily="66" charset="0"/>
              </a:rPr>
              <a:t>ilk Türk Devletidir</a:t>
            </a:r>
            <a:r>
              <a:rPr lang="tr-TR" sz="4000" dirty="0" smtClean="0">
                <a:latin typeface="Comic Sans MS" pitchFamily="66" charset="0"/>
              </a:rPr>
              <a:t>.</a:t>
            </a:r>
          </a:p>
          <a:p>
            <a:pPr>
              <a:defRPr/>
            </a:pPr>
            <a:r>
              <a:rPr lang="tr-TR" sz="4000" dirty="0" smtClean="0">
                <a:latin typeface="Comic Sans MS" pitchFamily="66" charset="0"/>
              </a:rPr>
              <a:t>Avrupa’ya daha sonra gelecek olan Türk  boylarına öncülük etmiştir.</a:t>
            </a:r>
          </a:p>
          <a:p>
            <a:pPr>
              <a:defRPr/>
            </a:pPr>
            <a:r>
              <a:rPr lang="tr-TR" sz="4000" dirty="0" smtClean="0">
                <a:latin typeface="Comic Sans MS" pitchFamily="66" charset="0"/>
              </a:rPr>
              <a:t>Avrupa’ya Türk kültür ve uygarlığını tanıtmıştır.</a:t>
            </a:r>
          </a:p>
          <a:p>
            <a:endParaRPr lang="tr-TR" dirty="0"/>
          </a:p>
        </p:txBody>
      </p:sp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GÖKTÜRK DEVLETİ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4" descr="hun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700808"/>
            <a:ext cx="8820472" cy="515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71600" y="476672"/>
            <a:ext cx="7772400" cy="914400"/>
          </a:xfrm>
        </p:spPr>
        <p:txBody>
          <a:bodyPr/>
          <a:lstStyle/>
          <a:p>
            <a:r>
              <a:rPr lang="tr-TR" sz="5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GÖKTÜRK DEVLETİ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tr-TR" dirty="0" smtClean="0">
                <a:latin typeface="Comic Sans MS" pitchFamily="66" charset="0"/>
              </a:rPr>
              <a:t>Türk adıyla kurulan ilk Türk Devletidir.</a:t>
            </a:r>
          </a:p>
          <a:p>
            <a:pPr>
              <a:defRPr/>
            </a:pPr>
            <a:r>
              <a:rPr lang="tr-TR" dirty="0" smtClean="0">
                <a:solidFill>
                  <a:srgbClr val="FF66FF"/>
                </a:solidFill>
                <a:latin typeface="Comic Sans MS" pitchFamily="66" charset="0"/>
              </a:rPr>
              <a:t>Kurucusu:</a:t>
            </a:r>
            <a:r>
              <a:rPr lang="tr-TR" dirty="0" smtClean="0">
                <a:latin typeface="Comic Sans MS" pitchFamily="66" charset="0"/>
              </a:rPr>
              <a:t> </a:t>
            </a:r>
            <a:r>
              <a:rPr lang="tr-TR" dirty="0" err="1" smtClean="0">
                <a:latin typeface="Comic Sans MS" pitchFamily="66" charset="0"/>
              </a:rPr>
              <a:t>Bumin</a:t>
            </a:r>
            <a:r>
              <a:rPr lang="tr-TR" dirty="0" smtClean="0">
                <a:latin typeface="Comic Sans MS" pitchFamily="66" charset="0"/>
              </a:rPr>
              <a:t> Kağan’dır.</a:t>
            </a:r>
          </a:p>
          <a:p>
            <a:pPr>
              <a:defRPr/>
            </a:pPr>
            <a:r>
              <a:rPr lang="tr-TR" dirty="0" smtClean="0">
                <a:solidFill>
                  <a:srgbClr val="FF66FF"/>
                </a:solidFill>
                <a:latin typeface="Comic Sans MS" pitchFamily="66" charset="0"/>
              </a:rPr>
              <a:t>Merkezi:</a:t>
            </a:r>
            <a:r>
              <a:rPr lang="tr-TR" dirty="0" smtClean="0">
                <a:latin typeface="Comic Sans MS" pitchFamily="66" charset="0"/>
              </a:rPr>
              <a:t> </a:t>
            </a:r>
            <a:r>
              <a:rPr lang="tr-TR" dirty="0" err="1" smtClean="0">
                <a:latin typeface="Comic Sans MS" pitchFamily="66" charset="0"/>
              </a:rPr>
              <a:t>Ötüken’dir</a:t>
            </a:r>
            <a:r>
              <a:rPr lang="tr-TR" dirty="0" smtClean="0">
                <a:latin typeface="Comic Sans MS" pitchFamily="66" charset="0"/>
              </a:rPr>
              <a:t>.</a:t>
            </a:r>
          </a:p>
          <a:p>
            <a:pPr>
              <a:defRPr/>
            </a:pPr>
            <a:r>
              <a:rPr lang="tr-TR" dirty="0" smtClean="0">
                <a:latin typeface="Comic Sans MS" pitchFamily="66" charset="0"/>
              </a:rPr>
              <a:t>Hunlardan sonra Orta Asya’da Türkleri bir bayrak altında toplayan ikinci devlettir.</a:t>
            </a:r>
          </a:p>
          <a:p>
            <a:pPr>
              <a:defRPr/>
            </a:pPr>
            <a:r>
              <a:rPr lang="tr-TR" dirty="0" smtClean="0">
                <a:latin typeface="Comic Sans MS" pitchFamily="66" charset="0"/>
              </a:rPr>
              <a:t>Kendine özgü alfabe geliştirmişlerdir.</a:t>
            </a:r>
          </a:p>
          <a:p>
            <a:pPr>
              <a:defRPr/>
            </a:pPr>
            <a:r>
              <a:rPr lang="tr-TR" dirty="0" smtClean="0">
                <a:latin typeface="Comic Sans MS" pitchFamily="66" charset="0"/>
              </a:rPr>
              <a:t>Türk tarihinin </a:t>
            </a:r>
            <a:r>
              <a:rPr lang="tr-TR" u="sng" dirty="0" smtClean="0">
                <a:solidFill>
                  <a:schemeClr val="folHlink"/>
                </a:solidFill>
                <a:latin typeface="Comic Sans MS" pitchFamily="66" charset="0"/>
              </a:rPr>
              <a:t>ilk yazılı belgelerini</a:t>
            </a:r>
            <a:r>
              <a:rPr lang="tr-TR" dirty="0" smtClean="0">
                <a:latin typeface="Comic Sans MS" pitchFamily="66" charset="0"/>
              </a:rPr>
              <a:t> (Orhun Abideleri) bıraktılar</a:t>
            </a:r>
          </a:p>
          <a:p>
            <a:endParaRPr lang="tr-TR" dirty="0"/>
          </a:p>
        </p:txBody>
      </p:sp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UYGURLAR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4" descr="hun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23528" y="1772816"/>
            <a:ext cx="5616624" cy="5085184"/>
          </a:xfrm>
          <a:noFill/>
        </p:spPr>
      </p:pic>
      <p:pic>
        <p:nvPicPr>
          <p:cNvPr id="5" name="Picture 5" descr="5y56y (29)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2564904"/>
            <a:ext cx="251936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UYGURLAR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tr-TR" sz="3600" dirty="0" smtClean="0">
                <a:latin typeface="Comic Sans MS" pitchFamily="66" charset="0"/>
              </a:rPr>
              <a:t>Kurucusu: Kutluk Bilge Kül Kağan</a:t>
            </a:r>
          </a:p>
          <a:p>
            <a:pPr>
              <a:defRPr/>
            </a:pPr>
            <a:r>
              <a:rPr lang="tr-TR" sz="3600" dirty="0" smtClean="0">
                <a:latin typeface="Comic Sans MS" pitchFamily="66" charset="0"/>
              </a:rPr>
              <a:t>Merkezi: </a:t>
            </a:r>
            <a:r>
              <a:rPr lang="tr-TR" sz="3600" dirty="0" err="1" smtClean="0">
                <a:latin typeface="Comic Sans MS" pitchFamily="66" charset="0"/>
              </a:rPr>
              <a:t>Karabalgasun</a:t>
            </a:r>
            <a:endParaRPr lang="tr-TR" sz="3600" dirty="0" smtClean="0">
              <a:latin typeface="Comic Sans MS" pitchFamily="66" charset="0"/>
            </a:endParaRPr>
          </a:p>
          <a:p>
            <a:pPr>
              <a:defRPr/>
            </a:pPr>
            <a:r>
              <a:rPr lang="tr-TR" sz="3600" dirty="0" smtClean="0">
                <a:latin typeface="Comic Sans MS" pitchFamily="66" charset="0"/>
              </a:rPr>
              <a:t>Yerleşik hayata geçen </a:t>
            </a:r>
            <a:r>
              <a:rPr lang="tr-TR" sz="3600" u="sng" dirty="0" smtClean="0">
                <a:solidFill>
                  <a:srgbClr val="FF3300"/>
                </a:solidFill>
                <a:latin typeface="Comic Sans MS" pitchFamily="66" charset="0"/>
              </a:rPr>
              <a:t>ilk Türk</a:t>
            </a:r>
            <a:r>
              <a:rPr lang="tr-TR" sz="3600" dirty="0" smtClean="0">
                <a:latin typeface="Comic Sans MS" pitchFamily="66" charset="0"/>
              </a:rPr>
              <a:t> devleti</a:t>
            </a:r>
          </a:p>
          <a:p>
            <a:pPr>
              <a:defRPr/>
            </a:pPr>
            <a:r>
              <a:rPr lang="tr-TR" sz="3600" dirty="0" smtClean="0">
                <a:latin typeface="Comic Sans MS" pitchFamily="66" charset="0"/>
              </a:rPr>
              <a:t>Kağıt ve matbaayı kullanmışlardır</a:t>
            </a:r>
          </a:p>
          <a:p>
            <a:pPr>
              <a:defRPr/>
            </a:pPr>
            <a:r>
              <a:rPr lang="tr-TR" sz="3600" dirty="0" smtClean="0">
                <a:latin typeface="Comic Sans MS" pitchFamily="66" charset="0"/>
              </a:rPr>
              <a:t>Mani ve Buda dinlerini kullanışlardır</a:t>
            </a:r>
          </a:p>
          <a:p>
            <a:pPr>
              <a:defRPr/>
            </a:pPr>
            <a:r>
              <a:rPr lang="tr-TR" sz="3600" dirty="0" smtClean="0">
                <a:latin typeface="Comic Sans MS" pitchFamily="66" charset="0"/>
              </a:rPr>
              <a:t>Kendilerine ait Uygur alfabesini kullanmışlardır.</a:t>
            </a:r>
          </a:p>
          <a:p>
            <a:endParaRPr lang="tr-TR" dirty="0"/>
          </a:p>
        </p:txBody>
      </p:sp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188744"/>
          </a:xfrm>
        </p:spPr>
        <p:txBody>
          <a:bodyPr/>
          <a:lstStyle/>
          <a:p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İLK TÜRK DEVLETLERİNDE </a:t>
            </a:r>
            <a:r>
              <a:rPr lang="tr-TR" sz="36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KÜLTÜR VE UYGARLIK</a:t>
            </a:r>
            <a:endParaRPr lang="tr-TR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tr-TR" sz="4800" dirty="0" smtClean="0">
                <a:latin typeface="Comic Sans MS" pitchFamily="66" charset="0"/>
              </a:rPr>
              <a:t>Devlet Yönetimi</a:t>
            </a:r>
          </a:p>
          <a:p>
            <a:pPr>
              <a:defRPr/>
            </a:pPr>
            <a:r>
              <a:rPr lang="tr-TR" sz="4800" dirty="0" smtClean="0">
                <a:latin typeface="Comic Sans MS" pitchFamily="66" charset="0"/>
              </a:rPr>
              <a:t>Din ve İnanış</a:t>
            </a:r>
          </a:p>
          <a:p>
            <a:pPr>
              <a:defRPr/>
            </a:pPr>
            <a:r>
              <a:rPr lang="tr-TR" sz="4800" dirty="0" smtClean="0">
                <a:latin typeface="Comic Sans MS" pitchFamily="66" charset="0"/>
              </a:rPr>
              <a:t>Sosyal ve Ekonomik Hayat</a:t>
            </a:r>
          </a:p>
          <a:p>
            <a:pPr>
              <a:defRPr/>
            </a:pPr>
            <a:r>
              <a:rPr lang="tr-TR" sz="4800" dirty="0" smtClean="0">
                <a:latin typeface="Comic Sans MS" pitchFamily="66" charset="0"/>
              </a:rPr>
              <a:t>Yazı, Dil ve Edebiyat</a:t>
            </a:r>
          </a:p>
          <a:p>
            <a:pPr>
              <a:defRPr/>
            </a:pPr>
            <a:r>
              <a:rPr lang="tr-TR" sz="4800" dirty="0" smtClean="0">
                <a:latin typeface="Comic Sans MS" pitchFamily="66" charset="0"/>
              </a:rPr>
              <a:t>Bilim ve Sanat</a:t>
            </a:r>
          </a:p>
          <a:p>
            <a:endParaRPr lang="tr-TR" dirty="0"/>
          </a:p>
        </p:txBody>
      </p:sp>
      <p:pic>
        <p:nvPicPr>
          <p:cNvPr id="4" name="Picture 4" descr="5y56y (33)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2852936"/>
            <a:ext cx="1836737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DEVLET YÖNETİMİ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>
              <a:buNone/>
              <a:defRPr/>
            </a:pPr>
            <a:r>
              <a:rPr lang="tr-TR" sz="3600" dirty="0" smtClean="0">
                <a:latin typeface="Comic Sans MS" pitchFamily="66" charset="0"/>
              </a:rPr>
              <a:t>Hükümdara verilen unvanlar:</a:t>
            </a:r>
          </a:p>
          <a:p>
            <a:pPr>
              <a:buNone/>
              <a:defRPr/>
            </a:pPr>
            <a:endParaRPr lang="tr-TR" sz="3600" dirty="0" smtClean="0">
              <a:latin typeface="Comic Sans MS" pitchFamily="66" charset="0"/>
            </a:endParaRPr>
          </a:p>
          <a:p>
            <a:pPr>
              <a:defRPr/>
            </a:pPr>
            <a:r>
              <a:rPr lang="tr-TR" sz="3600" dirty="0" smtClean="0">
                <a:latin typeface="Comic Sans MS" pitchFamily="66" charset="0"/>
              </a:rPr>
              <a:t>Hakan</a:t>
            </a:r>
          </a:p>
          <a:p>
            <a:pPr>
              <a:defRPr/>
            </a:pPr>
            <a:r>
              <a:rPr lang="tr-TR" sz="3600" dirty="0" smtClean="0">
                <a:latin typeface="Comic Sans MS" pitchFamily="66" charset="0"/>
              </a:rPr>
              <a:t>Kağan</a:t>
            </a:r>
          </a:p>
          <a:p>
            <a:pPr>
              <a:defRPr/>
            </a:pPr>
            <a:r>
              <a:rPr lang="tr-TR" sz="3600" dirty="0" smtClean="0">
                <a:latin typeface="Comic Sans MS" pitchFamily="66" charset="0"/>
              </a:rPr>
              <a:t>Han</a:t>
            </a:r>
          </a:p>
          <a:p>
            <a:pPr>
              <a:buNone/>
              <a:defRPr/>
            </a:pPr>
            <a:endParaRPr lang="tr-TR" sz="3600" dirty="0" smtClean="0">
              <a:latin typeface="Comic Sans MS" pitchFamily="66" charset="0"/>
            </a:endParaRPr>
          </a:p>
          <a:p>
            <a:pPr>
              <a:defRPr/>
            </a:pPr>
            <a:r>
              <a:rPr lang="tr-TR" sz="3600" dirty="0" smtClean="0">
                <a:latin typeface="Comic Sans MS" pitchFamily="66" charset="0"/>
              </a:rPr>
              <a:t>Hükümdarın eşine </a:t>
            </a:r>
            <a:r>
              <a:rPr lang="tr-TR" sz="3600" u="sng" dirty="0" smtClean="0">
                <a:solidFill>
                  <a:srgbClr val="FF3300"/>
                </a:solidFill>
                <a:latin typeface="Comic Sans MS" pitchFamily="66" charset="0"/>
              </a:rPr>
              <a:t>“hatun”</a:t>
            </a:r>
            <a:r>
              <a:rPr lang="tr-TR" sz="3600" dirty="0" smtClean="0">
                <a:latin typeface="Comic Sans MS" pitchFamily="66" charset="0"/>
              </a:rPr>
              <a:t> denir</a:t>
            </a:r>
            <a:endParaRPr lang="tr-TR" sz="3600" dirty="0"/>
          </a:p>
        </p:txBody>
      </p:sp>
      <p:pic>
        <p:nvPicPr>
          <p:cNvPr id="4" name="Picture 4" descr="5y56y (23)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2708920"/>
            <a:ext cx="101441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Devlet Yönetimi;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>
            <a:normAutofit fontScale="77500" lnSpcReduction="20000"/>
          </a:bodyPr>
          <a:lstStyle/>
          <a:p>
            <a:pPr>
              <a:lnSpc>
                <a:spcPct val="90000"/>
              </a:lnSpc>
              <a:defRPr/>
            </a:pPr>
            <a:r>
              <a:rPr lang="tr-TR" sz="3200" dirty="0" smtClean="0">
                <a:solidFill>
                  <a:srgbClr val="FF66FF"/>
                </a:solidFill>
                <a:latin typeface="Comic Sans MS" pitchFamily="66" charset="0"/>
              </a:rPr>
              <a:t>Kut:</a:t>
            </a:r>
            <a:r>
              <a:rPr lang="tr-TR" sz="3200" dirty="0" smtClean="0">
                <a:latin typeface="Comic Sans MS" pitchFamily="66" charset="0"/>
              </a:rPr>
              <a:t> Hükümdara devleti yönetme yetkisi tanrı tarafından verilmesi anlayışına denir.</a:t>
            </a:r>
          </a:p>
          <a:p>
            <a:pPr>
              <a:lnSpc>
                <a:spcPct val="90000"/>
              </a:lnSpc>
              <a:defRPr/>
            </a:pPr>
            <a:r>
              <a:rPr lang="tr-TR" sz="3200" dirty="0" smtClean="0">
                <a:latin typeface="Comic Sans MS" pitchFamily="66" charset="0"/>
              </a:rPr>
              <a:t>Hükümdarlık babadan </a:t>
            </a:r>
            <a:r>
              <a:rPr lang="tr-TR" sz="3200" dirty="0" err="1" smtClean="0">
                <a:latin typeface="Comic Sans MS" pitchFamily="66" charset="0"/>
              </a:rPr>
              <a:t>oğula</a:t>
            </a:r>
            <a:r>
              <a:rPr lang="tr-TR" sz="3200" dirty="0" smtClean="0">
                <a:latin typeface="Comic Sans MS" pitchFamily="66" charset="0"/>
              </a:rPr>
              <a:t> geçer.</a:t>
            </a:r>
          </a:p>
          <a:p>
            <a:pPr>
              <a:lnSpc>
                <a:spcPct val="90000"/>
              </a:lnSpc>
              <a:buNone/>
              <a:defRPr/>
            </a:pPr>
            <a:endParaRPr lang="tr-TR" sz="3200" dirty="0" smtClean="0">
              <a:latin typeface="Comic Sans MS" pitchFamily="66" charset="0"/>
            </a:endParaRPr>
          </a:p>
          <a:p>
            <a:pPr>
              <a:lnSpc>
                <a:spcPct val="90000"/>
              </a:lnSpc>
              <a:defRPr/>
            </a:pPr>
            <a:r>
              <a:rPr lang="tr-TR" sz="3200" dirty="0" smtClean="0">
                <a:solidFill>
                  <a:srgbClr val="FF66FF"/>
                </a:solidFill>
                <a:latin typeface="Comic Sans MS" pitchFamily="66" charset="0"/>
              </a:rPr>
              <a:t>Töre:</a:t>
            </a:r>
            <a:r>
              <a:rPr lang="tr-TR" sz="3200" dirty="0" smtClean="0">
                <a:latin typeface="Comic Sans MS" pitchFamily="66" charset="0"/>
              </a:rPr>
              <a:t> Türk geleneklerinden meydana gelen sözlü hukuk kurallarına denir.</a:t>
            </a:r>
          </a:p>
          <a:p>
            <a:pPr>
              <a:lnSpc>
                <a:spcPct val="90000"/>
              </a:lnSpc>
              <a:buNone/>
              <a:defRPr/>
            </a:pPr>
            <a:endParaRPr lang="tr-TR" sz="3200" dirty="0" smtClean="0">
              <a:latin typeface="Comic Sans MS" pitchFamily="66" charset="0"/>
            </a:endParaRPr>
          </a:p>
          <a:p>
            <a:pPr>
              <a:lnSpc>
                <a:spcPct val="90000"/>
              </a:lnSpc>
              <a:defRPr/>
            </a:pPr>
            <a:r>
              <a:rPr lang="tr-TR" sz="3200" dirty="0" smtClean="0">
                <a:latin typeface="Comic Sans MS" pitchFamily="66" charset="0"/>
              </a:rPr>
              <a:t>Hükümdar ve halk töreye uymak zorundadır.</a:t>
            </a:r>
          </a:p>
          <a:p>
            <a:pPr>
              <a:lnSpc>
                <a:spcPct val="90000"/>
              </a:lnSpc>
              <a:buNone/>
              <a:defRPr/>
            </a:pPr>
            <a:endParaRPr lang="tr-TR" sz="3200" dirty="0" smtClean="0">
              <a:latin typeface="Comic Sans MS" pitchFamily="66" charset="0"/>
            </a:endParaRPr>
          </a:p>
          <a:p>
            <a:pPr>
              <a:lnSpc>
                <a:spcPct val="90000"/>
              </a:lnSpc>
              <a:defRPr/>
            </a:pPr>
            <a:r>
              <a:rPr lang="tr-TR" sz="3200" dirty="0" smtClean="0">
                <a:solidFill>
                  <a:srgbClr val="FF66FF"/>
                </a:solidFill>
                <a:latin typeface="Comic Sans MS" pitchFamily="66" charset="0"/>
              </a:rPr>
              <a:t>Kurultay:</a:t>
            </a:r>
            <a:r>
              <a:rPr lang="tr-TR" sz="3200" dirty="0" smtClean="0">
                <a:latin typeface="Comic Sans MS" pitchFamily="66" charset="0"/>
              </a:rPr>
              <a:t> Devlet işlerinin görüşüldüğü yerdir.</a:t>
            </a:r>
          </a:p>
          <a:p>
            <a:pPr>
              <a:lnSpc>
                <a:spcPct val="90000"/>
              </a:lnSpc>
              <a:buNone/>
              <a:defRPr/>
            </a:pPr>
            <a:endParaRPr lang="tr-TR" sz="3200" dirty="0" smtClean="0">
              <a:latin typeface="Comic Sans MS" pitchFamily="66" charset="0"/>
            </a:endParaRPr>
          </a:p>
          <a:p>
            <a:pPr>
              <a:lnSpc>
                <a:spcPct val="90000"/>
              </a:lnSpc>
              <a:defRPr/>
            </a:pPr>
            <a:r>
              <a:rPr lang="tr-TR" sz="3200" dirty="0" smtClean="0">
                <a:latin typeface="Comic Sans MS" pitchFamily="66" charset="0"/>
              </a:rPr>
              <a:t>Devlet yönetiminde hatunlarında söz hakkı vardır.</a:t>
            </a:r>
          </a:p>
          <a:p>
            <a:endParaRPr lang="tr-TR" dirty="0"/>
          </a:p>
        </p:txBody>
      </p:sp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ASKERLİK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tr-TR" sz="3200" dirty="0" smtClean="0">
                <a:latin typeface="Comic Sans MS" pitchFamily="66" charset="0"/>
              </a:rPr>
              <a:t>Eli silah tutan herkes askerdir. Bu yüzden Türklere “</a:t>
            </a:r>
            <a:r>
              <a:rPr lang="tr-TR" sz="3200" dirty="0" smtClean="0">
                <a:solidFill>
                  <a:srgbClr val="FF66FF"/>
                </a:solidFill>
                <a:latin typeface="Comic Sans MS" pitchFamily="66" charset="0"/>
              </a:rPr>
              <a:t>ordu-millet”</a:t>
            </a:r>
            <a:r>
              <a:rPr lang="tr-TR" sz="3200" dirty="0" smtClean="0">
                <a:latin typeface="Comic Sans MS" pitchFamily="66" charset="0"/>
              </a:rPr>
              <a:t> denmiştir.</a:t>
            </a:r>
          </a:p>
          <a:p>
            <a:pPr>
              <a:defRPr/>
            </a:pPr>
            <a:r>
              <a:rPr lang="tr-TR" sz="3200" dirty="0" smtClean="0">
                <a:latin typeface="Comic Sans MS" pitchFamily="66" charset="0"/>
              </a:rPr>
              <a:t>Mete ilk düzenli orduyu kurmuştur.</a:t>
            </a:r>
          </a:p>
          <a:p>
            <a:pPr>
              <a:defRPr/>
            </a:pPr>
            <a:r>
              <a:rPr lang="tr-TR" sz="3200" dirty="0" smtClean="0">
                <a:latin typeface="Comic Sans MS" pitchFamily="66" charset="0"/>
              </a:rPr>
              <a:t>(M.Ö 209) aynı zamanda Türk silahlı kuvvetlerinin kuruluş yılıdır.</a:t>
            </a:r>
          </a:p>
          <a:p>
            <a:pPr>
              <a:defRPr/>
            </a:pPr>
            <a:r>
              <a:rPr lang="tr-TR" sz="3200" dirty="0" smtClean="0">
                <a:latin typeface="Comic Sans MS" pitchFamily="66" charset="0"/>
              </a:rPr>
              <a:t>Mete onlu sistemi getirmiştir.</a:t>
            </a:r>
          </a:p>
          <a:p>
            <a:pPr>
              <a:defRPr/>
            </a:pPr>
            <a:r>
              <a:rPr lang="tr-TR" sz="3200" dirty="0" smtClean="0">
                <a:latin typeface="Comic Sans MS" pitchFamily="66" charset="0"/>
              </a:rPr>
              <a:t>Başlıca silahları, ok, yay, kılıç</a:t>
            </a:r>
            <a:endParaRPr lang="tr-TR" sz="3200" dirty="0"/>
          </a:p>
        </p:txBody>
      </p:sp>
      <p:pic>
        <p:nvPicPr>
          <p:cNvPr id="4" name="Picture 4" descr="Resim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3050" y="0"/>
            <a:ext cx="2053406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99592" y="260648"/>
            <a:ext cx="7772400" cy="1152128"/>
          </a:xfrm>
        </p:spPr>
        <p:txBody>
          <a:bodyPr>
            <a:noAutofit/>
          </a:bodyPr>
          <a:lstStyle/>
          <a:p>
            <a:r>
              <a:rPr lang="tr-TR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İŞTE ORTA ASYA </a:t>
            </a:r>
            <a:endParaRPr lang="tr-TR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3 İçerik Yer Tutucusu" descr="image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340769"/>
            <a:ext cx="8640960" cy="5517232"/>
          </a:xfrm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DİN VE İNANIŞ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tr-TR" sz="3200" dirty="0" smtClean="0">
                <a:latin typeface="Comic Sans MS" pitchFamily="66" charset="0"/>
              </a:rPr>
              <a:t>Türklerde </a:t>
            </a:r>
            <a:r>
              <a:rPr lang="tr-TR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“Gök Tanrı inancı”</a:t>
            </a:r>
            <a:r>
              <a:rPr lang="tr-TR" sz="3200" dirty="0" smtClean="0">
                <a:latin typeface="Comic Sans MS" pitchFamily="66" charset="0"/>
              </a:rPr>
              <a:t> vardı.</a:t>
            </a:r>
          </a:p>
          <a:p>
            <a:pPr>
              <a:buNone/>
              <a:defRPr/>
            </a:pPr>
            <a:endParaRPr lang="tr-TR" sz="3200" dirty="0" smtClean="0">
              <a:latin typeface="Comic Sans MS" pitchFamily="66" charset="0"/>
            </a:endParaRPr>
          </a:p>
          <a:p>
            <a:pPr>
              <a:defRPr/>
            </a:pPr>
            <a:r>
              <a:rPr lang="tr-TR" sz="3200" dirty="0" smtClean="0">
                <a:solidFill>
                  <a:srgbClr val="FF66FF"/>
                </a:solidFill>
                <a:latin typeface="Comic Sans MS" pitchFamily="66" charset="0"/>
              </a:rPr>
              <a:t>Yuğ:</a:t>
            </a:r>
            <a:r>
              <a:rPr lang="tr-TR" sz="3200" dirty="0" smtClean="0">
                <a:latin typeface="Comic Sans MS" pitchFamily="66" charset="0"/>
              </a:rPr>
              <a:t> Ölüler için yapılan törenlere denir.</a:t>
            </a:r>
          </a:p>
          <a:p>
            <a:pPr>
              <a:buNone/>
              <a:defRPr/>
            </a:pPr>
            <a:endParaRPr lang="tr-TR" sz="3200" dirty="0" smtClean="0">
              <a:latin typeface="Comic Sans MS" pitchFamily="66" charset="0"/>
            </a:endParaRPr>
          </a:p>
          <a:p>
            <a:pPr>
              <a:defRPr/>
            </a:pPr>
            <a:r>
              <a:rPr lang="tr-TR" sz="3200" dirty="0" err="1" smtClean="0">
                <a:solidFill>
                  <a:srgbClr val="FF66FF"/>
                </a:solidFill>
                <a:latin typeface="Comic Sans MS" pitchFamily="66" charset="0"/>
              </a:rPr>
              <a:t>Ahiret</a:t>
            </a:r>
            <a:r>
              <a:rPr lang="tr-TR" sz="3200" dirty="0" smtClean="0">
                <a:solidFill>
                  <a:srgbClr val="FF66FF"/>
                </a:solidFill>
                <a:latin typeface="Comic Sans MS" pitchFamily="66" charset="0"/>
              </a:rPr>
              <a:t> inancı:</a:t>
            </a:r>
            <a:r>
              <a:rPr lang="tr-TR" sz="3200" dirty="0" smtClean="0">
                <a:latin typeface="Comic Sans MS" pitchFamily="66" charset="0"/>
              </a:rPr>
              <a:t>  Ölümden sonra da bir hayatın var olduğuna inanıldığından ölülerini eşyalarıyla atıyla beraber gömerlerdi.</a:t>
            </a:r>
          </a:p>
          <a:p>
            <a:endParaRPr lang="tr-TR" dirty="0"/>
          </a:p>
        </p:txBody>
      </p:sp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DİN VE İNANIŞ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  <a:effectLst>
            <a:outerShdw blurRad="50800" dist="50800" dir="5400000" algn="ctr" rotWithShape="0">
              <a:schemeClr val="accent3">
                <a:lumMod val="75000"/>
                <a:alpha val="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tr-TR" sz="3200" dirty="0" smtClean="0">
                <a:solidFill>
                  <a:srgbClr val="FF66FF"/>
                </a:solidFill>
                <a:latin typeface="Comic Sans MS" pitchFamily="66" charset="0"/>
              </a:rPr>
              <a:t>Balbal:</a:t>
            </a:r>
            <a:r>
              <a:rPr lang="tr-TR" sz="3200" dirty="0" smtClean="0">
                <a:latin typeface="Comic Sans MS" pitchFamily="66" charset="0"/>
              </a:rPr>
              <a:t> Ölen kişinin mezarının başına hayatta iken öldürdüğü düşman sayısınca dikilen heykellerdir.</a:t>
            </a:r>
          </a:p>
          <a:p>
            <a:pPr>
              <a:buNone/>
              <a:defRPr/>
            </a:pPr>
            <a:endParaRPr lang="tr-TR" sz="3200" dirty="0" smtClean="0">
              <a:latin typeface="Comic Sans MS" pitchFamily="66" charset="0"/>
            </a:endParaRPr>
          </a:p>
          <a:p>
            <a:pPr>
              <a:buNone/>
              <a:defRPr/>
            </a:pPr>
            <a:r>
              <a:rPr lang="tr-TR" sz="3200" u="sng" dirty="0" smtClean="0">
                <a:solidFill>
                  <a:srgbClr val="66FF33"/>
                </a:solidFill>
                <a:latin typeface="Comic Sans MS" pitchFamily="66" charset="0"/>
              </a:rPr>
              <a:t>Türklerin kabul ettikleri diğer dinler:</a:t>
            </a:r>
          </a:p>
          <a:p>
            <a:pPr>
              <a:defRPr/>
            </a:pPr>
            <a:r>
              <a:rPr lang="tr-TR" sz="3200" u="sng" dirty="0" smtClean="0">
                <a:latin typeface="Comic Sans MS" pitchFamily="66" charset="0"/>
              </a:rPr>
              <a:t>Şamanizm</a:t>
            </a:r>
            <a:r>
              <a:rPr lang="tr-TR" sz="3200" dirty="0" smtClean="0">
                <a:latin typeface="Comic Sans MS" pitchFamily="66" charset="0"/>
              </a:rPr>
              <a:t>, Uygurlarda </a:t>
            </a:r>
            <a:r>
              <a:rPr lang="tr-TR" sz="3200" u="sng" dirty="0" smtClean="0">
                <a:latin typeface="Comic Sans MS" pitchFamily="66" charset="0"/>
              </a:rPr>
              <a:t>Mani</a:t>
            </a:r>
            <a:r>
              <a:rPr lang="tr-TR" sz="3200" dirty="0" smtClean="0">
                <a:latin typeface="Comic Sans MS" pitchFamily="66" charset="0"/>
              </a:rPr>
              <a:t> ve </a:t>
            </a:r>
            <a:r>
              <a:rPr lang="tr-TR" sz="3200" u="sng" dirty="0" smtClean="0">
                <a:latin typeface="Comic Sans MS" pitchFamily="66" charset="0"/>
              </a:rPr>
              <a:t>Buda</a:t>
            </a:r>
            <a:r>
              <a:rPr lang="tr-TR" sz="3200" dirty="0" smtClean="0">
                <a:latin typeface="Comic Sans MS" pitchFamily="66" charset="0"/>
              </a:rPr>
              <a:t> dinleri, </a:t>
            </a:r>
            <a:r>
              <a:rPr lang="tr-TR" sz="3200" u="sng" dirty="0" smtClean="0">
                <a:latin typeface="Comic Sans MS" pitchFamily="66" charset="0"/>
              </a:rPr>
              <a:t>Yahudilik </a:t>
            </a:r>
            <a:r>
              <a:rPr lang="tr-TR" sz="3200" dirty="0" smtClean="0">
                <a:latin typeface="Comic Sans MS" pitchFamily="66" charset="0"/>
              </a:rPr>
              <a:t>ve </a:t>
            </a:r>
            <a:r>
              <a:rPr lang="tr-TR" sz="3200" u="sng" dirty="0" smtClean="0">
                <a:latin typeface="Comic Sans MS" pitchFamily="66" charset="0"/>
              </a:rPr>
              <a:t>Hıristiyanlık</a:t>
            </a:r>
            <a:r>
              <a:rPr lang="tr-TR" sz="3200" dirty="0" smtClean="0">
                <a:latin typeface="Comic Sans MS" pitchFamily="66" charset="0"/>
              </a:rPr>
              <a:t> yayılmıştı.</a:t>
            </a:r>
          </a:p>
          <a:p>
            <a:endParaRPr lang="tr-TR" dirty="0"/>
          </a:p>
        </p:txBody>
      </p:sp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Sosyal ve Ekonomik Hayat</a:t>
            </a:r>
            <a:endParaRPr lang="tr-TR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pPr>
              <a:defRPr/>
            </a:pPr>
            <a:r>
              <a:rPr lang="tr-TR" dirty="0" smtClean="0">
                <a:latin typeface="Comic Sans MS" pitchFamily="66" charset="0"/>
              </a:rPr>
              <a:t>Önceleri göçebe yaşayarak</a:t>
            </a:r>
          </a:p>
          <a:p>
            <a:pPr>
              <a:buNone/>
              <a:defRPr/>
            </a:pPr>
            <a:r>
              <a:rPr lang="tr-TR" dirty="0" smtClean="0">
                <a:latin typeface="Comic Sans MS" pitchFamily="66" charset="0"/>
              </a:rPr>
              <a:t> hayvancılık yaparlardı.</a:t>
            </a:r>
          </a:p>
          <a:p>
            <a:pPr>
              <a:defRPr/>
            </a:pPr>
            <a:r>
              <a:rPr lang="tr-TR" dirty="0" smtClean="0">
                <a:latin typeface="Comic Sans MS" pitchFamily="66" charset="0"/>
              </a:rPr>
              <a:t>Uygurlarla yerleşik hayata geçerek, tarım ve ticaret yapmaya başladılar.</a:t>
            </a:r>
          </a:p>
          <a:p>
            <a:pPr>
              <a:defRPr/>
            </a:pPr>
            <a:r>
              <a:rPr lang="tr-TR" dirty="0" smtClean="0">
                <a:latin typeface="Comic Sans MS" pitchFamily="66" charset="0"/>
              </a:rPr>
              <a:t>Aile toplumun temeli kabul edilirdi.</a:t>
            </a:r>
          </a:p>
          <a:p>
            <a:pPr>
              <a:defRPr/>
            </a:pPr>
            <a:r>
              <a:rPr lang="tr-TR" dirty="0" smtClean="0">
                <a:latin typeface="Comic Sans MS" pitchFamily="66" charset="0"/>
              </a:rPr>
              <a:t>Tek eşle evlilik vardı.</a:t>
            </a:r>
          </a:p>
          <a:p>
            <a:pPr>
              <a:defRPr/>
            </a:pPr>
            <a:r>
              <a:rPr lang="tr-TR" dirty="0" smtClean="0">
                <a:solidFill>
                  <a:srgbClr val="66FF33"/>
                </a:solidFill>
                <a:latin typeface="Comic Sans MS" pitchFamily="66" charset="0"/>
              </a:rPr>
              <a:t>Nevruz Bayramı:</a:t>
            </a:r>
            <a:r>
              <a:rPr lang="tr-TR" dirty="0" smtClean="0">
                <a:latin typeface="Comic Sans MS" pitchFamily="66" charset="0"/>
              </a:rPr>
              <a:t> Baharın gelişinin kutlanıldığı bayramdır.</a:t>
            </a:r>
          </a:p>
          <a:p>
            <a:endParaRPr lang="tr-TR" dirty="0"/>
          </a:p>
        </p:txBody>
      </p:sp>
      <p:pic>
        <p:nvPicPr>
          <p:cNvPr id="4" name="Picture 4" descr="anima01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1484784"/>
            <a:ext cx="1943100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KARŞILAŞTIRMA</a:t>
            </a:r>
            <a:endParaRPr lang="tr-TR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u="sng" dirty="0" smtClean="0">
                <a:solidFill>
                  <a:srgbClr val="FF3300"/>
                </a:solidFill>
                <a:latin typeface="Comic Sans MS" pitchFamily="66" charset="0"/>
              </a:rPr>
              <a:t>GÖÇEBE HAYAT 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tr-TR" u="sng" dirty="0" smtClean="0">
                <a:solidFill>
                  <a:srgbClr val="FF3300"/>
                </a:solidFill>
                <a:latin typeface="Comic Sans MS" pitchFamily="66" charset="0"/>
              </a:rPr>
              <a:t>YERLEŞİK HAYAT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pPr>
              <a:defRPr/>
            </a:pPr>
            <a:r>
              <a:rPr lang="tr-TR" sz="2800" dirty="0" smtClean="0">
                <a:latin typeface="Comic Sans MS" pitchFamily="66" charset="0"/>
              </a:rPr>
              <a:t>Çadırlarda yaşarlar.</a:t>
            </a:r>
          </a:p>
          <a:p>
            <a:pPr>
              <a:defRPr/>
            </a:pPr>
            <a:r>
              <a:rPr lang="tr-TR" sz="2800" dirty="0" smtClean="0">
                <a:latin typeface="Comic Sans MS" pitchFamily="66" charset="0"/>
              </a:rPr>
              <a:t>Hayvancılık</a:t>
            </a:r>
          </a:p>
          <a:p>
            <a:pPr>
              <a:defRPr/>
            </a:pPr>
            <a:r>
              <a:rPr lang="tr-TR" sz="2800" dirty="0" smtClean="0">
                <a:latin typeface="Comic Sans MS" pitchFamily="66" charset="0"/>
              </a:rPr>
              <a:t>Taşınabilir eşya</a:t>
            </a:r>
          </a:p>
          <a:p>
            <a:pPr>
              <a:defRPr/>
            </a:pPr>
            <a:r>
              <a:rPr lang="tr-TR" sz="2800" dirty="0" smtClean="0">
                <a:latin typeface="Comic Sans MS" pitchFamily="66" charset="0"/>
              </a:rPr>
              <a:t>Savaşçıdırlar</a:t>
            </a:r>
          </a:p>
          <a:p>
            <a:pPr>
              <a:defRPr/>
            </a:pPr>
            <a:r>
              <a:rPr lang="tr-TR" sz="2800" dirty="0" smtClean="0">
                <a:latin typeface="Comic Sans MS" pitchFamily="66" charset="0"/>
              </a:rPr>
              <a:t>Kalıcı eser yoktur</a:t>
            </a:r>
          </a:p>
          <a:p>
            <a:pPr>
              <a:defRPr/>
            </a:pPr>
            <a:r>
              <a:rPr lang="tr-TR" sz="2800" dirty="0" smtClean="0">
                <a:latin typeface="Comic Sans MS" pitchFamily="66" charset="0"/>
              </a:rPr>
              <a:t>Hunlar, Göktürkler</a:t>
            </a:r>
            <a:endParaRPr lang="tr-TR" sz="2800" dirty="0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blipFill>
            <a:blip r:embed="rId4" cstate="print"/>
            <a:tile tx="0" ty="0" sx="100000" sy="100000" flip="none" algn="tl"/>
          </a:blipFill>
        </p:spPr>
        <p:txBody>
          <a:bodyPr>
            <a:normAutofit fontScale="925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defRPr/>
            </a:pPr>
            <a:r>
              <a:rPr lang="tr-TR" sz="3200" b="1" dirty="0" smtClean="0">
                <a:ln/>
                <a:solidFill>
                  <a:schemeClr val="accent3"/>
                </a:solidFill>
                <a:latin typeface="Comic Sans MS" pitchFamily="66" charset="0"/>
              </a:rPr>
              <a:t>Evlerde yaşarlar.</a:t>
            </a:r>
          </a:p>
          <a:p>
            <a:pPr>
              <a:defRPr/>
            </a:pPr>
            <a:r>
              <a:rPr lang="tr-TR" sz="3200" b="1" dirty="0" smtClean="0">
                <a:ln/>
                <a:solidFill>
                  <a:schemeClr val="accent3"/>
                </a:solidFill>
                <a:latin typeface="Comic Sans MS" pitchFamily="66" charset="0"/>
              </a:rPr>
              <a:t>Tarım ve ticaret</a:t>
            </a:r>
          </a:p>
          <a:p>
            <a:pPr>
              <a:defRPr/>
            </a:pPr>
            <a:r>
              <a:rPr lang="tr-TR" sz="3200" b="1" dirty="0" smtClean="0">
                <a:ln/>
                <a:solidFill>
                  <a:schemeClr val="accent3"/>
                </a:solidFill>
                <a:latin typeface="Comic Sans MS" pitchFamily="66" charset="0"/>
              </a:rPr>
              <a:t>Taşınamaz eşya</a:t>
            </a:r>
          </a:p>
          <a:p>
            <a:pPr>
              <a:defRPr/>
            </a:pPr>
            <a:r>
              <a:rPr lang="tr-TR" sz="3200" b="1" dirty="0" smtClean="0">
                <a:ln/>
                <a:solidFill>
                  <a:schemeClr val="accent3"/>
                </a:solidFill>
                <a:latin typeface="Comic Sans MS" pitchFamily="66" charset="0"/>
              </a:rPr>
              <a:t>Savaşçılık gelişmemiş</a:t>
            </a:r>
          </a:p>
          <a:p>
            <a:pPr>
              <a:defRPr/>
            </a:pPr>
            <a:r>
              <a:rPr lang="tr-TR" sz="3200" b="1" dirty="0" smtClean="0">
                <a:ln/>
                <a:solidFill>
                  <a:schemeClr val="accent3"/>
                </a:solidFill>
                <a:latin typeface="Comic Sans MS" pitchFamily="66" charset="0"/>
              </a:rPr>
              <a:t>Kalıcı eser vardır.</a:t>
            </a:r>
          </a:p>
          <a:p>
            <a:pPr>
              <a:defRPr/>
            </a:pPr>
            <a:r>
              <a:rPr lang="tr-TR" sz="3200" b="1" dirty="0" smtClean="0">
                <a:ln/>
                <a:solidFill>
                  <a:schemeClr val="accent3"/>
                </a:solidFill>
                <a:latin typeface="Comic Sans MS" pitchFamily="66" charset="0"/>
              </a:rPr>
              <a:t>İlk defa Uygurlar</a:t>
            </a:r>
          </a:p>
          <a:p>
            <a:endParaRPr lang="tr-TR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Yazı, Dil ve Edebiyat</a:t>
            </a:r>
            <a:endParaRPr lang="tr-TR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pPr>
              <a:defRPr/>
            </a:pPr>
            <a:r>
              <a:rPr lang="tr-TR" sz="4000" dirty="0" smtClean="0">
                <a:solidFill>
                  <a:srgbClr val="FF66FF"/>
                </a:solidFill>
                <a:latin typeface="Comic Sans MS" pitchFamily="66" charset="0"/>
              </a:rPr>
              <a:t>Göktürkler,</a:t>
            </a:r>
            <a:r>
              <a:rPr lang="tr-TR" sz="4000" dirty="0" smtClean="0">
                <a:latin typeface="Comic Sans MS" pitchFamily="66" charset="0"/>
              </a:rPr>
              <a:t> yazıyı ilk kullanan Türk devletidir.</a:t>
            </a:r>
          </a:p>
          <a:p>
            <a:pPr>
              <a:defRPr/>
            </a:pPr>
            <a:r>
              <a:rPr lang="tr-TR" sz="4000" dirty="0" smtClean="0">
                <a:solidFill>
                  <a:srgbClr val="66FF33"/>
                </a:solidFill>
                <a:latin typeface="Comic Sans MS" pitchFamily="66" charset="0"/>
              </a:rPr>
              <a:t>Göktürk alfabesini</a:t>
            </a:r>
            <a:r>
              <a:rPr lang="tr-TR" sz="4000" dirty="0" smtClean="0">
                <a:latin typeface="Comic Sans MS" pitchFamily="66" charset="0"/>
              </a:rPr>
              <a:t> kullanmışlardır.</a:t>
            </a:r>
          </a:p>
          <a:p>
            <a:pPr>
              <a:defRPr/>
            </a:pPr>
            <a:r>
              <a:rPr lang="tr-TR" sz="4000" dirty="0" smtClean="0">
                <a:latin typeface="Comic Sans MS" pitchFamily="66" charset="0"/>
              </a:rPr>
              <a:t>Türk tarihinin </a:t>
            </a:r>
            <a:r>
              <a:rPr lang="tr-TR" sz="4000" u="sng" dirty="0" smtClean="0">
                <a:latin typeface="Comic Sans MS" pitchFamily="66" charset="0"/>
              </a:rPr>
              <a:t>ilk yazılı belgelerini</a:t>
            </a:r>
            <a:r>
              <a:rPr lang="tr-TR" sz="4000" dirty="0" smtClean="0">
                <a:latin typeface="Comic Sans MS" pitchFamily="66" charset="0"/>
              </a:rPr>
              <a:t> bırakmışlar. </a:t>
            </a:r>
            <a:r>
              <a:rPr lang="tr-TR" sz="4000" dirty="0" smtClean="0">
                <a:solidFill>
                  <a:srgbClr val="66FF33"/>
                </a:solidFill>
                <a:latin typeface="Comic Sans MS" pitchFamily="66" charset="0"/>
              </a:rPr>
              <a:t>(Orhun Yazıtları)</a:t>
            </a:r>
          </a:p>
          <a:p>
            <a:endParaRPr lang="tr-TR" dirty="0"/>
          </a:p>
        </p:txBody>
      </p:sp>
      <p:pic>
        <p:nvPicPr>
          <p:cNvPr id="4" name="Picture 4" descr="angry_bear_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2852936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ORHUN KİTABELERİ 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4" descr="orhunanitlar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11951"/>
          <a:stretch>
            <a:fillRect/>
          </a:stretch>
        </p:blipFill>
        <p:spPr bwMode="auto">
          <a:xfrm>
            <a:off x="395536" y="1772816"/>
            <a:ext cx="8748463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b="1" i="1" dirty="0" smtClean="0"/>
              <a:t> </a:t>
            </a:r>
            <a:r>
              <a:rPr lang="tr-TR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Kültegin</a:t>
            </a:r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Kitabesi</a:t>
            </a:r>
            <a:endParaRPr lang="tr-TR" sz="5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        </a:t>
            </a:r>
          </a:p>
        </p:txBody>
      </p:sp>
      <p:pic>
        <p:nvPicPr>
          <p:cNvPr id="4" name="Picture 4" descr="kultigin_guney_yu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590800"/>
            <a:ext cx="2647950" cy="379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kultigin_yaziti_batiyuz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2564905"/>
            <a:ext cx="2619375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kultegi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3212976"/>
            <a:ext cx="15906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3933056"/>
            <a:ext cx="5004047" cy="2341984"/>
            <a:chOff x="432" y="1200"/>
            <a:chExt cx="2871" cy="1584"/>
          </a:xfrm>
        </p:grpSpPr>
        <p:graphicFrame>
          <p:nvGraphicFramePr>
            <p:cNvPr id="3" name="Object 4"/>
            <p:cNvGraphicFramePr>
              <a:graphicFrameLocks noChangeAspect="1"/>
            </p:cNvGraphicFramePr>
            <p:nvPr/>
          </p:nvGraphicFramePr>
          <p:xfrm>
            <a:off x="432" y="1200"/>
            <a:ext cx="2544" cy="1584"/>
          </p:xfrm>
          <a:graphic>
            <a:graphicData uri="http://schemas.openxmlformats.org/presentationml/2006/ole">
              <p:oleObj spid="_x0000_s3075" name="Clip" r:id="rId4" imgW="3577680" imgH="2295000" progId="">
                <p:embed/>
              </p:oleObj>
            </a:graphicData>
          </a:graphic>
        </p:graphicFrame>
        <p:sp>
          <p:nvSpPr>
            <p:cNvPr id="4" name="Text Box 5"/>
            <p:cNvSpPr txBox="1">
              <a:spLocks noChangeArrowheads="1"/>
            </p:cNvSpPr>
            <p:nvPr/>
          </p:nvSpPr>
          <p:spPr bwMode="auto">
            <a:xfrm>
              <a:off x="518" y="1786"/>
              <a:ext cx="2785" cy="3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tr-TR" sz="2400" b="1" i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  </a:t>
              </a:r>
              <a:r>
                <a:rPr lang="tr-TR" sz="3200" b="1" i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Orhun Kitabeleri</a:t>
              </a:r>
              <a:r>
                <a:rPr lang="tr-TR" dirty="0">
                  <a:latin typeface="Arial" charset="0"/>
                </a:rPr>
                <a:t>              </a:t>
              </a:r>
              <a:endParaRPr lang="tr-TR" sz="2200" b="1" dirty="0">
                <a:solidFill>
                  <a:schemeClr val="bg2"/>
                </a:solidFill>
                <a:latin typeface="Tahoma" pitchFamily="34" charset="0"/>
              </a:endParaRPr>
            </a:p>
          </p:txBody>
        </p:sp>
      </p:grpSp>
      <p:sp>
        <p:nvSpPr>
          <p:cNvPr id="5" name="Text Box 6"/>
          <p:cNvSpPr txBox="1">
            <a:spLocks noChangeArrowheads="1"/>
          </p:cNvSpPr>
          <p:nvPr/>
        </p:nvSpPr>
        <p:spPr>
          <a:xfrm>
            <a:off x="4499992" y="3429000"/>
            <a:ext cx="3672408" cy="328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rgbClr val="CCFF66"/>
              </a:gs>
              <a:gs pos="100000">
                <a:schemeClr val="bg1"/>
              </a:gs>
            </a:gsLst>
            <a:lin ang="5400000" scaled="1"/>
          </a:gradFill>
          <a:scene3d>
            <a:camera prst="legacyObliqu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  <a:extLst/>
        </p:spPr>
        <p:txBody>
          <a:bodyPr>
            <a:flatTx/>
          </a:bodyPr>
          <a:lstStyle/>
          <a:p>
            <a:pPr marL="411480" marR="0" lvl="0" indent="-34290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tr-TR" sz="3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Bilge Kağan,</a:t>
            </a:r>
          </a:p>
          <a:p>
            <a:pPr marL="411480" marR="0" lvl="0" indent="-34290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itchFamily="2" charset="2"/>
              <a:buNone/>
              <a:tabLst/>
              <a:defRPr/>
            </a:pPr>
            <a:endParaRPr kumimoji="0" lang="tr-TR" sz="30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tr-TR" sz="30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Kültegin</a:t>
            </a:r>
            <a:r>
              <a:rPr kumimoji="0" lang="tr-TR" sz="3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</a:p>
          <a:p>
            <a:pPr marL="411480" marR="0" lvl="0" indent="-34290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itchFamily="2" charset="2"/>
              <a:buNone/>
              <a:tabLst/>
              <a:defRPr/>
            </a:pPr>
            <a:endParaRPr kumimoji="0" lang="tr-TR" sz="3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tr-TR" sz="30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Tonyukuk</a:t>
            </a:r>
            <a:endParaRPr kumimoji="0" lang="tr-TR" sz="3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11480" marR="0" lvl="0" indent="-342900" algn="ctr" defTabSz="914400" rtl="0" eaLnBrk="1" fontAlgn="auto" latinLnBrk="0" hangingPunct="1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Clr>
                <a:schemeClr val="bg1"/>
              </a:buClr>
              <a:buSzPct val="95000"/>
              <a:buFontTx/>
              <a:buNone/>
              <a:tabLst/>
              <a:defRPr/>
            </a:pPr>
            <a:endParaRPr kumimoji="0" lang="tr-TR" sz="2400" b="1" i="1" u="none" strike="noStrike" kern="1200" cap="none" spc="0" normalizeH="0" baseline="0" noProof="0" dirty="0" smtClean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0"/>
            <a:ext cx="9144000" cy="2062103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tr-TR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ORHUN KİTABELERİ</a:t>
            </a:r>
            <a:r>
              <a:rPr lang="tr-TR" sz="3200" b="1" dirty="0" smtClean="0"/>
              <a:t/>
            </a:r>
            <a:br>
              <a:rPr lang="tr-TR" sz="3200" b="1" dirty="0" smtClean="0"/>
            </a:br>
            <a:r>
              <a:rPr lang="tr-TR" sz="3200" b="1" dirty="0" smtClean="0"/>
              <a:t>(</a:t>
            </a:r>
            <a:r>
              <a:rPr lang="tr-TR" sz="3200" dirty="0" err="1" smtClean="0"/>
              <a:t>BatıYüz</a:t>
            </a:r>
            <a:r>
              <a:rPr lang="tr-TR" sz="3200" dirty="0" smtClean="0"/>
              <a:t/>
            </a:r>
            <a:br>
              <a:rPr lang="tr-TR" sz="3200" dirty="0" smtClean="0"/>
            </a:br>
            <a:r>
              <a:rPr lang="tr-TR" sz="3200" b="1" dirty="0" smtClean="0"/>
              <a:t> Göktürk Yazıtları )</a:t>
            </a:r>
            <a:r>
              <a:rPr lang="tr-TR" sz="3200" b="1" i="1" dirty="0" smtClean="0"/>
              <a:t/>
            </a:r>
            <a:br>
              <a:rPr lang="tr-TR" sz="3200" b="1" i="1" dirty="0" smtClean="0"/>
            </a:br>
            <a:r>
              <a:rPr lang="tr-TR" sz="3200" b="1" i="1" dirty="0" smtClean="0"/>
              <a:t> </a:t>
            </a:r>
            <a:r>
              <a:rPr lang="tr-TR" sz="3200" dirty="0" smtClean="0"/>
              <a:t>Tarihte Türk adının geçtiği ilk Türkçe kitabedir</a:t>
            </a:r>
            <a:endParaRPr lang="tr-TR" sz="3200" dirty="0"/>
          </a:p>
        </p:txBody>
      </p:sp>
    </p:spTree>
  </p:cSld>
  <p:clrMapOvr>
    <a:masterClrMapping/>
  </p:clrMapOvr>
  <p:transition spd="slow">
    <p:strips dir="rd"/>
    <p:sndAc>
      <p:stSnd>
        <p:snd r:embed="rId3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Göktürk Alfabesi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AutoShape 3"/>
          <p:cNvSpPr>
            <a:spLocks noGrp="1" noChangeArrowheads="1"/>
          </p:cNvSpPr>
          <p:nvPr>
            <p:ph idx="1"/>
          </p:nvPr>
        </p:nvSpPr>
        <p:spPr>
          <a:xfrm>
            <a:off x="827584" y="1124744"/>
            <a:ext cx="7772400" cy="45720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chemeClr val="hlink"/>
              </a:gs>
              <a:gs pos="50000">
                <a:srgbClr val="969696"/>
              </a:gs>
              <a:gs pos="100000">
                <a:schemeClr val="hlink"/>
              </a:gs>
            </a:gsLst>
            <a:lin ang="0" scaled="1"/>
          </a:gradFill>
          <a:ln w="76200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tr-TR" sz="2400" dirty="0" smtClean="0"/>
              <a:t>38 harflidir. Dördü sesli, diğerleri sessizdir. Sağdan sola yazılır. </a:t>
            </a:r>
          </a:p>
          <a:p>
            <a:pPr algn="ctr" eaLnBrk="1" hangingPunct="1">
              <a:buFontTx/>
              <a:buNone/>
              <a:defRPr/>
            </a:pPr>
            <a:r>
              <a:rPr lang="tr-TR" sz="2400" dirty="0" smtClean="0"/>
              <a:t>  (Kutluk Devleti kullandı.)</a:t>
            </a:r>
          </a:p>
          <a:p>
            <a:pPr algn="ctr" eaLnBrk="1" hangingPunct="1">
              <a:buFontTx/>
              <a:buNone/>
              <a:defRPr/>
            </a:pPr>
            <a:endParaRPr lang="tr-TR" sz="2400" dirty="0" smtClean="0"/>
          </a:p>
          <a:p>
            <a:pPr algn="ctr" eaLnBrk="1" hangingPunct="1">
              <a:buFontTx/>
              <a:buNone/>
              <a:defRPr/>
            </a:pPr>
            <a:r>
              <a:rPr lang="tr-TR" sz="1800" dirty="0" smtClean="0"/>
              <a:t>       </a:t>
            </a:r>
            <a:r>
              <a:rPr lang="tr-TR" sz="2400" b="1" dirty="0" smtClean="0"/>
              <a:t>Göktürk Alfabesi ile yazılmış   TÜRK adı</a:t>
            </a:r>
          </a:p>
          <a:p>
            <a:pPr eaLnBrk="1" hangingPunct="1">
              <a:buFontTx/>
              <a:buNone/>
              <a:defRPr/>
            </a:pPr>
            <a:endParaRPr lang="tr-TR" sz="2000" dirty="0" smtClean="0"/>
          </a:p>
        </p:txBody>
      </p:sp>
      <p:pic>
        <p:nvPicPr>
          <p:cNvPr id="5" name="Picture 4" descr="Göktürk harfleriyle Türk sözcüğü.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5517232"/>
            <a:ext cx="22860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4067944" y="4005064"/>
            <a:ext cx="914400" cy="228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1"/>
          </a:solidFill>
          <a:ln w="9525">
            <a:miter lim="800000"/>
            <a:headEnd/>
            <a:tailEnd/>
          </a:ln>
          <a:scene3d>
            <a:camera prst="legacyPerspectiveBottom"/>
            <a:lightRig rig="legacyFlat1" dir="t"/>
          </a:scene3d>
          <a:sp3d extrusionH="121893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tr-TR"/>
          </a:p>
        </p:txBody>
      </p:sp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Göktürk Alfabesi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3" descr="gokturkkalfabesi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412776"/>
            <a:ext cx="7488832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YAŞAYIŞ BİÇİMLERİ</a:t>
            </a:r>
            <a:endParaRPr lang="tr-TR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783560"/>
            <a:ext cx="7772400" cy="2221504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tr-TR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Yapılan kazılar sonucunda ortaya çıkan bulun-</a:t>
            </a:r>
            <a:r>
              <a:rPr lang="tr-TR" sz="28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tulardan</a:t>
            </a:r>
            <a:r>
              <a:rPr lang="tr-TR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Orta Asya’da yaşayan Türklerin köklü bir uygarlığa sahip oldukları, hayvanları evcil-</a:t>
            </a:r>
            <a:r>
              <a:rPr lang="tr-TR" sz="28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leştirmeyi</a:t>
            </a:r>
            <a:r>
              <a:rPr lang="tr-TR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ve maden işlemeciliğini (özellikle demircilik) eskiden beri bildikleri anlaşılmıştır</a:t>
            </a:r>
            <a:endParaRPr lang="tr-TR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Picture 3" descr="Resim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005064"/>
            <a:ext cx="4104456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Resim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5388" y="4005064"/>
            <a:ext cx="4138612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Uygur Alfabesi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4" descr="uyguryazisi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700808"/>
            <a:ext cx="7056784" cy="515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8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Yazı, Dil ve Edebiyat</a:t>
            </a:r>
            <a:endParaRPr lang="tr-TR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tr-TR" sz="2800" dirty="0" smtClean="0">
                <a:latin typeface="Comic Sans MS" pitchFamily="66" charset="0"/>
              </a:rPr>
              <a:t>Uygurlar, </a:t>
            </a:r>
            <a:r>
              <a:rPr lang="tr-TR" sz="2800" dirty="0" smtClean="0">
                <a:solidFill>
                  <a:srgbClr val="66FF33"/>
                </a:solidFill>
                <a:latin typeface="Comic Sans MS" pitchFamily="66" charset="0"/>
              </a:rPr>
              <a:t>“Uygur </a:t>
            </a:r>
            <a:r>
              <a:rPr lang="tr-TR" sz="2800" dirty="0" err="1" smtClean="0">
                <a:solidFill>
                  <a:srgbClr val="66FF33"/>
                </a:solidFill>
                <a:latin typeface="Comic Sans MS" pitchFamily="66" charset="0"/>
              </a:rPr>
              <a:t>alfabesi”ni</a:t>
            </a:r>
            <a:r>
              <a:rPr lang="tr-TR" sz="2800" dirty="0" smtClean="0">
                <a:latin typeface="Comic Sans MS" pitchFamily="66" charset="0"/>
              </a:rPr>
              <a:t> kullandılar.</a:t>
            </a:r>
          </a:p>
          <a:p>
            <a:pPr>
              <a:defRPr/>
            </a:pPr>
            <a:r>
              <a:rPr lang="tr-TR" sz="2800" dirty="0" smtClean="0">
                <a:latin typeface="Comic Sans MS" pitchFamily="66" charset="0"/>
              </a:rPr>
              <a:t>Uygurlar, matbaayı ve kağıdı kullanmışlardır.</a:t>
            </a:r>
          </a:p>
          <a:p>
            <a:pPr>
              <a:defRPr/>
            </a:pPr>
            <a:r>
              <a:rPr lang="tr-TR" sz="2800" dirty="0" smtClean="0">
                <a:solidFill>
                  <a:srgbClr val="66FF33"/>
                </a:solidFill>
                <a:latin typeface="Comic Sans MS" pitchFamily="66" charset="0"/>
              </a:rPr>
              <a:t>Destanlar;</a:t>
            </a:r>
          </a:p>
          <a:p>
            <a:pPr lvl="2">
              <a:defRPr/>
            </a:pPr>
            <a:r>
              <a:rPr lang="tr-TR" sz="2800" dirty="0" smtClean="0">
                <a:latin typeface="Comic Sans MS" pitchFamily="66" charset="0"/>
              </a:rPr>
              <a:t>Oğuz Kağan Destanı                </a:t>
            </a:r>
            <a:r>
              <a:rPr lang="tr-TR" sz="2800" dirty="0" smtClean="0">
                <a:solidFill>
                  <a:srgbClr val="FFFF00"/>
                </a:solidFill>
                <a:latin typeface="Comic Sans MS" pitchFamily="66" charset="0"/>
              </a:rPr>
              <a:t>Asya Hun Devleti</a:t>
            </a:r>
          </a:p>
          <a:p>
            <a:pPr lvl="2">
              <a:defRPr/>
            </a:pPr>
            <a:r>
              <a:rPr lang="tr-TR" sz="2800" dirty="0" smtClean="0">
                <a:latin typeface="Comic Sans MS" pitchFamily="66" charset="0"/>
              </a:rPr>
              <a:t>Ergenekon Destanı                  </a:t>
            </a:r>
            <a:r>
              <a:rPr lang="tr-TR" sz="2800" dirty="0" smtClean="0">
                <a:solidFill>
                  <a:srgbClr val="FFFF00"/>
                </a:solidFill>
                <a:latin typeface="Comic Sans MS" pitchFamily="66" charset="0"/>
              </a:rPr>
              <a:t>Göktürkler</a:t>
            </a:r>
          </a:p>
          <a:p>
            <a:pPr lvl="2">
              <a:defRPr/>
            </a:pPr>
            <a:r>
              <a:rPr lang="tr-TR" sz="2800" dirty="0" smtClean="0">
                <a:latin typeface="Comic Sans MS" pitchFamily="66" charset="0"/>
              </a:rPr>
              <a:t>Göç Destanı                            </a:t>
            </a:r>
            <a:r>
              <a:rPr lang="tr-TR" sz="2800" dirty="0" smtClean="0">
                <a:solidFill>
                  <a:srgbClr val="FFFF00"/>
                </a:solidFill>
                <a:latin typeface="Comic Sans MS" pitchFamily="66" charset="0"/>
              </a:rPr>
              <a:t>Uygur Devleti</a:t>
            </a:r>
          </a:p>
          <a:p>
            <a:pPr lvl="2">
              <a:defRPr/>
            </a:pPr>
            <a:r>
              <a:rPr lang="tr-TR" sz="2800" dirty="0" smtClean="0">
                <a:latin typeface="Comic Sans MS" pitchFamily="66" charset="0"/>
              </a:rPr>
              <a:t>Türeyiş Destanı                      </a:t>
            </a:r>
            <a:r>
              <a:rPr lang="tr-TR" sz="2800" dirty="0" smtClean="0">
                <a:solidFill>
                  <a:srgbClr val="FFFF00"/>
                </a:solidFill>
                <a:latin typeface="Comic Sans MS" pitchFamily="66" charset="0"/>
              </a:rPr>
              <a:t>Uygur Devleti</a:t>
            </a:r>
          </a:p>
          <a:p>
            <a:endParaRPr lang="tr-TR" dirty="0"/>
          </a:p>
        </p:txBody>
      </p:sp>
      <p:sp>
        <p:nvSpPr>
          <p:cNvPr id="5" name="4 Sağ Ok"/>
          <p:cNvSpPr/>
          <p:nvPr/>
        </p:nvSpPr>
        <p:spPr>
          <a:xfrm>
            <a:off x="5292080" y="3356992"/>
            <a:ext cx="1224136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ağ Ok"/>
          <p:cNvSpPr/>
          <p:nvPr/>
        </p:nvSpPr>
        <p:spPr>
          <a:xfrm>
            <a:off x="5076056" y="4293096"/>
            <a:ext cx="1440160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ağ Ok"/>
          <p:cNvSpPr/>
          <p:nvPr/>
        </p:nvSpPr>
        <p:spPr>
          <a:xfrm>
            <a:off x="3995936" y="4653136"/>
            <a:ext cx="252028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ağ Ok"/>
          <p:cNvSpPr/>
          <p:nvPr/>
        </p:nvSpPr>
        <p:spPr>
          <a:xfrm>
            <a:off x="4644008" y="5589240"/>
            <a:ext cx="180020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b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Bilim ve Sanat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pPr>
              <a:defRPr/>
            </a:pPr>
            <a:r>
              <a:rPr lang="tr-TR" sz="3200" dirty="0" smtClean="0">
                <a:latin typeface="Comic Sans MS" pitchFamily="66" charset="0"/>
              </a:rPr>
              <a:t>Sanat eserleri göçebe oldukları için taşınabilir eşyalardır.</a:t>
            </a:r>
          </a:p>
          <a:p>
            <a:pPr>
              <a:defRPr/>
            </a:pPr>
            <a:r>
              <a:rPr lang="tr-TR" sz="3200" dirty="0" smtClean="0">
                <a:solidFill>
                  <a:srgbClr val="FF66FF"/>
                </a:solidFill>
                <a:latin typeface="Comic Sans MS" pitchFamily="66" charset="0"/>
              </a:rPr>
              <a:t>Göçebe iken;</a:t>
            </a:r>
            <a:r>
              <a:rPr lang="tr-TR" sz="3200" dirty="0" smtClean="0">
                <a:latin typeface="Comic Sans MS" pitchFamily="66" charset="0"/>
              </a:rPr>
              <a:t> Kemerler, at koşumları, kılıçlar……</a:t>
            </a:r>
          </a:p>
          <a:p>
            <a:pPr>
              <a:defRPr/>
            </a:pPr>
            <a:r>
              <a:rPr lang="tr-TR" sz="3200" dirty="0" smtClean="0">
                <a:solidFill>
                  <a:srgbClr val="FF66FF"/>
                </a:solidFill>
                <a:latin typeface="Comic Sans MS" pitchFamily="66" charset="0"/>
              </a:rPr>
              <a:t>Yerleşik hayata geçtiklerinde ise;</a:t>
            </a:r>
            <a:r>
              <a:rPr lang="tr-TR" sz="3200" dirty="0" smtClean="0">
                <a:latin typeface="Comic Sans MS" pitchFamily="66" charset="0"/>
              </a:rPr>
              <a:t> evler, saraylar, tapınaklar yapmışlar.</a:t>
            </a:r>
          </a:p>
          <a:p>
            <a:pPr>
              <a:defRPr/>
            </a:pPr>
            <a:r>
              <a:rPr lang="tr-TR" sz="3200" dirty="0" smtClean="0">
                <a:latin typeface="Comic Sans MS" pitchFamily="66" charset="0"/>
              </a:rPr>
              <a:t>Dokumacılık, demircilik, halıcılık yapmışlardır.</a:t>
            </a:r>
          </a:p>
          <a:p>
            <a:endParaRPr lang="tr-TR" dirty="0"/>
          </a:p>
        </p:txBody>
      </p:sp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useyin yuksel\Desktop\indi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  <p:sndAc>
      <p:stSnd>
        <p:snd r:embed="rId3" name="applause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260648"/>
            <a:ext cx="7859216" cy="1143000"/>
          </a:xfrm>
        </p:spPr>
        <p:txBody>
          <a:bodyPr>
            <a:normAutofit fontScale="90000"/>
          </a:bodyPr>
          <a:lstStyle/>
          <a:p>
            <a:r>
              <a:rPr lang="tr-TR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TÜRKLERİN YAŞAYIŞLARINI;</a:t>
            </a:r>
            <a:endParaRPr lang="tr-TR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BULUNDUKLARI YERİN İKLİMİ</a:t>
            </a:r>
          </a:p>
          <a:p>
            <a:r>
              <a:rPr lang="tr-TR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BİTKİ ÖRTÜSÜ</a:t>
            </a:r>
          </a:p>
          <a:p>
            <a:r>
              <a:rPr lang="tr-TR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YERYÜZÜ ŞEKİLLERİ</a:t>
            </a:r>
          </a:p>
          <a:p>
            <a:endParaRPr lang="tr-TR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Picture 4" descr="1118128150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3068960"/>
            <a:ext cx="1727200" cy="117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Arbre0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4005064"/>
            <a:ext cx="194468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Arbre0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4077072"/>
            <a:ext cx="194468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>
            <a:noAutofit/>
          </a:bodyPr>
          <a:lstStyle/>
          <a:p>
            <a:r>
              <a:rPr lang="tr-TR" sz="8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AT ÖNEMLİYDİ</a:t>
            </a:r>
            <a:endParaRPr lang="tr-TR" sz="88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rPr>
              <a:t>Türkler, göçebe bir toplum ve savaşçı bir yapıya sahip olduklarından ata </a:t>
            </a:r>
          </a:p>
          <a:p>
            <a:pPr>
              <a:buNone/>
              <a:defRPr/>
            </a:pP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rPr>
              <a:t>   büyük önem vermişlerdir</a:t>
            </a:r>
            <a:r>
              <a:rPr lang="tr-TR" sz="2800" dirty="0" smtClean="0">
                <a:latin typeface="Comic Sans MS" pitchFamily="66" charset="0"/>
              </a:rPr>
              <a:t>.</a:t>
            </a:r>
          </a:p>
          <a:p>
            <a:endParaRPr lang="tr-TR" dirty="0"/>
          </a:p>
        </p:txBody>
      </p:sp>
      <p:pic>
        <p:nvPicPr>
          <p:cNvPr id="4" name="Picture 4" descr="0cheval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6213" y="3933056"/>
            <a:ext cx="3887787" cy="269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Türkler </a:t>
            </a:r>
            <a:r>
              <a:rPr lang="tr-TR" sz="32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askerliğe</a:t>
            </a:r>
            <a:r>
              <a:rPr lang="tr-TR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 ve </a:t>
            </a:r>
            <a:r>
              <a:rPr lang="tr-TR" sz="32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silah</a:t>
            </a:r>
            <a:r>
              <a:rPr lang="tr-TR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 </a:t>
            </a:r>
            <a:r>
              <a:rPr lang="tr-TR" sz="32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yapımına</a:t>
            </a:r>
            <a:r>
              <a:rPr lang="tr-TR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 önem vermişlerdir</a:t>
            </a:r>
            <a:endParaRPr lang="tr-TR" sz="3200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>
              <a:defRPr/>
            </a:pPr>
            <a:r>
              <a:rPr lang="tr-TR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omic Sans MS" pitchFamily="66" charset="0"/>
              </a:rPr>
              <a:t>Türklerin her zaman dış tehlikelere karşı karşıya kalması,</a:t>
            </a:r>
          </a:p>
          <a:p>
            <a:pPr>
              <a:defRPr/>
            </a:pPr>
            <a:r>
              <a:rPr lang="tr-TR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omic Sans MS" pitchFamily="66" charset="0"/>
              </a:rPr>
              <a:t>Orta Asya’nın korumasız bir yapıda olması,</a:t>
            </a:r>
          </a:p>
          <a:p>
            <a:pPr>
              <a:defRPr/>
            </a:pPr>
            <a:r>
              <a:rPr lang="tr-TR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omic Sans MS" pitchFamily="66" charset="0"/>
              </a:rPr>
              <a:t>Varlıklarını korumak istemesi</a:t>
            </a:r>
          </a:p>
          <a:p>
            <a:endParaRPr lang="tr-TR" dirty="0"/>
          </a:p>
        </p:txBody>
      </p:sp>
      <p:pic>
        <p:nvPicPr>
          <p:cNvPr id="5" name="Picture 4" descr="Resim10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283968" y="1916832"/>
            <a:ext cx="439248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Orta Asya Türk Göçleri:</a:t>
            </a:r>
            <a:endParaRPr lang="tr-TR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rPr>
              <a:t>Otlakların yetersizliği,</a:t>
            </a:r>
          </a:p>
          <a:p>
            <a:pPr>
              <a:lnSpc>
                <a:spcPct val="90000"/>
              </a:lnSpc>
              <a:defRPr/>
            </a:pP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rPr>
              <a:t>Yabancı kavimlerle yapılan mücadeleler,</a:t>
            </a:r>
          </a:p>
          <a:p>
            <a:pPr>
              <a:lnSpc>
                <a:spcPct val="90000"/>
              </a:lnSpc>
              <a:defRPr/>
            </a:pP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rPr>
              <a:t>Boylar arasındaki mücadeleler,</a:t>
            </a:r>
          </a:p>
          <a:p>
            <a:pPr>
              <a:lnSpc>
                <a:spcPct val="90000"/>
              </a:lnSpc>
              <a:defRPr/>
            </a:pP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rPr>
              <a:t>Kuraklığın görülmesi ve toprağın verimsizleşmesi,</a:t>
            </a:r>
          </a:p>
          <a:p>
            <a:pPr>
              <a:lnSpc>
                <a:spcPct val="90000"/>
              </a:lnSpc>
              <a:defRPr/>
            </a:pP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rPr>
              <a:t>Aşırı nüfus artışı nedenleriyle Orta Asya’dan göç  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rPr>
              <a:t>       etmişler.</a:t>
            </a:r>
          </a:p>
          <a:p>
            <a:endParaRPr lang="tr-TR" dirty="0"/>
          </a:p>
        </p:txBody>
      </p:sp>
      <p:pic>
        <p:nvPicPr>
          <p:cNvPr id="4" name="Picture 5" descr="5y56y (32)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5589240"/>
            <a:ext cx="57150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Resim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643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223</TotalTime>
  <Words>983</Words>
  <Application>Microsoft Office PowerPoint</Application>
  <PresentationFormat>Ekran Gösterisi (4:3)</PresentationFormat>
  <Paragraphs>179</Paragraphs>
  <Slides>43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43</vt:i4>
      </vt:variant>
    </vt:vector>
  </HeadingPairs>
  <TitlesOfParts>
    <vt:vector size="45" baseType="lpstr">
      <vt:lpstr>Metro</vt:lpstr>
      <vt:lpstr>Clip</vt:lpstr>
      <vt:lpstr>İPEK YOLUNDA TÜRKLER</vt:lpstr>
      <vt:lpstr>TÜRK YURDU ORTA ASYA</vt:lpstr>
      <vt:lpstr>İŞTE ORTA ASYA </vt:lpstr>
      <vt:lpstr>YAŞAYIŞ BİÇİMLERİ</vt:lpstr>
      <vt:lpstr>TÜRKLERİN YAŞAYIŞLARINI;</vt:lpstr>
      <vt:lpstr>AT ÖNEMLİYDİ</vt:lpstr>
      <vt:lpstr>Türkler askerliğe ve silah yapımına önem vermişlerdir</vt:lpstr>
      <vt:lpstr>Orta Asya Türk Göçleri:</vt:lpstr>
      <vt:lpstr>Slayt 9</vt:lpstr>
      <vt:lpstr>Slayt 10</vt:lpstr>
      <vt:lpstr>GÖÇLERİN SONUÇLARI</vt:lpstr>
      <vt:lpstr>A</vt:lpstr>
      <vt:lpstr>Büyük (Asya) Hun Devleti </vt:lpstr>
      <vt:lpstr>İLK TÜRK DEVLETLERİ</vt:lpstr>
      <vt:lpstr>Çin Seddi</vt:lpstr>
      <vt:lpstr>Büyük (Asya) Hun Devleti </vt:lpstr>
      <vt:lpstr>Büyük (Asya) Hun Devlet</vt:lpstr>
      <vt:lpstr>KAVİMLER GÖÇÜ (375)</vt:lpstr>
      <vt:lpstr>Kavimler Göçü ile;</vt:lpstr>
      <vt:lpstr>Avrupa Hun Devleti</vt:lpstr>
      <vt:lpstr>Avrupa Hun Devleti</vt:lpstr>
      <vt:lpstr>GÖKTÜRK DEVLETİ</vt:lpstr>
      <vt:lpstr>GÖKTÜRK DEVLETİ</vt:lpstr>
      <vt:lpstr>UYGURLAR</vt:lpstr>
      <vt:lpstr>UYGURLAR</vt:lpstr>
      <vt:lpstr>İLK TÜRK DEVLETLERİNDE KÜLTÜR VE UYGARLIK</vt:lpstr>
      <vt:lpstr>DEVLET YÖNETİMİ</vt:lpstr>
      <vt:lpstr>Devlet Yönetimi;</vt:lpstr>
      <vt:lpstr>ASKERLİK</vt:lpstr>
      <vt:lpstr>DİN VE İNANIŞ</vt:lpstr>
      <vt:lpstr>DİN VE İNANIŞ</vt:lpstr>
      <vt:lpstr>Sosyal ve Ekonomik Hayat</vt:lpstr>
      <vt:lpstr>KARŞILAŞTIRMA</vt:lpstr>
      <vt:lpstr>Yazı, Dil ve Edebiyat</vt:lpstr>
      <vt:lpstr>ORHUN KİTABELERİ </vt:lpstr>
      <vt:lpstr> Kültegin Kitabesi</vt:lpstr>
      <vt:lpstr>Slayt 37</vt:lpstr>
      <vt:lpstr>Göktürk Alfabesi</vt:lpstr>
      <vt:lpstr>Göktürk Alfabesi</vt:lpstr>
      <vt:lpstr>Uygur Alfabesi</vt:lpstr>
      <vt:lpstr>Yazı, Dil ve Edebiyat</vt:lpstr>
      <vt:lpstr>Bilim ve Sanat</vt:lpstr>
      <vt:lpstr>Slayt 43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2016-03-10T15:16:32Z</dcterms:created>
  <dcterms:modified xsi:type="dcterms:W3CDTF">2016-03-22T16:14:14Z</dcterms:modified>
  <cp:category>www.sorubak.com</cp:category>
</cp:coreProperties>
</file>