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notesMasterIdLst>
    <p:notesMasterId r:id="rId11"/>
  </p:notesMasterIdLst>
  <p:sldIdLst>
    <p:sldId id="256" r:id="rId2"/>
    <p:sldId id="257" r:id="rId3"/>
    <p:sldId id="258" r:id="rId4"/>
    <p:sldId id="259" r:id="rId5"/>
    <p:sldId id="260" r:id="rId6"/>
    <p:sldId id="262" r:id="rId7"/>
    <p:sldId id="263" r:id="rId8"/>
    <p:sldId id="264" r:id="rId9"/>
    <p:sldId id="265" r:id="rId1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7" d="100"/>
          <a:sy n="107" d="100"/>
        </p:scale>
        <p:origin x="-492" y="79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F4BBB3F-1459-4309-AC45-F66B36B9F4FD}" type="datetimeFigureOut">
              <a:rPr lang="tr-TR" smtClean="0"/>
              <a:pPr/>
              <a:t>05.01.2016</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AB7A88-4948-4757-85BC-5F39FD340FD8}" type="slidenum">
              <a:rPr lang="tr-TR" smtClean="0"/>
              <a:pPr/>
              <a:t>‹#›</a:t>
            </a:fld>
            <a:endParaRPr lang="tr-TR"/>
          </a:p>
        </p:txBody>
      </p:sp>
    </p:spTree>
    <p:extLst>
      <p:ext uri="{BB962C8B-B14F-4D97-AF65-F5344CB8AC3E}">
        <p14:creationId xmlns:p14="http://schemas.microsoft.com/office/powerpoint/2010/main" xmlns="" val="14199902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b="1" kern="1200" dirty="0" smtClean="0">
                <a:solidFill>
                  <a:schemeClr val="tx1"/>
                </a:solidFill>
                <a:latin typeface="+mn-lt"/>
                <a:ea typeface="+mn-ea"/>
                <a:cs typeface="+mn-cs"/>
              </a:rPr>
              <a:t>www.</a:t>
            </a:r>
            <a:r>
              <a:rPr lang="tr-TR" sz="1200" b="1" kern="1200" dirty="0" err="1" smtClean="0">
                <a:solidFill>
                  <a:schemeClr val="tx1"/>
                </a:solidFill>
                <a:latin typeface="+mn-lt"/>
                <a:ea typeface="+mn-ea"/>
                <a:cs typeface="+mn-cs"/>
              </a:rPr>
              <a:t>sorubak</a:t>
            </a:r>
            <a:r>
              <a:rPr lang="tr-TR" sz="1200" b="1" kern="1200" dirty="0" smtClean="0">
                <a:solidFill>
                  <a:schemeClr val="tx1"/>
                </a:solidFill>
                <a:latin typeface="+mn-lt"/>
                <a:ea typeface="+mn-ea"/>
                <a:cs typeface="+mn-cs"/>
              </a:rPr>
              <a:t>.com </a:t>
            </a:r>
            <a:endParaRPr lang="tr-TR" dirty="0"/>
          </a:p>
        </p:txBody>
      </p:sp>
      <p:sp>
        <p:nvSpPr>
          <p:cNvPr id="4" name="3 Slayt Numarası Yer Tutucusu"/>
          <p:cNvSpPr>
            <a:spLocks noGrp="1"/>
          </p:cNvSpPr>
          <p:nvPr>
            <p:ph type="sldNum" sz="quarter" idx="10"/>
          </p:nvPr>
        </p:nvSpPr>
        <p:spPr/>
        <p:txBody>
          <a:bodyPr/>
          <a:lstStyle/>
          <a:p>
            <a:fld id="{60AB7A88-4948-4757-85BC-5F39FD340FD8}" type="slidenum">
              <a:rPr lang="tr-TR" smtClean="0"/>
              <a:pPr/>
              <a:t>1</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60AB7A88-4948-4757-85BC-5F39FD340FD8}" type="slidenum">
              <a:rPr lang="tr-TR" smtClean="0"/>
              <a:pPr/>
              <a:t>4</a:t>
            </a:fld>
            <a:endParaRPr lang="tr-TR"/>
          </a:p>
        </p:txBody>
      </p:sp>
    </p:spTree>
    <p:extLst>
      <p:ext uri="{BB962C8B-B14F-4D97-AF65-F5344CB8AC3E}">
        <p14:creationId xmlns:p14="http://schemas.microsoft.com/office/powerpoint/2010/main" xmlns="" val="29190311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60AB7A88-4948-4757-85BC-5F39FD340FD8}" type="slidenum">
              <a:rPr lang="tr-TR" smtClean="0"/>
              <a:pPr/>
              <a:t>5</a:t>
            </a:fld>
            <a:endParaRPr lang="tr-TR"/>
          </a:p>
        </p:txBody>
      </p:sp>
    </p:spTree>
    <p:extLst>
      <p:ext uri="{BB962C8B-B14F-4D97-AF65-F5344CB8AC3E}">
        <p14:creationId xmlns:p14="http://schemas.microsoft.com/office/powerpoint/2010/main" xmlns="" val="1780383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60AB7A88-4948-4757-85BC-5F39FD340FD8}" type="slidenum">
              <a:rPr lang="tr-TR" smtClean="0"/>
              <a:pPr/>
              <a:t>9</a:t>
            </a:fld>
            <a:endParaRPr lang="tr-TR"/>
          </a:p>
        </p:txBody>
      </p:sp>
    </p:spTree>
    <p:extLst>
      <p:ext uri="{BB962C8B-B14F-4D97-AF65-F5344CB8AC3E}">
        <p14:creationId xmlns:p14="http://schemas.microsoft.com/office/powerpoint/2010/main" xmlns="" val="36725471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E5373A07-D476-433B-964B-91523D35E9CF}" type="datetimeFigureOut">
              <a:rPr lang="tr-TR" smtClean="0"/>
              <a:pPr/>
              <a:t>05.01.2016</a:t>
            </a:fld>
            <a:endParaRPr lang="tr-TR"/>
          </a:p>
        </p:txBody>
      </p:sp>
      <p:sp>
        <p:nvSpPr>
          <p:cNvPr id="19" name="18 Altbilgi Yer Tutucusu"/>
          <p:cNvSpPr>
            <a:spLocks noGrp="1"/>
          </p:cNvSpPr>
          <p:nvPr>
            <p:ph type="ftr" sz="quarter" idx="11"/>
          </p:nvPr>
        </p:nvSpPr>
        <p:spPr/>
        <p:txBody>
          <a:bodyPr/>
          <a:lstStyle/>
          <a:p>
            <a:endParaRPr lang="tr-TR"/>
          </a:p>
        </p:txBody>
      </p:sp>
      <p:sp>
        <p:nvSpPr>
          <p:cNvPr id="27" name="26 Slayt Numarası Yer Tutucusu"/>
          <p:cNvSpPr>
            <a:spLocks noGrp="1"/>
          </p:cNvSpPr>
          <p:nvPr>
            <p:ph type="sldNum" sz="quarter" idx="12"/>
          </p:nvPr>
        </p:nvSpPr>
        <p:spPr/>
        <p:txBody>
          <a:bodyPr/>
          <a:lstStyle/>
          <a:p>
            <a:fld id="{A2C77F75-1839-4658-A4D7-F1D1328C9E64}"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E5373A07-D476-433B-964B-91523D35E9CF}" type="datetimeFigureOut">
              <a:rPr lang="tr-TR" smtClean="0"/>
              <a:pPr/>
              <a:t>05.01.2016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A2C77F75-1839-4658-A4D7-F1D1328C9E64}"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E5373A07-D476-433B-964B-91523D35E9CF}" type="datetimeFigureOut">
              <a:rPr lang="tr-TR" smtClean="0"/>
              <a:pPr/>
              <a:t>05.01.2016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A2C77F75-1839-4658-A4D7-F1D1328C9E64}"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E5373A07-D476-433B-964B-91523D35E9CF}" type="datetimeFigureOut">
              <a:rPr lang="tr-TR" smtClean="0"/>
              <a:pPr/>
              <a:t>05.01.2016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A2C77F75-1839-4658-A4D7-F1D1328C9E64}"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E5373A07-D476-433B-964B-91523D35E9CF}" type="datetimeFigureOut">
              <a:rPr lang="tr-TR" smtClean="0"/>
              <a:pPr/>
              <a:t>05.01.2016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A2C77F75-1839-4658-A4D7-F1D1328C9E64}"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E5373A07-D476-433B-964B-91523D35E9CF}" type="datetimeFigureOut">
              <a:rPr lang="tr-TR" smtClean="0"/>
              <a:pPr/>
              <a:t>05.01.2016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A2C77F75-1839-4658-A4D7-F1D1328C9E64}"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E5373A07-D476-433B-964B-91523D35E9CF}" type="datetimeFigureOut">
              <a:rPr lang="tr-TR" smtClean="0"/>
              <a:pPr/>
              <a:t>05.01.2016</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A2C77F75-1839-4658-A4D7-F1D1328C9E64}"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E5373A07-D476-433B-964B-91523D35E9CF}" type="datetimeFigureOut">
              <a:rPr lang="tr-TR" smtClean="0"/>
              <a:pPr/>
              <a:t>05.01.2016</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A2C77F75-1839-4658-A4D7-F1D1328C9E64}"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E5373A07-D476-433B-964B-91523D35E9CF}" type="datetimeFigureOut">
              <a:rPr lang="tr-TR" smtClean="0"/>
              <a:pPr/>
              <a:t>05.01.2016</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A2C77F75-1839-4658-A4D7-F1D1328C9E64}"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E5373A07-D476-433B-964B-91523D35E9CF}" type="datetimeFigureOut">
              <a:rPr lang="tr-TR" smtClean="0"/>
              <a:pPr/>
              <a:t>05.01.2016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A2C77F75-1839-4658-A4D7-F1D1328C9E64}"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E5373A07-D476-433B-964B-91523D35E9CF}" type="datetimeFigureOut">
              <a:rPr lang="tr-TR" smtClean="0"/>
              <a:pPr/>
              <a:t>05.01.2016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077200" y="6356350"/>
            <a:ext cx="609600" cy="365125"/>
          </a:xfrm>
        </p:spPr>
        <p:txBody>
          <a:bodyPr/>
          <a:lstStyle/>
          <a:p>
            <a:fld id="{A2C77F75-1839-4658-A4D7-F1D1328C9E64}" type="slidenum">
              <a:rPr lang="tr-TR" smtClean="0"/>
              <a:pPr/>
              <a:t>‹#›</a:t>
            </a:fld>
            <a:endParaRPr lang="tr-T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E5373A07-D476-433B-964B-91523D35E9CF}" type="datetimeFigureOut">
              <a:rPr lang="tr-TR" smtClean="0"/>
              <a:pPr/>
              <a:t>05.01.2016</a:t>
            </a:fld>
            <a:endParaRPr lang="tr-TR"/>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A2C77F75-1839-4658-A4D7-F1D1328C9E64}" type="slidenum">
              <a:rPr lang="tr-TR" smtClean="0"/>
              <a:pPr/>
              <a:t>‹#›</a:t>
            </a:fld>
            <a:endParaRPr lang="tr-TR"/>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428596" y="1428736"/>
            <a:ext cx="7851648" cy="1828800"/>
          </a:xfrm>
        </p:spPr>
        <p:txBody>
          <a:bodyPr/>
          <a:lstStyle/>
          <a:p>
            <a:r>
              <a:rPr lang="tr-TR" dirty="0" smtClean="0"/>
              <a:t>	YERYÜZÜNDE YAŞAM</a:t>
            </a:r>
            <a:endParaRPr lang="tr-TR" dirty="0"/>
          </a:p>
        </p:txBody>
      </p:sp>
      <p:sp>
        <p:nvSpPr>
          <p:cNvPr id="3" name="2 Alt Başlık"/>
          <p:cNvSpPr>
            <a:spLocks noGrp="1"/>
          </p:cNvSpPr>
          <p:nvPr>
            <p:ph type="subTitle" idx="1"/>
          </p:nvPr>
        </p:nvSpPr>
        <p:spPr>
          <a:xfrm>
            <a:off x="533400" y="3228536"/>
            <a:ext cx="7681938" cy="1752600"/>
          </a:xfrm>
        </p:spPr>
        <p:txBody>
          <a:bodyPr/>
          <a:lstStyle/>
          <a:p>
            <a:r>
              <a:rPr lang="tr-TR" dirty="0" smtClean="0"/>
              <a:t>Tuğçenur Karasu </a:t>
            </a:r>
          </a:p>
          <a:p>
            <a:r>
              <a:rPr lang="tr-TR" dirty="0" smtClean="0"/>
              <a:t>6/I      </a:t>
            </a:r>
          </a:p>
          <a:p>
            <a:endParaRPr lang="tr-TR" dirty="0" smtClean="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nodeType="clickEffect">
                                  <p:stCondLst>
                                    <p:cond delay="0"/>
                                  </p:stCondLst>
                                  <p:iterate type="lt">
                                    <p:tmPct val="50000"/>
                                  </p:iterate>
                                  <p:childTnLst>
                                    <p:set>
                                      <p:cBhvr>
                                        <p:cTn id="11"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2"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4" dur="80"/>
                                        <p:tgtEl>
                                          <p:spTgt spid="3">
                                            <p:txEl>
                                              <p:pRg st="0" end="0"/>
                                            </p:txEl>
                                          </p:spTgt>
                                        </p:tgtEl>
                                        <p:attrNameLst>
                                          <p:attrName>fill.type</p:attrName>
                                        </p:attrNameLst>
                                      </p:cBhvr>
                                      <p:to>
                                        <p:strVal val="solid"/>
                                      </p:to>
                                    </p:set>
                                  </p:childTnLst>
                                </p:cTn>
                              </p:par>
                              <p:par>
                                <p:cTn id="15" presetID="27" presetClass="entr" presetSubtype="0" fill="hold" nodeType="withEffect">
                                  <p:stCondLst>
                                    <p:cond delay="0"/>
                                  </p:stCondLst>
                                  <p:iterate type="lt">
                                    <p:tmPct val="50000"/>
                                  </p:iterate>
                                  <p:childTnLst>
                                    <p:set>
                                      <p:cBhvr>
                                        <p:cTn id="16"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17"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19" dur="80"/>
                                        <p:tgtEl>
                                          <p:spTgt spid="3">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3200" dirty="0" smtClean="0"/>
              <a:t>ÇÖL İKLİMİ</a:t>
            </a:r>
            <a:endParaRPr lang="tr-TR" sz="3200" dirty="0"/>
          </a:p>
        </p:txBody>
      </p:sp>
      <p:sp>
        <p:nvSpPr>
          <p:cNvPr id="3" name="2 Metin Yer Tutucusu"/>
          <p:cNvSpPr>
            <a:spLocks noGrp="1"/>
          </p:cNvSpPr>
          <p:nvPr>
            <p:ph type="body" idx="2"/>
          </p:nvPr>
        </p:nvSpPr>
        <p:spPr/>
        <p:txBody>
          <a:bodyPr>
            <a:normAutofit fontScale="70000" lnSpcReduction="20000"/>
          </a:bodyPr>
          <a:lstStyle/>
          <a:p>
            <a:r>
              <a:rPr lang="tr-TR" sz="3200" i="1" dirty="0" smtClean="0"/>
              <a:t>Çöl ikliminin hüküm sürdüğü bölgelerde yağış çok azdır.Hatta bazı yıllarda hiç yağış görülmez.Bir bölümü kum çöllerinden oluşan bölgelerde tarım ve diğer ekonomik faaliyetler yapılamaz.Sadece su kaynaklarının bulunduğu yerlerde yerleşim alanlarına rastlanır.</a:t>
            </a:r>
          </a:p>
          <a:p>
            <a:endParaRPr lang="tr-TR" dirty="0"/>
          </a:p>
        </p:txBody>
      </p:sp>
      <p:pic>
        <p:nvPicPr>
          <p:cNvPr id="5" name="4 İçerik Yer Tutucusu" descr="indir (1).jpg"/>
          <p:cNvPicPr>
            <a:picLocks noGrp="1" noChangeAspect="1"/>
          </p:cNvPicPr>
          <p:nvPr>
            <p:ph sz="half" idx="1"/>
          </p:nvPr>
        </p:nvPicPr>
        <p:blipFill>
          <a:blip r:embed="rId2" cstate="print"/>
          <a:stretch>
            <a:fillRect/>
          </a:stretch>
        </p:blipFill>
        <p:spPr>
          <a:xfrm>
            <a:off x="3357554" y="1714488"/>
            <a:ext cx="5531658" cy="4143404"/>
          </a:xfrm>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2"/>
                                        </p:tgtEl>
                                        <p:attrNameLst>
                                          <p:attrName>style.visibility</p:attrName>
                                        </p:attrNameLst>
                                      </p:cBhvr>
                                      <p:to>
                                        <p:strVal val="visible"/>
                                      </p:to>
                                    </p:set>
                                    <p:anim calcmode="discrete" valueType="clr">
                                      <p:cBhvr override="childStyle">
                                        <p:cTn id="21"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2"/>
                                        </p:tgtEl>
                                        <p:attrNameLst>
                                          <p:attrName>fillcolor</p:attrName>
                                        </p:attrNameLst>
                                      </p:cBhvr>
                                      <p:tavLst>
                                        <p:tav tm="0">
                                          <p:val>
                                            <p:clrVal>
                                              <a:schemeClr val="accent2"/>
                                            </p:clrVal>
                                          </p:val>
                                        </p:tav>
                                        <p:tav tm="50000">
                                          <p:val>
                                            <p:clrVal>
                                              <a:schemeClr val="hlink"/>
                                            </p:clrVal>
                                          </p:val>
                                        </p:tav>
                                      </p:tavLst>
                                    </p:anim>
                                    <p:set>
                                      <p:cBhvr>
                                        <p:cTn id="23" dur="80"/>
                                        <p:tgtEl>
                                          <p:spTgt spid="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3200" dirty="0" smtClean="0"/>
              <a:t>KUTUP İKLİMİ</a:t>
            </a:r>
            <a:endParaRPr lang="tr-TR" sz="3200" dirty="0"/>
          </a:p>
        </p:txBody>
      </p:sp>
      <p:sp>
        <p:nvSpPr>
          <p:cNvPr id="3" name="2 Metin Yer Tutucusu"/>
          <p:cNvSpPr>
            <a:spLocks noGrp="1"/>
          </p:cNvSpPr>
          <p:nvPr>
            <p:ph type="body" idx="2"/>
          </p:nvPr>
        </p:nvSpPr>
        <p:spPr>
          <a:noFill/>
        </p:spPr>
        <p:txBody>
          <a:bodyPr>
            <a:noAutofit/>
          </a:bodyPr>
          <a:lstStyle/>
          <a:p>
            <a:r>
              <a:rPr lang="tr-TR" sz="1900" i="1" dirty="0" smtClean="0"/>
              <a:t>Güneş  ışınlarını yıl boyu küçük açı ile alan kutup bölgelerinde  yıl boyunca sıcaklık çok düşüktür.Güney Kutbunda yaşam çok zordur. Bu yüzden Güney Kutbu’nda yerleşik yaşam yoktur.Tarım yapılamaz.Kuzey Kutbu’nda ise seyrek de olsa insan yaşar.Bu insanlara </a:t>
            </a:r>
            <a:r>
              <a:rPr lang="tr-TR" sz="1900" i="1" dirty="0" smtClean="0">
                <a:solidFill>
                  <a:srgbClr val="FF0000"/>
                </a:solidFill>
              </a:rPr>
              <a:t>ESKİMO </a:t>
            </a:r>
            <a:r>
              <a:rPr lang="tr-TR" sz="1900" i="1" dirty="0" smtClean="0"/>
              <a:t>denir.</a:t>
            </a:r>
          </a:p>
          <a:p>
            <a:r>
              <a:rPr lang="tr-TR" sz="1900" i="1" dirty="0" smtClean="0"/>
              <a:t>Eskimolar yaşamlarını balıkçılık ve ticaretle sürdürürler.</a:t>
            </a:r>
            <a:endParaRPr lang="tr-TR" sz="1900" i="1" dirty="0"/>
          </a:p>
        </p:txBody>
      </p:sp>
      <p:pic>
        <p:nvPicPr>
          <p:cNvPr id="5" name="4 İçerik Yer Tutucusu" descr="indir (2).jpg"/>
          <p:cNvPicPr>
            <a:picLocks noGrp="1" noChangeAspect="1"/>
          </p:cNvPicPr>
          <p:nvPr>
            <p:ph sz="half" idx="1"/>
          </p:nvPr>
        </p:nvPicPr>
        <p:blipFill>
          <a:blip r:embed="rId2" cstate="print"/>
          <a:stretch>
            <a:fillRect/>
          </a:stretch>
        </p:blipFill>
        <p:spPr>
          <a:xfrm>
            <a:off x="3500430" y="1714488"/>
            <a:ext cx="5412389" cy="3714776"/>
          </a:xfrm>
        </p:spPr>
      </p:pic>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nodeType="clickEffect">
                                  <p:stCondLst>
                                    <p:cond delay="0"/>
                                  </p:stCondLst>
                                  <p:childTnLst>
                                    <p:anim calcmode="lin" valueType="num">
                                      <p:cBhvr additive="base">
                                        <p:cTn id="6" dur="500"/>
                                        <p:tgtEl>
                                          <p:spTgt spid="5"/>
                                        </p:tgtEl>
                                        <p:attrNameLst>
                                          <p:attrName>ppt_x</p:attrName>
                                        </p:attrNameLst>
                                      </p:cBhvr>
                                      <p:tavLst>
                                        <p:tav tm="0">
                                          <p:val>
                                            <p:strVal val="ppt_x"/>
                                          </p:val>
                                        </p:tav>
                                        <p:tav tm="100000">
                                          <p:val>
                                            <p:strVal val="ppt_x"/>
                                          </p:val>
                                        </p:tav>
                                      </p:tavLst>
                                    </p:anim>
                                    <p:anim calcmode="lin" valueType="num">
                                      <p:cBhvr additive="base">
                                        <p:cTn id="7" dur="500"/>
                                        <p:tgtEl>
                                          <p:spTgt spid="5"/>
                                        </p:tgtEl>
                                        <p:attrNameLst>
                                          <p:attrName>ppt_y</p:attrName>
                                        </p:attrNameLst>
                                      </p:cBhvr>
                                      <p:tavLst>
                                        <p:tav tm="0">
                                          <p:val>
                                            <p:strVal val="ppt_y"/>
                                          </p:val>
                                        </p:tav>
                                        <p:tav tm="100000">
                                          <p:val>
                                            <p:strVal val="1+ppt_h/2"/>
                                          </p:val>
                                        </p:tav>
                                      </p:tavLst>
                                    </p:anim>
                                    <p:set>
                                      <p:cBhvr>
                                        <p:cTn id="8" dur="1" fill="hold">
                                          <p:stCondLst>
                                            <p:cond delay="499"/>
                                          </p:stCondLst>
                                        </p:cTn>
                                        <p:tgtEl>
                                          <p:spTgt spid="5"/>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heckerboard(across)">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checkerboard(across)">
                                      <p:cBhvr>
                                        <p:cTn id="18" dur="500"/>
                                        <p:tgtEl>
                                          <p:spTgt spid="3">
                                            <p:txEl>
                                              <p:pRg st="0" end="0"/>
                                            </p:txEl>
                                          </p:spTgt>
                                        </p:tgtEl>
                                      </p:cBhvr>
                                    </p:animEffect>
                                  </p:childTnLst>
                                </p:cTn>
                              </p:par>
                              <p:par>
                                <p:cTn id="19" presetID="5" presetClass="entr" presetSubtype="10" fill="hold" nodeType="with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checkerboard(across)">
                                      <p:cBhvr>
                                        <p:cTn id="21" dur="500"/>
                                        <p:tgtEl>
                                          <p:spTgt spid="3">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4" presetClass="entr" presetSubtype="16" fill="hold" nodeType="click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Effect transition="in" filter="box(in)">
                                      <p:cBhvr>
                                        <p:cTn id="26" dur="500"/>
                                        <p:tgtEl>
                                          <p:spTgt spid="3">
                                            <p:txEl>
                                              <p:pRg st="0" end="0"/>
                                            </p:txEl>
                                          </p:spTgt>
                                        </p:tgtEl>
                                      </p:cBhvr>
                                    </p:animEffect>
                                  </p:childTnLst>
                                </p:cTn>
                              </p:par>
                              <p:par>
                                <p:cTn id="27" presetID="4" presetClass="entr" presetSubtype="16" fill="hold" nodeType="withEffect">
                                  <p:stCondLst>
                                    <p:cond delay="0"/>
                                  </p:stCondLst>
                                  <p:childTnLst>
                                    <p:set>
                                      <p:cBhvr>
                                        <p:cTn id="28" dur="1" fill="hold">
                                          <p:stCondLst>
                                            <p:cond delay="0"/>
                                          </p:stCondLst>
                                        </p:cTn>
                                        <p:tgtEl>
                                          <p:spTgt spid="3">
                                            <p:txEl>
                                              <p:pRg st="1" end="1"/>
                                            </p:txEl>
                                          </p:spTgt>
                                        </p:tgtEl>
                                        <p:attrNameLst>
                                          <p:attrName>style.visibility</p:attrName>
                                        </p:attrNameLst>
                                      </p:cBhvr>
                                      <p:to>
                                        <p:strVal val="visible"/>
                                      </p:to>
                                    </p:set>
                                    <p:animEffect transition="in" filter="box(in)">
                                      <p:cBhvr>
                                        <p:cTn id="29" dur="500"/>
                                        <p:tgtEl>
                                          <p:spTgt spid="3">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additive="base">
                                        <p:cTn id="34" dur="500" fill="hold"/>
                                        <p:tgtEl>
                                          <p:spTgt spid="2"/>
                                        </p:tgtEl>
                                        <p:attrNameLst>
                                          <p:attrName>ppt_x</p:attrName>
                                        </p:attrNameLst>
                                      </p:cBhvr>
                                      <p:tavLst>
                                        <p:tav tm="0">
                                          <p:val>
                                            <p:strVal val="#ppt_x"/>
                                          </p:val>
                                        </p:tav>
                                        <p:tav tm="100000">
                                          <p:val>
                                            <p:strVal val="#ppt_x"/>
                                          </p:val>
                                        </p:tav>
                                      </p:tavLst>
                                    </p:anim>
                                    <p:anim calcmode="lin" valueType="num">
                                      <p:cBhvr additive="base">
                                        <p:cTn id="3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714348" y="500042"/>
            <a:ext cx="2643206" cy="1162050"/>
          </a:xfrm>
        </p:spPr>
        <p:txBody>
          <a:bodyPr/>
          <a:lstStyle/>
          <a:p>
            <a:r>
              <a:rPr lang="tr-TR" sz="3200" dirty="0" smtClean="0"/>
              <a:t>EKVATORAL İKLİM</a:t>
            </a:r>
            <a:endParaRPr lang="tr-TR" sz="3200" dirty="0"/>
          </a:p>
        </p:txBody>
      </p:sp>
      <p:sp>
        <p:nvSpPr>
          <p:cNvPr id="3" name="2 Metin Yer Tutucusu"/>
          <p:cNvSpPr>
            <a:spLocks noGrp="1"/>
          </p:cNvSpPr>
          <p:nvPr>
            <p:ph type="body" idx="2"/>
          </p:nvPr>
        </p:nvSpPr>
        <p:spPr>
          <a:xfrm>
            <a:off x="714348" y="1714488"/>
            <a:ext cx="2743200" cy="4572000"/>
          </a:xfrm>
        </p:spPr>
        <p:txBody>
          <a:bodyPr>
            <a:noAutofit/>
          </a:bodyPr>
          <a:lstStyle/>
          <a:p>
            <a:r>
              <a:rPr lang="tr-TR" sz="2000" i="1" dirty="0" smtClean="0"/>
              <a:t>Ekvator,güneş ışınlarını yıl boyunca büyük açı ile alır.Bu yüzden buralarda bütün yıl yaz mevsimi görülür.İnsanlar daha ince elbise giyerler.Isınma bir sorun olarak görülmez.Yerleşim alanı olarak daha çok yüksek yerler tercih edilir.Yüksek ısı gerektiren kakao,muz,kahve gibi ürünler yetiştirilir.</a:t>
            </a:r>
            <a:endParaRPr lang="tr-TR" sz="2000" i="1" dirty="0"/>
          </a:p>
        </p:txBody>
      </p:sp>
      <p:pic>
        <p:nvPicPr>
          <p:cNvPr id="5" name="4 İçerik Yer Tutucusu" descr="images.jpg"/>
          <p:cNvPicPr>
            <a:picLocks noGrp="1" noChangeAspect="1"/>
          </p:cNvPicPr>
          <p:nvPr>
            <p:ph sz="half" idx="1"/>
          </p:nvPr>
        </p:nvPicPr>
        <p:blipFill>
          <a:blip r:embed="rId3" cstate="print"/>
          <a:stretch>
            <a:fillRect/>
          </a:stretch>
        </p:blipFill>
        <p:spPr>
          <a:xfrm>
            <a:off x="3571869" y="1857364"/>
            <a:ext cx="5369388" cy="4021858"/>
          </a:xfrm>
        </p:spPr>
      </p:pic>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1592 0.18727 C 0.16736 0.17662 0.17396 0.16736 0.17778 0.15278 C 0.17708 0.13704 0.17726 0.1213 0.17587 0.10579 C 0.17431 0.08935 0.17274 0.09468 0.16858 0.08357 C 0.15764 0.05417 0.13594 0.02639 0.11111 0.01945 C 0.0875 0.02176 0.08576 0.01783 0.07222 0.03681 C 0.06754 0.05509 0.07431 0.03218 0.06476 0.05162 C 0.0559 0.06968 0.07049 0.04954 0.0592 0.06389 C 0.05868 0.06713 0.05833 0.0706 0.05747 0.07384 C 0.05642 0.07732 0.05382 0.07986 0.05365 0.08357 C 0.05313 0.1 0.05451 0.11667 0.05556 0.1331 C 0.05608 0.14121 0.05868 0.14074 0.06111 0.14792 C 0.06528 0.16042 0.06667 0.175 0.07413 0.18496 C 0.07795 0.2007 0.08333 0.21482 0.08889 0.2294 C 0.09184 0.23727 0.09705 0.24121 0.1 0.24908 C 0.11163 0.28009 0.12813 0.3088 0.14254 0.33797 C 0.14444 0.3419 0.14809 0.34398 0.15 0.34792 C 0.15226 0.35255 0.15295 0.35834 0.15556 0.36273 C 0.15938 0.36898 0.16493 0.37338 0.16858 0.37986 C 0.17049 0.3831 0.1724 0.38634 0.17413 0.38982 C 0.17674 0.39468 0.18142 0.40463 0.18142 0.40486 C 0.18629 0.38588 0.17986 0.40903 0.18698 0.38982 C 0.19097 0.37894 0.19219 0.36621 0.19635 0.35533 C 0.20573 0.33033 0.21719 0.30834 0.22969 0.28611 C 0.23368 0.26922 0.22813 0.28889 0.23698 0.2713 C 0.2408 0.26366 0.24201 0.25255 0.24444 0.24422 C 0.24705 0.23519 0.25052 0.2257 0.25365 0.2169 C 0.25799 0.17732 0.25764 0.15926 0.25556 0.11088 C 0.25504 0.09977 0.25382 0.09121 0.24809 0.08357 C 0.24497 0.07037 0.24184 0.07107 0.23142 0.06644 C 0.22951 0.06551 0.22587 0.06389 0.22587 0.06412 C 0.21649 0.06505 0.20625 0.06273 0.19809 0.06875 C 0.1941 0.07153 0.18698 0.07871 0.18698 0.07894 C 0.17708 0.09884 0.17656 0.125 0.16667 0.14537 C 0.16597 0.14861 0.16476 0.15185 0.16476 0.15533 C 0.16476 0.15857 0.16458 0.1669 0.16667 0.16505 C 0.16997 0.16204 0.1691 0.15509 0.17031 0.15023 C 0.17083 0.14792 0.17292 0.14699 0.17413 0.14537 C 0.17726 0.13195 0.17778 0.13172 0.17778 0.11088 C 0.17778 0.0544 0.18507 0.03449 0.16111 0.00209 C 0.15295 -0.00879 0.1625 -0.00324 0.15191 -0.00764 C 0.14913 -0.01134 0.14531 -0.01389 0.14254 -0.01759 C 0.14097 -0.01967 0.14063 -0.02315 0.13889 -0.025 C 0.13733 -0.02662 0.13507 -0.02639 0.13333 -0.02754 C 0.12431 -0.03356 0.11754 -0.03958 0.10747 -0.04236 C 0.08958 -0.04143 0.07153 -0.0412 0.05365 -0.03981 C 0.04514 -0.03912 0.03941 -0.03588 0.03142 -0.03241 C 0.02951 -0.03148 0.02587 -0.02986 0.02587 -0.02963 C 0.01719 -0.01828 0.02257 -0.0243 0.0092 -0.01273 C 0.00556 -0.00949 -2.77778E-7 -0.00023 -2.77778E-7 -2.22222E-6 " pathEditMode="relative" rAng="0" ptsTypes="fffffffffffffffffffffffffffffffffffffffffffffffffA">
                                      <p:cBhvr>
                                        <p:cTn id="6" dur="2000" fill="hold"/>
                                        <p:tgtEl>
                                          <p:spTgt spid="2"/>
                                        </p:tgtEl>
                                        <p:attrNameLst>
                                          <p:attrName>ppt_x</p:attrName>
                                          <p:attrName>ppt_y</p:attrName>
                                        </p:attrNameLst>
                                      </p:cBhvr>
                                      <p:rCtr x="-3000" y="-400"/>
                                    </p:animMotion>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blinds(horizontal)">
                                      <p:cBhvr>
                                        <p:cTn id="11" dur="5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8" presetClass="entr" presetSubtype="16"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diamond(in)">
                                      <p:cBhvr>
                                        <p:cTn id="16"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3200" dirty="0" smtClean="0"/>
              <a:t>MUSON İKLİMİ </a:t>
            </a:r>
            <a:endParaRPr lang="tr-TR" sz="3200" dirty="0"/>
          </a:p>
        </p:txBody>
      </p:sp>
      <p:sp>
        <p:nvSpPr>
          <p:cNvPr id="3" name="2 Metin Yer Tutucusu"/>
          <p:cNvSpPr>
            <a:spLocks noGrp="1"/>
          </p:cNvSpPr>
          <p:nvPr>
            <p:ph type="body" idx="2"/>
          </p:nvPr>
        </p:nvSpPr>
        <p:spPr/>
        <p:txBody>
          <a:bodyPr>
            <a:noAutofit/>
          </a:bodyPr>
          <a:lstStyle/>
          <a:p>
            <a:r>
              <a:rPr lang="tr-TR" sz="1800" i="1" dirty="0" smtClean="0"/>
              <a:t>Muson Asya’sı dünya nüfusunun yoğun olduğu bir yerdir.Yaz mevsimi sürekli yağışlıdır.Bölgede yağışlar yüzünden sel felaketleri görülür,can ve mal kayıpları yaşanır.Bölgenin en önemli tarım ürünü ve geçim kaynağı pirinçtir.İnsanların yaşam biçimleri,iklimler nedeniyle farklılık gösterebilir.bu farklılık,ülkelerin kendilerine özgün çeşitli özelliklerine bağlı olarak da ortaya çıkmaktadır.</a:t>
            </a:r>
            <a:endParaRPr lang="tr-TR" sz="1800" i="1" dirty="0"/>
          </a:p>
        </p:txBody>
      </p:sp>
      <p:pic>
        <p:nvPicPr>
          <p:cNvPr id="5" name="4 İçerik Yer Tutucusu" descr="images (1).jpg"/>
          <p:cNvPicPr>
            <a:picLocks noGrp="1" noChangeAspect="1"/>
          </p:cNvPicPr>
          <p:nvPr>
            <p:ph sz="half" idx="1"/>
          </p:nvPr>
        </p:nvPicPr>
        <p:blipFill>
          <a:blip r:embed="rId3" cstate="print"/>
          <a:stretch>
            <a:fillRect/>
          </a:stretch>
        </p:blipFill>
        <p:spPr>
          <a:xfrm>
            <a:off x="3600345" y="1785926"/>
            <a:ext cx="5436284" cy="4071966"/>
          </a:xfrm>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ox(in)">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diamond(in)">
                                      <p:cBhvr>
                                        <p:cTn id="18"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71472" y="571480"/>
            <a:ext cx="2743200" cy="1162050"/>
          </a:xfrm>
        </p:spPr>
        <p:txBody>
          <a:bodyPr/>
          <a:lstStyle/>
          <a:p>
            <a:r>
              <a:rPr lang="tr-TR" dirty="0" smtClean="0"/>
              <a:t>TÜRKİYE’DE İKLİM</a:t>
            </a:r>
            <a:endParaRPr lang="tr-TR" dirty="0"/>
          </a:p>
        </p:txBody>
      </p:sp>
      <p:sp>
        <p:nvSpPr>
          <p:cNvPr id="3" name="2 Metin Yer Tutucusu"/>
          <p:cNvSpPr>
            <a:spLocks noGrp="1"/>
          </p:cNvSpPr>
          <p:nvPr>
            <p:ph type="body" idx="2"/>
          </p:nvPr>
        </p:nvSpPr>
        <p:spPr/>
        <p:txBody>
          <a:bodyPr>
            <a:normAutofit fontScale="92500"/>
          </a:bodyPr>
          <a:lstStyle/>
          <a:p>
            <a:r>
              <a:rPr lang="tr-TR" sz="2700" i="1" dirty="0" smtClean="0"/>
              <a:t>Üç tarafı denizlerle çevrili olan Türkiye,iklim bakımından ılıman kuşakta yer alır</a:t>
            </a:r>
          </a:p>
          <a:p>
            <a:r>
              <a:rPr lang="tr-TR" sz="2700" i="1" dirty="0" smtClean="0"/>
              <a:t>Ülkemizde Karadeniz,Akdeniz ve Karasal iklim olmak üzere 3 çeşit iklim görülür.</a:t>
            </a:r>
          </a:p>
          <a:p>
            <a:endParaRPr lang="tr-TR" i="1" dirty="0" smtClean="0"/>
          </a:p>
        </p:txBody>
      </p:sp>
      <p:pic>
        <p:nvPicPr>
          <p:cNvPr id="5" name="4 İçerik Yer Tutucusu" descr="indir (3).jpg"/>
          <p:cNvPicPr>
            <a:picLocks noGrp="1" noChangeAspect="1"/>
          </p:cNvPicPr>
          <p:nvPr>
            <p:ph sz="half" idx="1"/>
          </p:nvPr>
        </p:nvPicPr>
        <p:blipFill>
          <a:blip r:embed="rId2" cstate="print"/>
          <a:stretch>
            <a:fillRect/>
          </a:stretch>
        </p:blipFill>
        <p:spPr>
          <a:xfrm>
            <a:off x="3633703" y="1928802"/>
            <a:ext cx="5269787" cy="3000396"/>
          </a:xfrm>
        </p:spPr>
      </p:pic>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7"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3">
                                            <p:txEl>
                                              <p:pRg st="0" end="0"/>
                                            </p:txEl>
                                          </p:spTgt>
                                        </p:tgtEl>
                                        <p:attrNameLst>
                                          <p:attrName>fill.type</p:attrName>
                                        </p:attrNameLst>
                                      </p:cBhvr>
                                      <p:to>
                                        <p:strVal val="solid"/>
                                      </p:to>
                                    </p:set>
                                  </p:childTnLst>
                                </p:cTn>
                              </p:par>
                              <p:par>
                                <p:cTn id="10" presetID="27" presetClass="entr" presetSubtype="0" fill="hold" nodeType="withEffect">
                                  <p:stCondLst>
                                    <p:cond delay="0"/>
                                  </p:stCondLst>
                                  <p:iterate type="lt">
                                    <p:tmPct val="50000"/>
                                  </p:iterate>
                                  <p:childTnLst>
                                    <p:set>
                                      <p:cBhvr>
                                        <p:cTn id="11"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12"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14" dur="80"/>
                                        <p:tgtEl>
                                          <p:spTgt spid="3">
                                            <p:txEl>
                                              <p:pRg st="1" end="1"/>
                                            </p:txEl>
                                          </p:spTgt>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35"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2000"/>
                                        <p:tgtEl>
                                          <p:spTgt spid="5"/>
                                        </p:tgtEl>
                                      </p:cBhvr>
                                    </p:animEffect>
                                    <p:anim calcmode="lin" valueType="num">
                                      <p:cBhvr>
                                        <p:cTn id="20" dur="2000" fill="hold"/>
                                        <p:tgtEl>
                                          <p:spTgt spid="5"/>
                                        </p:tgtEl>
                                        <p:attrNameLst>
                                          <p:attrName>style.rotation</p:attrName>
                                        </p:attrNameLst>
                                      </p:cBhvr>
                                      <p:tavLst>
                                        <p:tav tm="0">
                                          <p:val>
                                            <p:fltVal val="720"/>
                                          </p:val>
                                        </p:tav>
                                        <p:tav tm="100000">
                                          <p:val>
                                            <p:fltVal val="0"/>
                                          </p:val>
                                        </p:tav>
                                      </p:tavLst>
                                    </p:anim>
                                    <p:anim calcmode="lin" valueType="num">
                                      <p:cBhvr>
                                        <p:cTn id="21" dur="2000" fill="hold"/>
                                        <p:tgtEl>
                                          <p:spTgt spid="5"/>
                                        </p:tgtEl>
                                        <p:attrNameLst>
                                          <p:attrName>ppt_h</p:attrName>
                                        </p:attrNameLst>
                                      </p:cBhvr>
                                      <p:tavLst>
                                        <p:tav tm="0">
                                          <p:val>
                                            <p:fltVal val="0"/>
                                          </p:val>
                                        </p:tav>
                                        <p:tav tm="100000">
                                          <p:val>
                                            <p:strVal val="#ppt_h"/>
                                          </p:val>
                                        </p:tav>
                                      </p:tavLst>
                                    </p:anim>
                                    <p:anim calcmode="lin" valueType="num">
                                      <p:cBhvr>
                                        <p:cTn id="22" dur="2000" fill="hold"/>
                                        <p:tgtEl>
                                          <p:spTgt spid="5"/>
                                        </p:tgtEl>
                                        <p:attrNameLst>
                                          <p:attrName>ppt_w</p:attrName>
                                        </p:attrNameLst>
                                      </p:cBhvr>
                                      <p:tavLst>
                                        <p:tav tm="0">
                                          <p:val>
                                            <p:fltVal val="0"/>
                                          </p:val>
                                        </p:tav>
                                        <p:tav tm="100000">
                                          <p:val>
                                            <p:strVal val="#ppt_w"/>
                                          </p:val>
                                        </p:tav>
                                      </p:tavLst>
                                    </p:anim>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checkerboard(across)">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192" cy="842946"/>
          </a:xfrm>
        </p:spPr>
        <p:txBody>
          <a:bodyPr/>
          <a:lstStyle/>
          <a:p>
            <a:r>
              <a:rPr lang="tr-TR" dirty="0" smtClean="0"/>
              <a:t>KARASAL İKLİM </a:t>
            </a:r>
            <a:endParaRPr lang="tr-TR" dirty="0"/>
          </a:p>
        </p:txBody>
      </p:sp>
      <p:sp>
        <p:nvSpPr>
          <p:cNvPr id="3" name="2 Metin Yer Tutucusu"/>
          <p:cNvSpPr>
            <a:spLocks noGrp="1"/>
          </p:cNvSpPr>
          <p:nvPr>
            <p:ph type="body" idx="2"/>
          </p:nvPr>
        </p:nvSpPr>
        <p:spPr>
          <a:xfrm>
            <a:off x="571472" y="1428736"/>
            <a:ext cx="2743200" cy="5429264"/>
          </a:xfrm>
        </p:spPr>
        <p:txBody>
          <a:bodyPr>
            <a:noAutofit/>
          </a:bodyPr>
          <a:lstStyle/>
          <a:p>
            <a:r>
              <a:rPr lang="tr-TR" sz="1900" i="1" dirty="0" smtClean="0"/>
              <a:t> Yazlar sıcak ve kurak, kışlar ılık ve kar yağışlı geçer. En çok yağış ilkbahar mevsiminde düşer. En az yağış yaz mevsiminde düşer. Bu iklim de, kış ayları soğuk ve kar yağışlı geçmektedir. Don olayı sık görülür. </a:t>
            </a:r>
            <a:br>
              <a:rPr lang="tr-TR" sz="1900" i="1" dirty="0" smtClean="0"/>
            </a:br>
            <a:r>
              <a:rPr lang="tr-TR" sz="1900" i="1" dirty="0" smtClean="0"/>
              <a:t>Karasal İklim, İç Anadolu Bölgesi, Doğu Anadolu Bölgesi, Güneydoğu Anadolu Bölgesi ile Akdeniz, Ege, Marmara ve Karadeniz Bölgelerinin iç kesimlerinde görülür. </a:t>
            </a:r>
            <a:br>
              <a:rPr lang="tr-TR" sz="1900" i="1" dirty="0" smtClean="0"/>
            </a:br>
            <a:r>
              <a:rPr lang="tr-TR" sz="1900" i="1" dirty="0" smtClean="0"/>
              <a:t>Karasal İklim'in bitki örtüsü bozkırdır.</a:t>
            </a:r>
            <a:endParaRPr lang="tr-TR" sz="1900" i="1" dirty="0"/>
          </a:p>
        </p:txBody>
      </p:sp>
      <p:pic>
        <p:nvPicPr>
          <p:cNvPr id="5" name="4 İçerik Yer Tutucusu" descr="indir (4).jpg"/>
          <p:cNvPicPr>
            <a:picLocks noGrp="1" noChangeAspect="1"/>
          </p:cNvPicPr>
          <p:nvPr>
            <p:ph sz="half" idx="1"/>
          </p:nvPr>
        </p:nvPicPr>
        <p:blipFill>
          <a:blip r:embed="rId2" cstate="print"/>
          <a:stretch>
            <a:fillRect/>
          </a:stretch>
        </p:blipFill>
        <p:spPr>
          <a:xfrm>
            <a:off x="3643306" y="1857364"/>
            <a:ext cx="5245538" cy="3929090"/>
          </a:xfrm>
        </p:spPr>
      </p:pic>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ssolv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42910" y="500042"/>
            <a:ext cx="2743200" cy="771508"/>
          </a:xfrm>
        </p:spPr>
        <p:txBody>
          <a:bodyPr/>
          <a:lstStyle/>
          <a:p>
            <a:r>
              <a:rPr lang="tr-TR" dirty="0" smtClean="0"/>
              <a:t>KARADENİZ İKLİMİ</a:t>
            </a:r>
            <a:endParaRPr lang="tr-TR" dirty="0"/>
          </a:p>
        </p:txBody>
      </p:sp>
      <p:sp>
        <p:nvSpPr>
          <p:cNvPr id="3" name="2 Metin Yer Tutucusu"/>
          <p:cNvSpPr>
            <a:spLocks noGrp="1"/>
          </p:cNvSpPr>
          <p:nvPr>
            <p:ph type="body" idx="2"/>
          </p:nvPr>
        </p:nvSpPr>
        <p:spPr>
          <a:xfrm>
            <a:off x="685800" y="1285860"/>
            <a:ext cx="2743200" cy="4962540"/>
          </a:xfrm>
        </p:spPr>
        <p:txBody>
          <a:bodyPr>
            <a:noAutofit/>
          </a:bodyPr>
          <a:lstStyle/>
          <a:p>
            <a:r>
              <a:rPr lang="tr-TR" sz="1800" i="1" dirty="0" smtClean="0"/>
              <a:t> Yazlar serin, kışlar ılık, her mevsim yağışlı geçen bir iklimdir. Karadeniz İklimi'nde mevsimler arasında çok büyük sıcaklık farkı yoktur. En fazla yağış sonbahar da düşmektedir. Karadeniz İklimi'nde yağış rejimi düzenlidir. Yağış rejimine bağlı olarak akarsuların rejimleri de düzgündür. </a:t>
            </a:r>
            <a:br>
              <a:rPr lang="tr-TR" sz="1800" i="1" dirty="0" smtClean="0"/>
            </a:br>
            <a:r>
              <a:rPr lang="tr-TR" sz="1800" i="1" dirty="0" smtClean="0"/>
              <a:t>Karadeniz İklimi, Karadeniz Bölgesi kıyı kesimleri ile Marmara Bölgesi'nin Kuzeyi'nde görülmektedir. </a:t>
            </a:r>
            <a:br>
              <a:rPr lang="tr-TR" sz="1800" i="1" dirty="0" smtClean="0"/>
            </a:br>
            <a:r>
              <a:rPr lang="tr-TR" sz="1800" i="1" dirty="0" smtClean="0"/>
              <a:t>Karadeniz İklimi'nin bitki örtüsü ormandır. </a:t>
            </a:r>
            <a:endParaRPr lang="tr-TR" sz="1800" i="1" dirty="0"/>
          </a:p>
        </p:txBody>
      </p:sp>
      <p:pic>
        <p:nvPicPr>
          <p:cNvPr id="5" name="4 İçerik Yer Tutucusu" descr="indir.jpg"/>
          <p:cNvPicPr>
            <a:picLocks noGrp="1" noChangeAspect="1"/>
          </p:cNvPicPr>
          <p:nvPr>
            <p:ph sz="half" idx="1"/>
          </p:nvPr>
        </p:nvPicPr>
        <p:blipFill>
          <a:blip r:embed="rId2" cstate="print"/>
          <a:stretch>
            <a:fillRect/>
          </a:stretch>
        </p:blipFill>
        <p:spPr>
          <a:xfrm>
            <a:off x="3600344" y="1500174"/>
            <a:ext cx="5245539" cy="3929090"/>
          </a:xfrm>
        </p:spPr>
      </p:pic>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8" presetClass="entr" presetSubtype="16"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diamond(in)">
                                      <p:cBhvr>
                                        <p:cTn id="14" dur="20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714348" y="514352"/>
            <a:ext cx="2714652" cy="628632"/>
          </a:xfrm>
        </p:spPr>
        <p:txBody>
          <a:bodyPr/>
          <a:lstStyle/>
          <a:p>
            <a:r>
              <a:rPr lang="tr-TR" b="1" dirty="0" smtClean="0"/>
              <a:t>AKDENİZ İKLİMİ</a:t>
            </a:r>
            <a:endParaRPr lang="tr-TR" dirty="0"/>
          </a:p>
        </p:txBody>
      </p:sp>
      <p:sp>
        <p:nvSpPr>
          <p:cNvPr id="3" name="2 Metin Yer Tutucusu"/>
          <p:cNvSpPr>
            <a:spLocks noGrp="1"/>
          </p:cNvSpPr>
          <p:nvPr>
            <p:ph type="body" idx="2"/>
          </p:nvPr>
        </p:nvSpPr>
        <p:spPr>
          <a:xfrm>
            <a:off x="685800" y="1142984"/>
            <a:ext cx="2743200" cy="5105416"/>
          </a:xfrm>
        </p:spPr>
        <p:txBody>
          <a:bodyPr>
            <a:noAutofit/>
          </a:bodyPr>
          <a:lstStyle/>
          <a:p>
            <a:r>
              <a:rPr lang="tr-TR" sz="1500" dirty="0" smtClean="0"/>
              <a:t> </a:t>
            </a:r>
            <a:r>
              <a:rPr lang="tr-TR" sz="1600" i="1" dirty="0" smtClean="0"/>
              <a:t>Yazlar sıcak ve kurak, kışlar ılık ve yağışlı geçer. Yaz aylarında sıcaklık yüksektir. Yaz aylarında yağış yoktur. Kuraklık kendisini hissettirir. Kış aylarında ise sıcaklık aşırı derecede düşmez. Sıcaklık 0 C '</a:t>
            </a:r>
            <a:r>
              <a:rPr lang="tr-TR" sz="1600" i="1" dirty="0" err="1" smtClean="0"/>
              <a:t>nin</a:t>
            </a:r>
            <a:r>
              <a:rPr lang="tr-TR" sz="1600" i="1" dirty="0" smtClean="0"/>
              <a:t> altına düşmez. Kış aylarında yağmur yağışı görülür. En çok yağış kış aylarında düşmektedir. Don olayı çok nadir görülür. Kış sıcaklığı yüksek olmasından dolayı seracılık faaliyetleri yürütülmektedir. </a:t>
            </a:r>
            <a:br>
              <a:rPr lang="tr-TR" sz="1600" i="1" dirty="0" smtClean="0"/>
            </a:br>
            <a:r>
              <a:rPr lang="tr-TR" sz="1600" i="1" dirty="0" smtClean="0"/>
              <a:t>Akdeniz İklimi, Türkiye de, Akdeniz Bölgesi, Ege Bölgesi ve Marmara Bölgesi'nin Güney kesiminde görülmektedir. </a:t>
            </a:r>
            <a:br>
              <a:rPr lang="tr-TR" sz="1600" i="1" dirty="0" smtClean="0"/>
            </a:br>
            <a:r>
              <a:rPr lang="tr-TR" sz="1600" i="1" dirty="0" smtClean="0"/>
              <a:t>Akdeniz İklimi'nin bitki örtüsü ise Maki'dir. Maki; kısa boylu, tüylü, bodur ağaçlardır.</a:t>
            </a:r>
            <a:endParaRPr lang="tr-TR" sz="1600" i="1" dirty="0"/>
          </a:p>
        </p:txBody>
      </p:sp>
      <p:pic>
        <p:nvPicPr>
          <p:cNvPr id="5" name="4 İçerik Yer Tutucusu" descr="images.jpg"/>
          <p:cNvPicPr>
            <a:picLocks noGrp="1" noChangeAspect="1"/>
          </p:cNvPicPr>
          <p:nvPr>
            <p:ph sz="half" idx="1"/>
          </p:nvPr>
        </p:nvPicPr>
        <p:blipFill>
          <a:blip r:embed="rId3" cstate="print"/>
          <a:stretch>
            <a:fillRect/>
          </a:stretch>
        </p:blipFill>
        <p:spPr>
          <a:xfrm>
            <a:off x="3600346" y="1571612"/>
            <a:ext cx="5340910" cy="4000528"/>
          </a:xfrm>
        </p:spPr>
      </p:pic>
    </p:spTree>
  </p:cSld>
  <p:clrMapOvr>
    <a:masterClrMapping/>
  </p:clrMapOvr>
  <p:transition>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6" presetClass="entr" presetSubtype="0" fill="hold" nodeType="clickEffect">
                                  <p:stCondLst>
                                    <p:cond delay="0"/>
                                  </p:stCondLst>
                                  <p:iterate type="lt">
                                    <p:tmPct val="10000"/>
                                  </p:iterate>
                                  <p:childTnLst>
                                    <p:set>
                                      <p:cBhvr>
                                        <p:cTn id="20" dur="1" fill="hold">
                                          <p:stCondLst>
                                            <p:cond delay="0"/>
                                          </p:stCondLst>
                                        </p:cTn>
                                        <p:tgtEl>
                                          <p:spTgt spid="5"/>
                                        </p:tgtEl>
                                        <p:attrNameLst>
                                          <p:attrName>style.visibility</p:attrName>
                                        </p:attrNameLst>
                                      </p:cBhvr>
                                      <p:to>
                                        <p:strVal val="visible"/>
                                      </p:to>
                                    </p:set>
                                    <p:anim by="(-#ppt_w*2)" calcmode="lin" valueType="num">
                                      <p:cBhvr rctx="PPT">
                                        <p:cTn id="21" dur="500" autoRev="1" fill="hold">
                                          <p:stCondLst>
                                            <p:cond delay="0"/>
                                          </p:stCondLst>
                                        </p:cTn>
                                        <p:tgtEl>
                                          <p:spTgt spid="5"/>
                                        </p:tgtEl>
                                        <p:attrNameLst>
                                          <p:attrName>ppt_w</p:attrName>
                                        </p:attrNameLst>
                                      </p:cBhvr>
                                    </p:anim>
                                    <p:anim by="(#ppt_w*0.50)" calcmode="lin" valueType="num">
                                      <p:cBhvr>
                                        <p:cTn id="22" dur="500" decel="50000" autoRev="1" fill="hold">
                                          <p:stCondLst>
                                            <p:cond delay="0"/>
                                          </p:stCondLst>
                                        </p:cTn>
                                        <p:tgtEl>
                                          <p:spTgt spid="5"/>
                                        </p:tgtEl>
                                        <p:attrNameLst>
                                          <p:attrName>ppt_x</p:attrName>
                                        </p:attrNameLst>
                                      </p:cBhvr>
                                    </p:anim>
                                    <p:anim from="(-#ppt_h/2)" to="(#ppt_y)" calcmode="lin" valueType="num">
                                      <p:cBhvr>
                                        <p:cTn id="23" dur="1000" fill="hold">
                                          <p:stCondLst>
                                            <p:cond delay="0"/>
                                          </p:stCondLst>
                                        </p:cTn>
                                        <p:tgtEl>
                                          <p:spTgt spid="5"/>
                                        </p:tgtEl>
                                        <p:attrNameLst>
                                          <p:attrName>ppt_y</p:attrName>
                                        </p:attrNameLst>
                                      </p:cBhvr>
                                    </p:anim>
                                    <p:animRot by="21600000">
                                      <p:cBhvr>
                                        <p:cTn id="24"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88</TotalTime>
  <Words>366</Words>
  <Application>Microsoft Office PowerPoint</Application>
  <PresentationFormat>Ekran Gösterisi (4:3)</PresentationFormat>
  <Paragraphs>26</Paragraphs>
  <Slides>9</Slides>
  <Notes>4</Notes>
  <HiddenSlides>1</HiddenSlides>
  <MMClips>0</MMClips>
  <ScaleCrop>false</ScaleCrop>
  <HeadingPairs>
    <vt:vector size="4" baseType="variant">
      <vt:variant>
        <vt:lpstr>Tema</vt:lpstr>
      </vt:variant>
      <vt:variant>
        <vt:i4>1</vt:i4>
      </vt:variant>
      <vt:variant>
        <vt:lpstr>Slayt Başlıkları</vt:lpstr>
      </vt:variant>
      <vt:variant>
        <vt:i4>9</vt:i4>
      </vt:variant>
    </vt:vector>
  </HeadingPairs>
  <TitlesOfParts>
    <vt:vector size="10" baseType="lpstr">
      <vt:lpstr>Akış</vt:lpstr>
      <vt:lpstr> YERYÜZÜNDE YAŞAM</vt:lpstr>
      <vt:lpstr>ÇÖL İKLİMİ</vt:lpstr>
      <vt:lpstr>KUTUP İKLİMİ</vt:lpstr>
      <vt:lpstr>EKVATORAL İKLİM</vt:lpstr>
      <vt:lpstr>MUSON İKLİMİ </vt:lpstr>
      <vt:lpstr>TÜRKİYE’DE İKLİM</vt:lpstr>
      <vt:lpstr>KARASAL İKLİM </vt:lpstr>
      <vt:lpstr>KARADENİZ İKLİMİ</vt:lpstr>
      <vt:lpstr>AKDENİZ İKLİMİ</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2014-11-27T11:44:53Z</dcterms:created>
  <dcterms:modified xsi:type="dcterms:W3CDTF">2016-01-05T16:21:27Z</dcterms:modified>
  <cp:category>www.sorubak.com</cp:category>
</cp:coreProperties>
</file>