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83E5FC-29E8-4E52-88C9-D36CA089026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C18B9-E618-4643-84B6-218D42511C4E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545921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CC18B9-E618-4643-84B6-218D42511C4E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93300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7A7EB55-B213-48AE-8259-13FAAFF83CF5}" type="datetimeFigureOut">
              <a:rPr lang="tr-TR" smtClean="0"/>
              <a:pPr/>
              <a:t>09.12.2015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0BC14E-BFEF-48DF-94CF-DD779ABE4455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kbilgi.com/yazi/harf-nedir-tanimi-olusumu-ve-aciklamasi/" TargetMode="External"/><Relationship Id="rId2" Type="http://schemas.openxmlformats.org/officeDocument/2006/relationships/hyperlink" Target="http://www.cokbilgi.com/yazi/cekim-ve-yapim-ekleri/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kbilgi.com/yazi/kesme-isareti-noktalama-isaretleri-ozellikleri/" TargetMode="External"/><Relationship Id="rId2" Type="http://schemas.openxmlformats.org/officeDocument/2006/relationships/hyperlink" Target="http://www.cokbilgi.com/yazi/nokta-noktalama-isaretleri/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türkce-logo-520x24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296" y="1285861"/>
            <a:ext cx="9097410" cy="4286280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Türkçe Kısaltmaların Yazılımı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Hazırlayan: enes02002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8.UYARI !!!</a:t>
            </a:r>
            <a:endParaRPr lang="tr-TR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8.</a:t>
            </a:r>
            <a:r>
              <a:rPr lang="tr-TR" dirty="0" smtClean="0"/>
              <a:t> Özel isim olmayan kelimelerin kısaltması küçük harfle başlar.</a:t>
            </a:r>
          </a:p>
          <a:p>
            <a:r>
              <a:rPr lang="tr-TR" b="1" dirty="0" smtClean="0"/>
              <a:t>Örnek:</a:t>
            </a:r>
            <a:r>
              <a:rPr lang="tr-TR" i="1" dirty="0" smtClean="0"/>
              <a:t> C. (cilt), s. (sayfa), bkz.(bakınız), vb. (ve benzeri), vs. (ve saire), is. (isim), sf. (sıfat), </a:t>
            </a:r>
            <a:r>
              <a:rPr lang="tr-TR" i="1" dirty="0" err="1" smtClean="0"/>
              <a:t>hz.</a:t>
            </a:r>
            <a:r>
              <a:rPr lang="tr-TR" i="1" dirty="0" smtClean="0"/>
              <a:t> (hazırlayan), </a:t>
            </a:r>
            <a:r>
              <a:rPr lang="tr-TR" i="1" dirty="0" err="1" smtClean="0"/>
              <a:t>çev</a:t>
            </a:r>
            <a:r>
              <a:rPr lang="tr-TR" i="1" dirty="0" smtClean="0"/>
              <a:t>. (çeviren), ed. (edebiyat), fiz. (fizik), kim. (kimya)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              NOT </a:t>
            </a:r>
            <a:endParaRPr lang="tr-TR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 kısaltmalara ek getirilirken kelimenin uzun şeklinin okunuşu esas alınır; ekler kesmeyle ayrılmaz:</a:t>
            </a:r>
          </a:p>
          <a:p>
            <a:r>
              <a:rPr lang="tr-TR" b="1" dirty="0" smtClean="0"/>
              <a:t>Örnek:</a:t>
            </a:r>
            <a:r>
              <a:rPr lang="tr-TR" dirty="0" smtClean="0"/>
              <a:t> </a:t>
            </a:r>
            <a:r>
              <a:rPr lang="tr-TR" i="1" dirty="0" smtClean="0"/>
              <a:t>vb.leri, vs.den, is.ler, sf.lar, </a:t>
            </a:r>
            <a:r>
              <a:rPr lang="tr-TR" i="1" dirty="0" err="1" smtClean="0"/>
              <a:t>hz.da</a:t>
            </a:r>
            <a:r>
              <a:rPr lang="tr-TR" i="1" dirty="0" smtClean="0"/>
              <a:t>, </a:t>
            </a:r>
            <a:r>
              <a:rPr lang="tr-TR" i="1" dirty="0" err="1" smtClean="0"/>
              <a:t>çev</a:t>
            </a:r>
            <a:r>
              <a:rPr lang="tr-TR" i="1" dirty="0" smtClean="0"/>
              <a:t>.e, ed.ı, fiz.le, kim.da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9.UYARI !!</a:t>
            </a:r>
            <a:endParaRPr lang="tr-TR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9. </a:t>
            </a:r>
            <a:r>
              <a:rPr lang="tr-TR" dirty="0" smtClean="0"/>
              <a:t>Elementlerin ve ölçülerin kısaltmalarında nokta kullanılmaz:</a:t>
            </a:r>
          </a:p>
          <a:p>
            <a:r>
              <a:rPr lang="tr-TR" b="1" dirty="0" smtClean="0"/>
              <a:t>Örnek:</a:t>
            </a:r>
            <a:r>
              <a:rPr lang="tr-TR" dirty="0" smtClean="0"/>
              <a:t> </a:t>
            </a:r>
            <a:r>
              <a:rPr lang="tr-TR" i="1" dirty="0" smtClean="0"/>
              <a:t>C, </a:t>
            </a:r>
            <a:r>
              <a:rPr lang="tr-TR" i="1" dirty="0" err="1" smtClean="0"/>
              <a:t>Ca</a:t>
            </a:r>
            <a:r>
              <a:rPr lang="tr-TR" i="1" dirty="0" smtClean="0"/>
              <a:t>, </a:t>
            </a:r>
            <a:r>
              <a:rPr lang="tr-TR" i="1" dirty="0" err="1" smtClean="0"/>
              <a:t>Fe</a:t>
            </a:r>
            <a:r>
              <a:rPr lang="tr-TR" i="1" dirty="0" smtClean="0"/>
              <a:t>, m, mm, cm, km, g, kg, l, mg…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         NOT </a:t>
            </a:r>
            <a:endParaRPr lang="tr-TR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 Bu kısaltmalara ek getirilirken kelimenin uzun şeklinin okunuşu esas alınır; ekler nokta kullanılmadığı için kesmeyle ayrılır: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Türkçede Kısaltmaların Yazımı </a:t>
            </a:r>
            <a:endParaRPr lang="tr-TR" dirty="0"/>
          </a:p>
        </p:txBody>
      </p:sp>
      <p:pic>
        <p:nvPicPr>
          <p:cNvPr id="4" name="3 İçerik Yer Tutucusu" descr="ogrenci-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991350" y="1857364"/>
            <a:ext cx="2152650" cy="2162175"/>
          </a:xfrm>
        </p:spPr>
      </p:pic>
      <p:sp>
        <p:nvSpPr>
          <p:cNvPr id="5" name="4 Metin kutusu"/>
          <p:cNvSpPr txBox="1"/>
          <p:nvPr/>
        </p:nvSpPr>
        <p:spPr>
          <a:xfrm>
            <a:off x="714348" y="2214554"/>
            <a:ext cx="61436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Kısaltma; bir kelime, terim veya özel adın içerdiği harflerden biri veya birkaçı ile daha kısa olarak ifade edilmesi ve sembolleştirilmesidir. Yapılan kısaltmaların benimsenmesi, yaygınlaşması ve herkes tarafından anlaşılması gerekir.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Uyarı ! </a:t>
            </a:r>
            <a:endParaRPr lang="tr-TR" sz="6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" name="3 İçerik Yer Tutucusu" descr="yazim-kuralari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643702" y="1500174"/>
            <a:ext cx="2143125" cy="2466975"/>
          </a:xfrm>
        </p:spPr>
      </p:pic>
      <p:sp>
        <p:nvSpPr>
          <p:cNvPr id="6" name="5 Metin kutusu"/>
          <p:cNvSpPr txBox="1"/>
          <p:nvPr/>
        </p:nvSpPr>
        <p:spPr>
          <a:xfrm>
            <a:off x="0" y="2285992"/>
            <a:ext cx="6143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dirty="0"/>
          </a:p>
        </p:txBody>
      </p:sp>
      <p:sp>
        <p:nvSpPr>
          <p:cNvPr id="7" name="6 Metin kutusu"/>
          <p:cNvSpPr txBox="1"/>
          <p:nvPr/>
        </p:nvSpPr>
        <p:spPr>
          <a:xfrm>
            <a:off x="285720" y="2214554"/>
            <a:ext cx="621510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/>
              <a:t>1.</a:t>
            </a:r>
            <a:r>
              <a:rPr lang="tr-TR" sz="3200" dirty="0"/>
              <a:t> Kurum, kuruluş, müessese, makam, üniversite adlarının kısaltmalarında bütün </a:t>
            </a:r>
            <a:r>
              <a:rPr lang="tr-TR" sz="3200" dirty="0" smtClean="0"/>
              <a:t>harfler büyüktür</a:t>
            </a:r>
            <a:r>
              <a:rPr lang="tr-TR" sz="3200" dirty="0"/>
              <a:t>. Harfler arasına nokta koymaya gerek yoktur.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2.UYARI !!!</a:t>
            </a:r>
            <a:endParaRPr lang="tr-TR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2.</a:t>
            </a:r>
            <a:r>
              <a:rPr lang="tr-TR" dirty="0" smtClean="0"/>
              <a:t> Bu kısaltmalardan sonra gelen </a:t>
            </a:r>
            <a:r>
              <a:rPr lang="tr-TR" dirty="0" smtClean="0">
                <a:hlinkClick r:id="rId2" tooltip="çekim ve yapım ekleri"/>
              </a:rPr>
              <a:t>çekim ekleri</a:t>
            </a:r>
            <a:r>
              <a:rPr lang="tr-TR" dirty="0" smtClean="0"/>
              <a:t> kesme ile ayrılır. Ekler son </a:t>
            </a:r>
            <a:r>
              <a:rPr lang="tr-TR" dirty="0" smtClean="0">
                <a:hlinkClick r:id="rId3" tooltip="harf nedir"/>
              </a:rPr>
              <a:t>harf</a:t>
            </a:r>
            <a:r>
              <a:rPr lang="tr-TR" dirty="0" smtClean="0"/>
              <a:t>in okunuşuna göre belirlenir; kelimenin uzun şeklinin okunuşuna göre değil:</a:t>
            </a:r>
          </a:p>
          <a:p>
            <a:r>
              <a:rPr lang="tr-TR" b="1" dirty="0" smtClean="0"/>
              <a:t>Örnek:</a:t>
            </a:r>
            <a:r>
              <a:rPr lang="tr-TR" dirty="0" smtClean="0"/>
              <a:t> </a:t>
            </a:r>
            <a:r>
              <a:rPr lang="tr-TR" i="1" dirty="0" smtClean="0"/>
              <a:t>MEB’e, TBMM’nin, </a:t>
            </a:r>
            <a:r>
              <a:rPr lang="tr-TR" i="1" dirty="0" err="1" smtClean="0"/>
              <a:t>DTCD’ne</a:t>
            </a:r>
            <a:r>
              <a:rPr lang="tr-TR" i="1" dirty="0" smtClean="0"/>
              <a:t> değil DTCF’ye, İTÜ’nden değil İTÜ’den</a:t>
            </a:r>
            <a:endParaRPr lang="tr-TR" dirty="0" smtClean="0"/>
          </a:p>
          <a:p>
            <a:endParaRPr lang="tr-TR" dirty="0"/>
          </a:p>
        </p:txBody>
      </p:sp>
      <p:pic>
        <p:nvPicPr>
          <p:cNvPr id="4" name="3 Resim" descr="dil-anlati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768" y="4786322"/>
            <a:ext cx="1285875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3.UYARII!!!</a:t>
            </a:r>
            <a:endParaRPr lang="tr-TR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3.</a:t>
            </a:r>
            <a:r>
              <a:rPr lang="tr-TR" dirty="0" smtClean="0"/>
              <a:t> Bazı kısaltmalar da kelime gibi oluşturulmuştur.</a:t>
            </a:r>
          </a:p>
          <a:p>
            <a:r>
              <a:rPr lang="tr-TR" b="1" dirty="0" smtClean="0"/>
              <a:t>Örnek:</a:t>
            </a:r>
            <a:r>
              <a:rPr lang="tr-TR" dirty="0" smtClean="0"/>
              <a:t> </a:t>
            </a:r>
            <a:r>
              <a:rPr lang="tr-TR" i="1" dirty="0" smtClean="0"/>
              <a:t>ASELSAN, BOTAŞ, İLESAM, SEKA, TÖMER, TEDAŞ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4.UYARI !!!</a:t>
            </a:r>
            <a:endParaRPr lang="tr-TR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4.</a:t>
            </a:r>
            <a:r>
              <a:rPr lang="tr-TR" dirty="0" smtClean="0"/>
              <a:t> Bunlara getirilen ekler de düz okunuşa göre belirlenir:</a:t>
            </a:r>
          </a:p>
          <a:p>
            <a:r>
              <a:rPr lang="tr-TR" b="1" dirty="0" smtClean="0"/>
              <a:t>Örnek:</a:t>
            </a:r>
            <a:r>
              <a:rPr lang="tr-TR" dirty="0" smtClean="0"/>
              <a:t> </a:t>
            </a:r>
            <a:r>
              <a:rPr lang="tr-TR" i="1" dirty="0" smtClean="0"/>
              <a:t>ASELSAN’da, BOTAŞ’a, İLESAM’ın, SEKA’nın, TÖMER’den, </a:t>
            </a:r>
            <a:r>
              <a:rPr lang="tr-TR" i="1" dirty="0" err="1" smtClean="0"/>
              <a:t>TEDAŞ’ta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5.UYARI !!!</a:t>
            </a:r>
            <a:endParaRPr lang="tr-TR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5.</a:t>
            </a:r>
            <a:r>
              <a:rPr lang="tr-TR" dirty="0" smtClean="0"/>
              <a:t> </a:t>
            </a:r>
            <a:r>
              <a:rPr lang="tr-TR" dirty="0" smtClean="0">
                <a:hlinkClick r:id="rId2" tooltip="nokta nerelerde kullanılır"/>
              </a:rPr>
              <a:t>Nokta</a:t>
            </a:r>
            <a:r>
              <a:rPr lang="tr-TR" dirty="0" smtClean="0"/>
              <a:t> kullanılan kısaltmalar da vardır. Bunlardan sonra getirilen ekler </a:t>
            </a:r>
            <a:r>
              <a:rPr lang="tr-TR" dirty="0" err="1" smtClean="0">
                <a:hlinkClick r:id="rId3" tooltip="kesme işareti"/>
              </a:rPr>
              <a:t>kesme</a:t>
            </a:r>
            <a:r>
              <a:rPr lang="tr-TR" dirty="0" err="1" smtClean="0"/>
              <a:t>işaretiyle</a:t>
            </a:r>
            <a:r>
              <a:rPr lang="tr-TR" dirty="0" smtClean="0"/>
              <a:t> ayrılmaz:</a:t>
            </a:r>
          </a:p>
          <a:p>
            <a:r>
              <a:rPr lang="tr-TR" b="1" dirty="0" smtClean="0"/>
              <a:t>Örnek:</a:t>
            </a:r>
            <a:r>
              <a:rPr lang="tr-TR" i="1" dirty="0" smtClean="0"/>
              <a:t> K.K.K., M.Ö., M.S., P.K., T.C.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714356"/>
            <a:ext cx="8229600" cy="1143000"/>
          </a:xfrm>
        </p:spPr>
        <p:txBody>
          <a:bodyPr/>
          <a:lstStyle/>
          <a:p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6.UYARI !!!</a:t>
            </a:r>
            <a:endParaRPr lang="tr-TR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6.</a:t>
            </a:r>
            <a:r>
              <a:rPr lang="tr-TR" dirty="0" smtClean="0"/>
              <a:t> Özel isim veya unvan olan bir kelime birkaç harfle kısaltılıyorsa yalnız ilk harf büyük yazılır.</a:t>
            </a:r>
          </a:p>
          <a:p>
            <a:r>
              <a:rPr lang="tr-TR" b="1" dirty="0" smtClean="0"/>
              <a:t>Örnek:</a:t>
            </a:r>
            <a:r>
              <a:rPr lang="tr-TR" dirty="0" smtClean="0"/>
              <a:t> </a:t>
            </a:r>
            <a:r>
              <a:rPr lang="tr-TR" i="1" dirty="0" smtClean="0"/>
              <a:t>Prof., İst., Doç., Dr., Av., </a:t>
            </a:r>
            <a:r>
              <a:rPr lang="tr-TR" i="1" dirty="0" err="1" smtClean="0"/>
              <a:t>Alb</a:t>
            </a:r>
            <a:r>
              <a:rPr lang="tr-TR" i="1" dirty="0" smtClean="0"/>
              <a:t>., Gen.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i="1" dirty="0" smtClean="0"/>
              <a:t>Alm. (Almanca), İng., Kocatepe Mah., Güniz Sok.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7.UYARI !!!</a:t>
            </a:r>
            <a:endParaRPr lang="tr-TR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 smtClean="0"/>
              <a:t>7.</a:t>
            </a:r>
            <a:r>
              <a:rPr lang="tr-TR" dirty="0" smtClean="0"/>
              <a:t> Bu kısaltmalara ek getirilirken kelimenin uzun şeklinin okunuşu esas alınır; ekler kesmeyle ayrılmaz:</a:t>
            </a:r>
          </a:p>
          <a:p>
            <a:r>
              <a:rPr lang="tr-TR" b="1" dirty="0" smtClean="0"/>
              <a:t>Örnek:</a:t>
            </a:r>
            <a:r>
              <a:rPr lang="tr-TR" dirty="0" smtClean="0"/>
              <a:t> </a:t>
            </a:r>
            <a:r>
              <a:rPr lang="tr-TR" i="1" dirty="0" err="1" smtClean="0"/>
              <a:t>İst.da</a:t>
            </a:r>
            <a:r>
              <a:rPr lang="tr-TR" i="1" dirty="0" smtClean="0"/>
              <a:t>, Alm.yı, İng.ye</a:t>
            </a:r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102</Words>
  <Application>Microsoft Office PowerPoint</Application>
  <PresentationFormat>Ekran Gösterisi (4:3)</PresentationFormat>
  <Paragraphs>37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Slayt Başlıkları</vt:lpstr>
      </vt:variant>
      <vt:variant>
        <vt:i4>13</vt:i4>
      </vt:variant>
    </vt:vector>
  </HeadingPairs>
  <TitlesOfParts>
    <vt:vector size="15" baseType="lpstr">
      <vt:lpstr>Ofis Teması</vt:lpstr>
      <vt:lpstr>Akış</vt:lpstr>
      <vt:lpstr>Türkçe Kısaltmaların Yazılımı</vt:lpstr>
      <vt:lpstr>Türkçede Kısaltmaların Yazımı </vt:lpstr>
      <vt:lpstr>Uyarı ! </vt:lpstr>
      <vt:lpstr>2.UYARI !!!</vt:lpstr>
      <vt:lpstr>3.UYARII!!!</vt:lpstr>
      <vt:lpstr>4.UYARI !!!</vt:lpstr>
      <vt:lpstr>5.UYARI !!!</vt:lpstr>
      <vt:lpstr>6.UYARI !!!</vt:lpstr>
      <vt:lpstr>7.UYARI !!!</vt:lpstr>
      <vt:lpstr>8.UYARI !!!</vt:lpstr>
      <vt:lpstr>                         NOT </vt:lpstr>
      <vt:lpstr>9.UYARI !!</vt:lpstr>
      <vt:lpstr>                       NOT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2015-12-08T14:58:50Z</dcterms:created>
  <dcterms:modified xsi:type="dcterms:W3CDTF">2015-12-09T21:55:51Z</dcterms:modified>
  <cp:category>www.sorubak.com</cp:category>
</cp:coreProperties>
</file>