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handoutMasterIdLst>
    <p:handoutMasterId r:id="rId21"/>
  </p:handout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5" r:id="rId1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24" autoAdjust="0"/>
  </p:normalViewPr>
  <p:slideViewPr>
    <p:cSldViewPr>
      <p:cViewPr varScale="1">
        <p:scale>
          <a:sx n="86" d="100"/>
          <a:sy n="86" d="100"/>
        </p:scale>
        <p:origin x="-108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90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9007C58-2169-4A77-AA1B-0F139ED3AFAE}" type="datetimeFigureOut">
              <a:rPr lang="tr-TR" smtClean="0"/>
              <a:pPr/>
              <a:t>29.12.2015</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974D43-9053-4366-8B76-CC73388625EE}" type="slidenum">
              <a:rPr lang="tr-TR" smtClean="0"/>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FB5949-1099-40C0-9204-3E1A34A4ED74}" type="datetimeFigureOut">
              <a:rPr lang="tr-TR" smtClean="0"/>
              <a:pPr/>
              <a:t>29.12.2015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641ECF-D5E9-4715-8A8B-B2D2A3A47237}"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B641ECF-D5E9-4715-8A8B-B2D2A3A47237}" type="slidenum">
              <a:rPr lang="tr-TR" smtClean="0"/>
              <a:pPr/>
              <a:t>18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D9F75050-0E15-4C5B-92B0-66D068882F1F}" type="datetimeFigureOut">
              <a:rPr lang="tr-TR" smtClean="0"/>
              <a:pPr/>
              <a:t>29.12.2015</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29.12.2015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29.12.2015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D9F75050-0E15-4C5B-92B0-66D068882F1F}" type="datetimeFigureOut">
              <a:rPr lang="tr-TR" smtClean="0"/>
              <a:pPr/>
              <a:t>29.12.2015</a:t>
            </a:fld>
            <a:endParaRPr lang="tr-TR"/>
          </a:p>
        </p:txBody>
      </p:sp>
      <p:sp>
        <p:nvSpPr>
          <p:cNvPr id="9" name="8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D9F75050-0E15-4C5B-92B0-66D068882F1F}" type="datetimeFigureOut">
              <a:rPr lang="tr-TR" smtClean="0"/>
              <a:pPr/>
              <a:t>29.12.2015</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29.12.2015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29.12.2015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D9F75050-0E15-4C5B-92B0-66D068882F1F}" type="datetimeFigureOut">
              <a:rPr lang="tr-TR" smtClean="0"/>
              <a:pPr/>
              <a:t>29.12.2015</a:t>
            </a:fld>
            <a:endParaRPr lang="tr-TR"/>
          </a:p>
        </p:txBody>
      </p:sp>
      <p:sp>
        <p:nvSpPr>
          <p:cNvPr id="7" name="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29.12.2015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D9F75050-0E15-4C5B-92B0-66D068882F1F}" type="datetimeFigureOut">
              <a:rPr lang="tr-TR" smtClean="0"/>
              <a:pPr/>
              <a:t>29.12.2015</a:t>
            </a:fld>
            <a:endParaRPr lang="tr-TR"/>
          </a:p>
        </p:txBody>
      </p:sp>
      <p:sp>
        <p:nvSpPr>
          <p:cNvPr id="22" name="21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D9F75050-0E15-4C5B-92B0-66D068882F1F}" type="datetimeFigureOut">
              <a:rPr lang="tr-TR" smtClean="0"/>
              <a:pPr/>
              <a:t>29.12.2015</a:t>
            </a:fld>
            <a:endParaRPr lang="tr-TR"/>
          </a:p>
        </p:txBody>
      </p:sp>
      <p:sp>
        <p:nvSpPr>
          <p:cNvPr id="18" name="17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9F75050-0E15-4C5B-92B0-66D068882F1F}" type="datetimeFigureOut">
              <a:rPr lang="tr-TR" smtClean="0"/>
              <a:pPr/>
              <a:t>29.12.2015</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tr.wikipedia.org/wiki/Radloff" TargetMode="External"/><Relationship Id="rId13" Type="http://schemas.openxmlformats.org/officeDocument/2006/relationships/hyperlink" Target="https://tr.wikipedia.org/wiki/Sibirya" TargetMode="External"/><Relationship Id="rId3" Type="http://schemas.openxmlformats.org/officeDocument/2006/relationships/hyperlink" Target="https://tr.wikipedia.org/wiki/Destan" TargetMode="External"/><Relationship Id="rId7" Type="http://schemas.openxmlformats.org/officeDocument/2006/relationships/hyperlink" Target="https://tr.wikipedia.org/wiki/T%C3%BCrk_destanlar%C4%B1" TargetMode="External"/><Relationship Id="rId12" Type="http://schemas.openxmlformats.org/officeDocument/2006/relationships/hyperlink" Target="https://tr.wikipedia.org/wiki/Orta_Asya" TargetMode="External"/><Relationship Id="rId2" Type="http://schemas.openxmlformats.org/officeDocument/2006/relationships/hyperlink" Target="https://tr.wikipedia.org/wiki/T%C3%BCrkler" TargetMode="External"/><Relationship Id="rId1" Type="http://schemas.openxmlformats.org/officeDocument/2006/relationships/slideLayout" Target="../slideLayouts/slideLayout2.xml"/><Relationship Id="rId6" Type="http://schemas.openxmlformats.org/officeDocument/2006/relationships/hyperlink" Target="https://tr.wikipedia.org/wiki/Altay_T%C3%BCrkleri" TargetMode="External"/><Relationship Id="rId11" Type="http://schemas.openxmlformats.org/officeDocument/2006/relationships/hyperlink" Target="https://tr.wikipedia.org/wiki/Yarat%C4%B1l%C4%B1%C5%9F" TargetMode="External"/><Relationship Id="rId5" Type="http://schemas.openxmlformats.org/officeDocument/2006/relationships/hyperlink" Target="https://tr.wikipedia.org/wiki/T%C3%BCrk_boylar%C4%B1" TargetMode="External"/><Relationship Id="rId10" Type="http://schemas.openxmlformats.org/officeDocument/2006/relationships/hyperlink" Target="https://tr.wikipedia.org/wiki/Altay_Da%C4%9Flar%C4%B1" TargetMode="External"/><Relationship Id="rId4" Type="http://schemas.openxmlformats.org/officeDocument/2006/relationships/hyperlink" Target="https://tr.wikipedia.org/wiki/Asya" TargetMode="External"/><Relationship Id="rId9" Type="http://schemas.openxmlformats.org/officeDocument/2006/relationships/hyperlink" Target="https://tr.wikipedia.org/wiki/Edebiyat" TargetMode="External"/><Relationship Id="rId14" Type="http://schemas.openxmlformats.org/officeDocument/2006/relationships/hyperlink" Target="https://tr.wikipedia.org/wiki/T%C3%BCrk_mitolojisi"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tr.wikipedia.org/wiki/Sakalar" TargetMode="External"/><Relationship Id="rId3" Type="http://schemas.openxmlformats.org/officeDocument/2006/relationships/hyperlink" Target="https://tr.wikipedia.org/w/index.php?title=M%C3%96_327&amp;action=edit&amp;redlink=1" TargetMode="External"/><Relationship Id="rId7" Type="http://schemas.openxmlformats.org/officeDocument/2006/relationships/hyperlink" Target="https://tr.wikipedia.org/wiki/T%C3%BCrkistan" TargetMode="External"/><Relationship Id="rId2" Type="http://schemas.openxmlformats.org/officeDocument/2006/relationships/hyperlink" Target="https://tr.wikipedia.org/w/index.php?title=M%C3%96_330&amp;action=edit&amp;redlink=1" TargetMode="External"/><Relationship Id="rId1" Type="http://schemas.openxmlformats.org/officeDocument/2006/relationships/slideLayout" Target="../slideLayouts/slideLayout2.xml"/><Relationship Id="rId6" Type="http://schemas.openxmlformats.org/officeDocument/2006/relationships/hyperlink" Target="https://tr.wikipedia.org/wiki/%C4%B0ran" TargetMode="External"/><Relationship Id="rId5" Type="http://schemas.openxmlformats.org/officeDocument/2006/relationships/hyperlink" Target="https://tr.wikipedia.org/wiki/Makedonyal%C4%B1_%C4%B0skender" TargetMode="External"/><Relationship Id="rId10" Type="http://schemas.openxmlformats.org/officeDocument/2006/relationships/hyperlink" Target="https://tr.wikipedia.org/wiki/T%C3%BCrkmen" TargetMode="External"/><Relationship Id="rId4" Type="http://schemas.openxmlformats.org/officeDocument/2006/relationships/hyperlink" Target="https://tr.wikipedia.org/wiki/Destan" TargetMode="External"/><Relationship Id="rId9" Type="http://schemas.openxmlformats.org/officeDocument/2006/relationships/hyperlink" Target="https://tr.wikipedia.org/wiki/%C5%9Eu"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tr.wikipedia.org/wiki/Deprem" TargetMode="External"/><Relationship Id="rId3" Type="http://schemas.openxmlformats.org/officeDocument/2006/relationships/hyperlink" Target="https://tr.wikipedia.org/wiki/Sava%C5%9F" TargetMode="External"/><Relationship Id="rId7" Type="http://schemas.openxmlformats.org/officeDocument/2006/relationships/hyperlink" Target="https://tr.wikipedia.org/wiki/Sel" TargetMode="External"/><Relationship Id="rId2" Type="http://schemas.openxmlformats.org/officeDocument/2006/relationships/hyperlink" Target="https://tr.wikipedia.org/wiki/Millet" TargetMode="External"/><Relationship Id="rId1" Type="http://schemas.openxmlformats.org/officeDocument/2006/relationships/slideLayout" Target="../slideLayouts/slideLayout2.xml"/><Relationship Id="rId6" Type="http://schemas.openxmlformats.org/officeDocument/2006/relationships/hyperlink" Target="https://tr.wikipedia.org/wiki/Salg%C4%B1n_hastal%C4%B1k" TargetMode="External"/><Relationship Id="rId5" Type="http://schemas.openxmlformats.org/officeDocument/2006/relationships/hyperlink" Target="https://tr.wikipedia.org/wiki/Yang%C4%B1n" TargetMode="External"/><Relationship Id="rId10" Type="http://schemas.openxmlformats.org/officeDocument/2006/relationships/hyperlink" Target="https://tr.wikipedia.org/wiki/Araplar" TargetMode="External"/><Relationship Id="rId4" Type="http://schemas.openxmlformats.org/officeDocument/2006/relationships/hyperlink" Target="https://tr.wikipedia.org/wiki/G%C3%B6%C3%A7" TargetMode="External"/><Relationship Id="rId9" Type="http://schemas.openxmlformats.org/officeDocument/2006/relationships/hyperlink" Target="https://tr.wikipedia.org/wiki/Manzu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tr.wikipedia.org/wiki/Anoni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tr.wikipedia.org/wiki/Ergenekon_Destan%C4%B1" TargetMode="External"/><Relationship Id="rId13" Type="http://schemas.openxmlformats.org/officeDocument/2006/relationships/hyperlink" Target="https://tr.wikipedia.org/wiki/Saltuk_Bu%C4%9Fra" TargetMode="External"/><Relationship Id="rId18" Type="http://schemas.openxmlformats.org/officeDocument/2006/relationships/hyperlink" Target="https://tr.wikipedia.org/wiki/Gen%C3%A7_Osman_Destan%C4%B1" TargetMode="External"/><Relationship Id="rId3" Type="http://schemas.openxmlformats.org/officeDocument/2006/relationships/hyperlink" Target="https://tr.wikipedia.org/wiki/Destan" TargetMode="External"/><Relationship Id="rId21" Type="http://schemas.openxmlformats.org/officeDocument/2006/relationships/hyperlink" Target="https://tr.wikipedia.org/w/index.php?title=%C3%87anakkale_Destan%C4%B1&amp;action=edit&amp;redlink=1" TargetMode="External"/><Relationship Id="rId7" Type="http://schemas.openxmlformats.org/officeDocument/2006/relationships/hyperlink" Target="https://tr.wikipedia.org/wiki/Bozkurt_Destan%C4%B1" TargetMode="External"/><Relationship Id="rId12" Type="http://schemas.openxmlformats.org/officeDocument/2006/relationships/hyperlink" Target="https://tr.wikipedia.org/wiki/%C4%B0slam" TargetMode="External"/><Relationship Id="rId17" Type="http://schemas.openxmlformats.org/officeDocument/2006/relationships/hyperlink" Target="https://tr.wikipedia.org/wiki/Dede_Korkut" TargetMode="External"/><Relationship Id="rId2" Type="http://schemas.openxmlformats.org/officeDocument/2006/relationships/hyperlink" Target="https://tr.wikipedia.org/wiki/T%C3%BCrk_edebiyat%C4%B1" TargetMode="External"/><Relationship Id="rId16" Type="http://schemas.openxmlformats.org/officeDocument/2006/relationships/hyperlink" Target="https://tr.wikipedia.org/wiki/Dani%C5%9Fmendname" TargetMode="External"/><Relationship Id="rId20" Type="http://schemas.openxmlformats.org/officeDocument/2006/relationships/hyperlink" Target="https://tr.wikipedia.org/w/index.php?title=Kuva-yi_Milliye_Destan%C4%B1&amp;action=edit&amp;redlink=1" TargetMode="External"/><Relationship Id="rId1" Type="http://schemas.openxmlformats.org/officeDocument/2006/relationships/slideLayout" Target="../slideLayouts/slideLayout2.xml"/><Relationship Id="rId6" Type="http://schemas.openxmlformats.org/officeDocument/2006/relationships/hyperlink" Target="https://tr.wikipedia.org/wiki/O%C4%9Fuz_Ka%C4%9Fan_Destan%C4%B1" TargetMode="External"/><Relationship Id="rId11" Type="http://schemas.openxmlformats.org/officeDocument/2006/relationships/hyperlink" Target="https://tr.wikipedia.org/wiki/T%C3%BCreyi%C5%9F_Destan%C4%B1" TargetMode="External"/><Relationship Id="rId5" Type="http://schemas.openxmlformats.org/officeDocument/2006/relationships/hyperlink" Target="https://tr.wikipedia.org/wiki/%C5%9Eu_Destan%C4%B1" TargetMode="External"/><Relationship Id="rId15" Type="http://schemas.openxmlformats.org/officeDocument/2006/relationships/hyperlink" Target="https://tr.wikipedia.org/wiki/Battal_Gazi" TargetMode="External"/><Relationship Id="rId10" Type="http://schemas.openxmlformats.org/officeDocument/2006/relationships/hyperlink" Target="https://tr.wikipedia.org/wiki/Edigey_Destan%C4%B1" TargetMode="External"/><Relationship Id="rId19" Type="http://schemas.openxmlformats.org/officeDocument/2006/relationships/hyperlink" Target="https://tr.wikipedia.org/wiki/K%C3%B6ro%C4%9Flu_Destan%C4%B1" TargetMode="External"/><Relationship Id="rId4" Type="http://schemas.openxmlformats.org/officeDocument/2006/relationships/hyperlink" Target="https://tr.wikipedia.org/wiki/G%C3%B6%C3%A7_Destan%C4%B1" TargetMode="External"/><Relationship Id="rId9" Type="http://schemas.openxmlformats.org/officeDocument/2006/relationships/hyperlink" Target="https://tr.wikipedia.org/wiki/Yarat%C4%B1l%C4%B1%C5%9F_Destan%C4%B1" TargetMode="External"/><Relationship Id="rId14" Type="http://schemas.openxmlformats.org/officeDocument/2006/relationships/hyperlink" Target="https://tr.wikipedia.org/wiki/Mana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428860" y="2357430"/>
            <a:ext cx="6172200" cy="1894362"/>
          </a:xfrm>
        </p:spPr>
        <p:txBody>
          <a:bodyPr>
            <a:noAutofit/>
          </a:bodyPr>
          <a:lstStyle/>
          <a:p>
            <a:r>
              <a:rPr lang="tr-TR" sz="6000" dirty="0" smtClean="0"/>
              <a:t>Türk destanları</a:t>
            </a:r>
            <a:endParaRPr lang="tr-TR" sz="60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dirty="0" smtClean="0"/>
              <a:t>Yaratılış destanı</a:t>
            </a:r>
            <a:endParaRPr lang="tr-TR" sz="6000" dirty="0"/>
          </a:p>
        </p:txBody>
      </p:sp>
      <p:sp>
        <p:nvSpPr>
          <p:cNvPr id="3" name="2 İçerik Yer Tutucusu"/>
          <p:cNvSpPr>
            <a:spLocks noGrp="1"/>
          </p:cNvSpPr>
          <p:nvPr>
            <p:ph sz="quarter" idx="1"/>
          </p:nvPr>
        </p:nvSpPr>
        <p:spPr/>
        <p:txBody>
          <a:bodyPr>
            <a:normAutofit fontScale="85000" lnSpcReduction="10000"/>
          </a:bodyPr>
          <a:lstStyle/>
          <a:p>
            <a:r>
              <a:rPr lang="tr-TR" b="1" dirty="0" smtClean="0"/>
              <a:t>Yaratılış destanı, </a:t>
            </a:r>
            <a:r>
              <a:rPr lang="tr-TR" b="1" dirty="0" smtClean="0">
                <a:hlinkClick r:id="rId2" tooltip="Türkler"/>
              </a:rPr>
              <a:t>Türklerin</a:t>
            </a:r>
            <a:r>
              <a:rPr lang="tr-TR" b="1" dirty="0" smtClean="0"/>
              <a:t> Altay-Yakut zamanında çıkan bir </a:t>
            </a:r>
            <a:r>
              <a:rPr lang="tr-TR" b="1" dirty="0" smtClean="0">
                <a:hlinkClick r:id="rId3" tooltip="Destan"/>
              </a:rPr>
              <a:t>destanıdır</a:t>
            </a:r>
            <a:r>
              <a:rPr lang="tr-TR" b="1" dirty="0" smtClean="0"/>
              <a:t>. Ayrıca ilk Türk destanlarından olma özelliğine de sahiptir. </a:t>
            </a:r>
            <a:r>
              <a:rPr lang="tr-TR" b="1" dirty="0" smtClean="0">
                <a:hlinkClick r:id="rId4" tooltip="Asya"/>
              </a:rPr>
              <a:t>Asya</a:t>
            </a:r>
            <a:r>
              <a:rPr lang="tr-TR" b="1" dirty="0" smtClean="0"/>
              <a:t> kıtasının çeşitli bölgelerinde yaşayan </a:t>
            </a:r>
            <a:r>
              <a:rPr lang="tr-TR" b="1" dirty="0" smtClean="0">
                <a:hlinkClick r:id="rId5" tooltip="Türk boyları"/>
              </a:rPr>
              <a:t>Türk boyları</a:t>
            </a:r>
            <a:r>
              <a:rPr lang="tr-TR" b="1" dirty="0" smtClean="0"/>
              <a:t> ve </a:t>
            </a:r>
            <a:r>
              <a:rPr lang="tr-TR" b="1" dirty="0" smtClean="0">
                <a:hlinkClick r:id="rId6" tooltip="Altay Türkleri"/>
              </a:rPr>
              <a:t>Altay Türkleri</a:t>
            </a:r>
            <a:r>
              <a:rPr lang="tr-TR" b="1" dirty="0" smtClean="0"/>
              <a:t> arasında söylenmektedir. </a:t>
            </a:r>
            <a:r>
              <a:rPr lang="tr-TR" b="1" dirty="0" smtClean="0">
                <a:hlinkClick r:id="rId7" tooltip="Türk destanları"/>
              </a:rPr>
              <a:t>Türk destanları</a:t>
            </a:r>
            <a:r>
              <a:rPr lang="tr-TR" b="1" dirty="0" smtClean="0"/>
              <a:t> arasında en eskisidir. </a:t>
            </a:r>
            <a:r>
              <a:rPr lang="tr-TR" b="1" dirty="0" err="1" smtClean="0">
                <a:hlinkClick r:id="rId8" tooltip="Radloff"/>
              </a:rPr>
              <a:t>Radloff</a:t>
            </a:r>
            <a:r>
              <a:rPr lang="tr-TR" b="1" dirty="0" smtClean="0"/>
              <a:t> tarafından saptanıp yazıya geçirilmiştir. Kahramanlarının olağanüstü eylemlerini coşkulu, törensel bir üslupla anlatan ve genellikle birkaç bölümden oluşan manzum yapıtlardır. Bilinen en eski </a:t>
            </a:r>
            <a:r>
              <a:rPr lang="tr-TR" b="1" dirty="0" smtClean="0">
                <a:hlinkClick r:id="rId9" tooltip="Edebiyat"/>
              </a:rPr>
              <a:t>edebiyat</a:t>
            </a:r>
            <a:r>
              <a:rPr lang="tr-TR" b="1" dirty="0" smtClean="0"/>
              <a:t> türlerinden biridir. </a:t>
            </a:r>
            <a:r>
              <a:rPr lang="tr-TR" b="1" dirty="0" smtClean="0">
                <a:hlinkClick r:id="rId10" tooltip="Altay Dağları"/>
              </a:rPr>
              <a:t>Altay Dağları</a:t>
            </a:r>
            <a:r>
              <a:rPr lang="tr-TR" b="1" dirty="0" smtClean="0"/>
              <a:t>'nda söylenen </a:t>
            </a:r>
            <a:r>
              <a:rPr lang="tr-TR" b="1" dirty="0" smtClean="0">
                <a:hlinkClick r:id="rId11" tooltip="Yaratılış"/>
              </a:rPr>
              <a:t>yaratılış</a:t>
            </a:r>
            <a:r>
              <a:rPr lang="tr-TR" b="1" dirty="0" smtClean="0"/>
              <a:t> ve türeyiş destanları, değil yalnız Türklerin; bütün </a:t>
            </a:r>
            <a:r>
              <a:rPr lang="tr-TR" b="1" dirty="0" smtClean="0">
                <a:hlinkClick r:id="rId12" tooltip="Orta Asya"/>
              </a:rPr>
              <a:t>Orta Asya</a:t>
            </a:r>
            <a:r>
              <a:rPr lang="tr-TR" b="1" dirty="0" smtClean="0"/>
              <a:t> ile </a:t>
            </a:r>
            <a:r>
              <a:rPr lang="tr-TR" b="1" dirty="0" smtClean="0">
                <a:hlinkClick r:id="rId13" tooltip="Sibirya"/>
              </a:rPr>
              <a:t>Sibirya</a:t>
            </a:r>
            <a:r>
              <a:rPr lang="tr-TR" b="1" dirty="0" smtClean="0"/>
              <a:t>'nın bile, en gelişmiş ve üzerinde ilgi ile durulan </a:t>
            </a:r>
            <a:r>
              <a:rPr lang="tr-TR" b="1" dirty="0" smtClean="0">
                <a:hlinkClick r:id="rId14" tooltip="Türk mitolojisi"/>
              </a:rPr>
              <a:t>Türk mitolojisi</a:t>
            </a:r>
            <a:r>
              <a:rPr lang="tr-TR" b="1" dirty="0" smtClean="0"/>
              <a:t> verileridir.</a:t>
            </a:r>
            <a:endParaRPr lang="tr-TR" b="1" dirty="0"/>
          </a:p>
        </p:txBody>
      </p:sp>
    </p:spTree>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b="1" dirty="0" smtClean="0"/>
              <a:t>Şu destanı</a:t>
            </a:r>
            <a:endParaRPr lang="tr-TR" sz="6000" b="1" dirty="0"/>
          </a:p>
        </p:txBody>
      </p:sp>
      <p:sp>
        <p:nvSpPr>
          <p:cNvPr id="3" name="2 İçerik Yer Tutucusu"/>
          <p:cNvSpPr>
            <a:spLocks noGrp="1"/>
          </p:cNvSpPr>
          <p:nvPr>
            <p:ph sz="quarter" idx="1"/>
          </p:nvPr>
        </p:nvSpPr>
        <p:spPr>
          <a:xfrm>
            <a:off x="457200" y="1600200"/>
            <a:ext cx="7829576" cy="4686320"/>
          </a:xfrm>
        </p:spPr>
        <p:txBody>
          <a:bodyPr>
            <a:normAutofit/>
          </a:bodyPr>
          <a:lstStyle/>
          <a:p>
            <a:r>
              <a:rPr lang="tr-TR" b="1" dirty="0" smtClean="0"/>
              <a:t>Şu destanı</a:t>
            </a:r>
            <a:r>
              <a:rPr lang="tr-TR" dirty="0" smtClean="0"/>
              <a:t>, </a:t>
            </a:r>
            <a:r>
              <a:rPr lang="tr-TR" dirty="0" smtClean="0">
                <a:hlinkClick r:id="rId2" tooltip="MÖ 330 (sayfa mevcut değil)"/>
              </a:rPr>
              <a:t>MÖ 330</a:t>
            </a:r>
            <a:r>
              <a:rPr lang="tr-TR" dirty="0" smtClean="0"/>
              <a:t>-</a:t>
            </a:r>
            <a:r>
              <a:rPr lang="tr-TR" dirty="0" smtClean="0">
                <a:hlinkClick r:id="rId3" tooltip="MÖ 327 (sayfa mevcut değil)"/>
              </a:rPr>
              <a:t>MÖ 327</a:t>
            </a:r>
            <a:r>
              <a:rPr lang="tr-TR" dirty="0" smtClean="0"/>
              <a:t> yıllarındaki olaylarla bağlantılı olan eski bir Türk </a:t>
            </a:r>
            <a:r>
              <a:rPr lang="tr-TR" dirty="0" smtClean="0">
                <a:hlinkClick r:id="rId4" tooltip="Destan"/>
              </a:rPr>
              <a:t>destanıdır</a:t>
            </a:r>
            <a:r>
              <a:rPr lang="tr-TR" dirty="0" smtClean="0"/>
              <a:t>.</a:t>
            </a:r>
          </a:p>
          <a:p>
            <a:r>
              <a:rPr lang="tr-TR" dirty="0" smtClean="0"/>
              <a:t>Bu tarihlerde </a:t>
            </a:r>
            <a:r>
              <a:rPr lang="tr-TR" dirty="0" smtClean="0">
                <a:hlinkClick r:id="rId5" tooltip="Makedonyalı İskender"/>
              </a:rPr>
              <a:t>Makedonyalı İskender</a:t>
            </a:r>
            <a:r>
              <a:rPr lang="tr-TR" dirty="0" smtClean="0"/>
              <a:t>, </a:t>
            </a:r>
            <a:r>
              <a:rPr lang="tr-TR" dirty="0" smtClean="0">
                <a:hlinkClick r:id="rId6" tooltip="İran"/>
              </a:rPr>
              <a:t>İran</a:t>
            </a:r>
            <a:r>
              <a:rPr lang="tr-TR" dirty="0" smtClean="0"/>
              <a:t>'ı ve </a:t>
            </a:r>
            <a:r>
              <a:rPr lang="tr-TR" dirty="0" smtClean="0">
                <a:hlinkClick r:id="rId7" tooltip="Türkistan"/>
              </a:rPr>
              <a:t>Türkistan</a:t>
            </a:r>
            <a:r>
              <a:rPr lang="tr-TR" dirty="0" smtClean="0"/>
              <a:t>'ı istilâ etmişti. Bu dönemde </a:t>
            </a:r>
            <a:r>
              <a:rPr lang="tr-TR" dirty="0" smtClean="0">
                <a:hlinkClick r:id="rId8" tooltip="Sakalar"/>
              </a:rPr>
              <a:t>Saka</a:t>
            </a:r>
            <a:r>
              <a:rPr lang="tr-TR" dirty="0" smtClean="0"/>
              <a:t> hükümdarının adı </a:t>
            </a:r>
            <a:r>
              <a:rPr lang="tr-TR" dirty="0" smtClean="0">
                <a:hlinkClick r:id="rId9" tooltip="Şu"/>
              </a:rPr>
              <a:t>Şu</a:t>
            </a:r>
            <a:r>
              <a:rPr lang="tr-TR" dirty="0" smtClean="0"/>
              <a:t> idi. Bu Destanda Türklerin İskender'le mücadeleleri ve geriye çekilmeleri anlatılmaktadır. Doğuya çekilmeyen 22 ailenin </a:t>
            </a:r>
            <a:r>
              <a:rPr lang="tr-TR" dirty="0" smtClean="0">
                <a:hlinkClick r:id="rId10" tooltip="Türkmen"/>
              </a:rPr>
              <a:t>Türkmen</a:t>
            </a:r>
            <a:r>
              <a:rPr lang="tr-TR" dirty="0" smtClean="0"/>
              <a:t> adıyla anılmaları ile ilgili sebep açıklayıcı bir efsane de bu destan içinde yer almaktadır.</a:t>
            </a:r>
          </a:p>
          <a:p>
            <a:endParaRPr lang="tr-TR" dirty="0"/>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000" b="1" dirty="0" smtClean="0"/>
              <a:t>ALP ER TUNGA DESTANI</a:t>
            </a:r>
            <a:endParaRPr lang="tr-TR" sz="4000" b="1" dirty="0"/>
          </a:p>
        </p:txBody>
      </p:sp>
      <p:sp>
        <p:nvSpPr>
          <p:cNvPr id="3" name="2 İçerik Yer Tutucusu"/>
          <p:cNvSpPr>
            <a:spLocks noGrp="1"/>
          </p:cNvSpPr>
          <p:nvPr>
            <p:ph sz="quarter" idx="1"/>
          </p:nvPr>
        </p:nvSpPr>
        <p:spPr/>
        <p:txBody>
          <a:bodyPr>
            <a:normAutofit lnSpcReduction="10000"/>
          </a:bodyPr>
          <a:lstStyle/>
          <a:p>
            <a:r>
              <a:rPr lang="tr-TR" b="1" i="1" dirty="0" smtClean="0"/>
              <a:t>Bu destanda Saka hakanı Alp Er </a:t>
            </a:r>
            <a:r>
              <a:rPr lang="tr-TR" b="1" i="1" dirty="0" err="1" smtClean="0"/>
              <a:t>Tunga'nın</a:t>
            </a:r>
            <a:r>
              <a:rPr lang="tr-TR" b="1" i="1" dirty="0" smtClean="0"/>
              <a:t> İranlılarla yaptığı savaşlar anlatılır. Bu konudaki bilgiler, </a:t>
            </a:r>
            <a:r>
              <a:rPr lang="tr-TR" b="1" i="1" dirty="0" err="1" smtClean="0"/>
              <a:t>Firdevsi'nin</a:t>
            </a:r>
            <a:r>
              <a:rPr lang="tr-TR" b="1" i="1" dirty="0" smtClean="0"/>
              <a:t> Şehnamesine dayanmaktadır. Yusuf Has </a:t>
            </a:r>
            <a:r>
              <a:rPr lang="tr-TR" b="1" i="1" dirty="0" err="1" smtClean="0"/>
              <a:t>Hacip'in</a:t>
            </a:r>
            <a:r>
              <a:rPr lang="tr-TR" b="1" i="1" dirty="0" smtClean="0"/>
              <a:t> </a:t>
            </a:r>
            <a:r>
              <a:rPr lang="tr-TR" b="1" i="1" dirty="0" err="1" smtClean="0"/>
              <a:t>Kutadgu</a:t>
            </a:r>
            <a:r>
              <a:rPr lang="tr-TR" b="1" i="1" dirty="0" smtClean="0"/>
              <a:t> </a:t>
            </a:r>
            <a:r>
              <a:rPr lang="tr-TR" b="1" i="1" dirty="0" err="1" smtClean="0"/>
              <a:t>Bilig</a:t>
            </a:r>
            <a:r>
              <a:rPr lang="tr-TR" b="1" i="1" dirty="0" smtClean="0"/>
              <a:t> adlı yapıtında bu kahramanla ilgili beyitler bulunmaktadır. </a:t>
            </a:r>
            <a:r>
              <a:rPr lang="tr-TR" b="1" i="1" dirty="0" err="1" smtClean="0"/>
              <a:t>Kaşgarlı</a:t>
            </a:r>
            <a:r>
              <a:rPr lang="tr-TR" b="1" i="1" dirty="0" smtClean="0"/>
              <a:t> Mahmut'un Divan-ı </a:t>
            </a:r>
            <a:r>
              <a:rPr lang="tr-TR" b="1" i="1" dirty="0" err="1" smtClean="0"/>
              <a:t>Lügatit</a:t>
            </a:r>
            <a:r>
              <a:rPr lang="tr-TR" b="1" i="1" dirty="0" smtClean="0"/>
              <a:t> Türk adlı yapıtında da kahramanla ilgili sagu vardır. Alp Er </a:t>
            </a:r>
            <a:r>
              <a:rPr lang="tr-TR" b="1" i="1" dirty="0" err="1" smtClean="0"/>
              <a:t>Tunga</a:t>
            </a:r>
            <a:r>
              <a:rPr lang="tr-TR" b="1" i="1" dirty="0" smtClean="0"/>
              <a:t> Destanı'nın tümü elimiz­de yoktur.</a:t>
            </a:r>
          </a:p>
          <a:p>
            <a:r>
              <a:rPr lang="tr-TR" b="1" i="1" dirty="0" smtClean="0"/>
              <a:t>Alp Er </a:t>
            </a:r>
            <a:r>
              <a:rPr lang="tr-TR" b="1" i="1" dirty="0" err="1" smtClean="0"/>
              <a:t>Tunga'nın</a:t>
            </a:r>
            <a:r>
              <a:rPr lang="tr-TR" b="1" i="1" dirty="0" smtClean="0"/>
              <a:t> hayatı savaşlarla geçmiştir. Uzun süre mücadele ettiği İranlı </a:t>
            </a:r>
            <a:r>
              <a:rPr lang="tr-TR" b="1" i="1" dirty="0" err="1" smtClean="0"/>
              <a:t>Medlerin</a:t>
            </a:r>
            <a:r>
              <a:rPr lang="tr-TR" b="1" i="1" dirty="0" smtClean="0"/>
              <a:t> hükümdarı </a:t>
            </a:r>
            <a:r>
              <a:rPr lang="tr-TR" b="1" i="1" dirty="0" err="1" smtClean="0"/>
              <a:t>Keyhusrev</a:t>
            </a:r>
            <a:r>
              <a:rPr lang="tr-TR" b="1" i="1" dirty="0" smtClean="0"/>
              <a:t> 'in davetinde hile ile öldürülmüştür.</a:t>
            </a:r>
          </a:p>
          <a:p>
            <a:endParaRPr lang="tr-TR" dirty="0"/>
          </a:p>
        </p:txBody>
      </p:sp>
    </p:spTree>
  </p:cSld>
  <p:clrMapOvr>
    <a:masterClrMapping/>
  </p:clrMapOvr>
  <p:transition>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5400" b="1" dirty="0" smtClean="0"/>
              <a:t>Oğuz kağan destanI</a:t>
            </a:r>
            <a:endParaRPr lang="tr-TR" sz="5400" b="1" dirty="0"/>
          </a:p>
        </p:txBody>
      </p:sp>
      <p:sp>
        <p:nvSpPr>
          <p:cNvPr id="3" name="2 İçerik Yer Tutucusu"/>
          <p:cNvSpPr>
            <a:spLocks noGrp="1"/>
          </p:cNvSpPr>
          <p:nvPr>
            <p:ph sz="quarter" idx="1"/>
          </p:nvPr>
        </p:nvSpPr>
        <p:spPr/>
        <p:txBody>
          <a:bodyPr/>
          <a:lstStyle/>
          <a:p>
            <a:r>
              <a:rPr lang="tr-TR" b="1" dirty="0" smtClean="0"/>
              <a:t>Oğuz Kağan Destanı</a:t>
            </a:r>
            <a:r>
              <a:rPr lang="tr-TR" dirty="0" smtClean="0"/>
              <a:t> Türk destanlarından, Hun-Oğuz destanları grubundandır.</a:t>
            </a:r>
            <a:r>
              <a:rPr lang="tr-TR" baseline="30000" dirty="0" smtClean="0"/>
              <a:t> </a:t>
            </a:r>
            <a:r>
              <a:rPr lang="tr-TR" dirty="0" smtClean="0"/>
              <a:t> Oğuz Kağan Destanı'nın beş ayrı yazması vardır.Çağatayca, Farsça ve Uygurca yazmalardaki Oğuz Kağan Destanı; Oğuz boyları, Türk dili, edebiyatı, folkloru, tarihi ve kültürü hakkında bilgi verir. Destan Türklerin atası olduğu varsayılan Oğuz Kağan'ın hayatını anlatır.</a:t>
            </a:r>
          </a:p>
          <a:p>
            <a:endParaRPr lang="tr-TR" dirty="0"/>
          </a:p>
        </p:txBody>
      </p:sp>
    </p:spTree>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b="1" dirty="0" smtClean="0"/>
              <a:t>ATILLA DESTANI</a:t>
            </a:r>
            <a:endParaRPr lang="tr-TR" sz="6000" b="1" dirty="0"/>
          </a:p>
        </p:txBody>
      </p:sp>
      <p:sp>
        <p:nvSpPr>
          <p:cNvPr id="3" name="2 İçerik Yer Tutucusu"/>
          <p:cNvSpPr>
            <a:spLocks noGrp="1"/>
          </p:cNvSpPr>
          <p:nvPr>
            <p:ph sz="quarter" idx="1"/>
          </p:nvPr>
        </p:nvSpPr>
        <p:spPr/>
        <p:txBody>
          <a:bodyPr/>
          <a:lstStyle/>
          <a:p>
            <a:r>
              <a:rPr lang="tr-TR" b="1" i="1" dirty="0" smtClean="0"/>
              <a:t>Hun Hükümdarı Atilla, Roma ordusunu yendikten bir yıl sonra tahminen 50000 askerle tekrar roma kapısına dayanmış ve Roma'nın ileri gelenleri tarafından Roma Prensesi ile evlendirilmek için ikna edilmiş. Evlendiği Roma Prensesi tarafından zehirlenerek öldürülmüştür. Mezarının tahminen tuna nehrinin yatağında olduğu bilinmektedir. Yeri hala bilinmemekte ve bulunamamaktadır. Ayrıca Macarlar için de bir ata sayılır.</a:t>
            </a:r>
          </a:p>
          <a:p>
            <a:endParaRPr lang="tr-TR" dirty="0"/>
          </a:p>
        </p:txBody>
      </p:sp>
    </p:spTree>
  </p:cSld>
  <p:clrMapOvr>
    <a:masterClrMapping/>
  </p:clrMapOvr>
  <p:transition advTm="0">
    <p:pull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smtClean="0"/>
              <a:t>BOZKURT DESTANI</a:t>
            </a:r>
            <a:endParaRPr lang="tr-TR" sz="4800" dirty="0"/>
          </a:p>
        </p:txBody>
      </p:sp>
      <p:sp>
        <p:nvSpPr>
          <p:cNvPr id="3" name="2 İçerik Yer Tutucusu"/>
          <p:cNvSpPr>
            <a:spLocks noGrp="1"/>
          </p:cNvSpPr>
          <p:nvPr>
            <p:ph sz="quarter" idx="1"/>
          </p:nvPr>
        </p:nvSpPr>
        <p:spPr/>
        <p:txBody>
          <a:bodyPr>
            <a:normAutofit fontScale="92500" lnSpcReduction="10000"/>
          </a:bodyPr>
          <a:lstStyle/>
          <a:p>
            <a:r>
              <a:rPr lang="tr-TR" b="1" dirty="0" smtClean="0"/>
              <a:t>Bu destandaki söylenceye göre Türkler bir savaşta yenilirler. Tek, yaralı bir Türk kalır. Bu genç bir Bozkurt tarafından kurtarılır. Beslenip büyütülür. Daha sonra da Göktürkler bu dişi kurttan yeniden türerler. Bu destanla ilgili bilgiler Çin kaynaklarından bize ulaşmıştır.</a:t>
            </a:r>
          </a:p>
          <a:p>
            <a:r>
              <a:rPr lang="tr-TR" b="1" dirty="0" smtClean="0"/>
              <a:t>Bozkurt Destanı’nda da belirtildiği gibi, Türkler </a:t>
            </a:r>
            <a:r>
              <a:rPr lang="tr-TR" b="1" dirty="0" err="1" smtClean="0"/>
              <a:t>Tengri’nin</a:t>
            </a:r>
            <a:r>
              <a:rPr lang="tr-TR" b="1" dirty="0" smtClean="0"/>
              <a:t> göndermiş olduğu bir dişi bozkurt ile ilk Türk’ün soyundan geldiklerine inanıyorlardı.</a:t>
            </a:r>
          </a:p>
          <a:p>
            <a:r>
              <a:rPr lang="tr-TR" b="1" dirty="0" smtClean="0"/>
              <a:t>Bozkurt’un Türklerin ulusal sembolü olmasının bir nedeni de Bozkurt’un her zaman özgür olmasıdır. Türkler özgürlüğe çok önem verdikleri için, kendilerini Bozkurt ile özleştirmişlerdir.</a:t>
            </a:r>
          </a:p>
          <a:p>
            <a:endParaRPr lang="tr-TR" dirty="0"/>
          </a:p>
        </p:txBody>
      </p:sp>
    </p:spTree>
  </p:cSld>
  <p:clrMapOvr>
    <a:masterClrMapping/>
  </p:clrMapOvr>
  <p:transition>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b="1" dirty="0" smtClean="0"/>
              <a:t>GÖÇ DESTANI</a:t>
            </a:r>
            <a:endParaRPr lang="tr-TR" sz="6000" b="1" dirty="0"/>
          </a:p>
        </p:txBody>
      </p:sp>
      <p:sp>
        <p:nvSpPr>
          <p:cNvPr id="3" name="2 İçerik Yer Tutucusu"/>
          <p:cNvSpPr>
            <a:spLocks noGrp="1"/>
          </p:cNvSpPr>
          <p:nvPr>
            <p:ph sz="quarter" idx="1"/>
          </p:nvPr>
        </p:nvSpPr>
        <p:spPr/>
        <p:txBody>
          <a:bodyPr>
            <a:normAutofit lnSpcReduction="10000"/>
          </a:bodyPr>
          <a:lstStyle/>
          <a:p>
            <a:r>
              <a:rPr lang="tr-TR" b="1" i="1" dirty="0" smtClean="0"/>
              <a:t>Bu destan da bir Uygur destanıdır ve daha önce de belirtildiği üzere, Türeyiş destanının tabii bir devamı gibidir. Bugün, Orhun nehri kenarında bir şehir kalıntısı ile bir saray yıkıntısı vardır ki çok eskiden bu şehre Ordu Balık denildiği tahmin edilmektedir. Büyük Uygur Destanı' </a:t>
            </a:r>
            <a:r>
              <a:rPr lang="tr-TR" b="1" i="1" dirty="0" err="1" smtClean="0"/>
              <a:t>nın</a:t>
            </a:r>
            <a:r>
              <a:rPr lang="tr-TR" b="1" i="1" dirty="0" smtClean="0"/>
              <a:t>, işte bu şehrin saray yıkıntısının önünde bugün dahi görülebilecek şekilde duran abidelerde yazılı olduğunu Hüseyin Namık Orkun' un belirttiğine göre bu abideler, Moğol Hanı </a:t>
            </a:r>
            <a:r>
              <a:rPr lang="tr-TR" b="1" i="1" dirty="0" err="1" smtClean="0"/>
              <a:t>Öğüdey</a:t>
            </a:r>
            <a:r>
              <a:rPr lang="tr-TR" b="1" i="1" dirty="0" smtClean="0"/>
              <a:t> zamanında Çin' den getirilen mütehassıslarla okutturulup tercüme ettirilmiştir.</a:t>
            </a:r>
          </a:p>
          <a:p>
            <a:endParaRPr lang="tr-TR" dirty="0"/>
          </a:p>
        </p:txBody>
      </p:sp>
    </p:spTree>
  </p:cSld>
  <p:clrMapOvr>
    <a:masterClrMapping/>
  </p:clrMapOvr>
  <p:transition>
    <p:pull dir="l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smtClean="0"/>
              <a:t>SEYİD BATTAL GAZİ DESTANI</a:t>
            </a:r>
            <a:endParaRPr lang="tr-TR" sz="3600" dirty="0"/>
          </a:p>
        </p:txBody>
      </p:sp>
      <p:sp>
        <p:nvSpPr>
          <p:cNvPr id="3" name="2 İçerik Yer Tutucusu"/>
          <p:cNvSpPr>
            <a:spLocks noGrp="1"/>
          </p:cNvSpPr>
          <p:nvPr>
            <p:ph sz="quarter" idx="1"/>
          </p:nvPr>
        </p:nvSpPr>
        <p:spPr/>
        <p:txBody>
          <a:bodyPr/>
          <a:lstStyle/>
          <a:p>
            <a:r>
              <a:rPr lang="tr-TR" b="1" i="1" dirty="0" smtClean="0"/>
              <a:t>Bizanslılar ile Araplar arasında 300 yıl süren kanlı savaşlar birçok efsane ve destanların ortaya çıkmasına vesile olmuştur. Bunlardan en önemlisi </a:t>
            </a:r>
            <a:r>
              <a:rPr lang="tr-TR" b="1" i="1" dirty="0" err="1" smtClean="0"/>
              <a:t>Baddal</a:t>
            </a:r>
            <a:r>
              <a:rPr lang="tr-TR" b="1" i="1" dirty="0" smtClean="0"/>
              <a:t>-Name (Seyit Battal Gazi Destanı)’dır. Bu destanının Bizanslılar tarafından değiştirilmiş biçimi “</a:t>
            </a:r>
            <a:r>
              <a:rPr lang="tr-TR" b="1" i="1" dirty="0" err="1" smtClean="0"/>
              <a:t>Digenis</a:t>
            </a:r>
            <a:r>
              <a:rPr lang="tr-TR" b="1" i="1" dirty="0" smtClean="0"/>
              <a:t> </a:t>
            </a:r>
            <a:r>
              <a:rPr lang="tr-TR" b="1" i="1" dirty="0" err="1" smtClean="0"/>
              <a:t>Akritas”destanıdır</a:t>
            </a:r>
            <a:r>
              <a:rPr lang="tr-TR" b="1" i="1" dirty="0" smtClean="0"/>
              <a:t>.</a:t>
            </a:r>
          </a:p>
          <a:p>
            <a:r>
              <a:rPr lang="tr-TR" b="1" i="1" dirty="0" smtClean="0"/>
              <a:t>Bu destanın kahramanı Türkler arasında Battal </a:t>
            </a:r>
            <a:r>
              <a:rPr lang="tr-TR" b="1" i="1" dirty="0" err="1" smtClean="0"/>
              <a:t>Gâzi</a:t>
            </a:r>
            <a:r>
              <a:rPr lang="tr-TR" b="1" i="1" dirty="0" smtClean="0"/>
              <a:t> adıyla bilinmiş ve benimsenmiş bir Arap Savaşçısıydı</a:t>
            </a:r>
          </a:p>
        </p:txBody>
      </p:sp>
    </p:spTree>
  </p:cSld>
  <p:clrMapOvr>
    <a:masterClrMapping/>
  </p:clrMapOvr>
  <p:transition>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428604"/>
            <a:ext cx="7467600" cy="6045348"/>
          </a:xfrm>
        </p:spPr>
        <p:txBody>
          <a:bodyPr>
            <a:normAutofit/>
          </a:bodyPr>
          <a:lstStyle/>
          <a:p>
            <a:r>
              <a:rPr lang="tr-TR" sz="6000" b="1" dirty="0" smtClean="0"/>
              <a:t>HAZIRLAYAN:</a:t>
            </a:r>
          </a:p>
          <a:p>
            <a:endParaRPr lang="tr-TR" sz="6000" dirty="0" smtClean="0"/>
          </a:p>
          <a:p>
            <a:r>
              <a:rPr lang="tr-TR" sz="6000" b="1" i="1" dirty="0" smtClean="0"/>
              <a:t>ESMA ÖZDEMİR</a:t>
            </a:r>
            <a:endParaRPr lang="tr-TR" sz="6000" b="1" i="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dirty="0" smtClean="0"/>
              <a:t>Destan nedir?</a:t>
            </a:r>
            <a:endParaRPr lang="tr-TR" sz="6000" dirty="0"/>
          </a:p>
        </p:txBody>
      </p:sp>
      <p:sp>
        <p:nvSpPr>
          <p:cNvPr id="3" name="2 İçerik Yer Tutucusu"/>
          <p:cNvSpPr>
            <a:spLocks noGrp="1"/>
          </p:cNvSpPr>
          <p:nvPr>
            <p:ph sz="quarter" idx="1"/>
          </p:nvPr>
        </p:nvSpPr>
        <p:spPr/>
        <p:txBody>
          <a:bodyPr>
            <a:normAutofit fontScale="47500" lnSpcReduction="20000"/>
          </a:bodyPr>
          <a:lstStyle/>
          <a:p>
            <a:endParaRPr lang="tr-TR" b="1" dirty="0" smtClean="0"/>
          </a:p>
          <a:p>
            <a:r>
              <a:rPr lang="tr-TR" sz="6000" b="1" dirty="0" smtClean="0"/>
              <a:t>Destan</a:t>
            </a:r>
            <a:r>
              <a:rPr lang="ar-AE" sz="6000" b="1" dirty="0" smtClean="0"/>
              <a:t>,</a:t>
            </a:r>
            <a:r>
              <a:rPr lang="tr-TR" sz="6000" b="1" dirty="0" smtClean="0">
                <a:hlinkClick r:id="rId2" tooltip="Millet"/>
              </a:rPr>
              <a:t>milletlerin</a:t>
            </a:r>
            <a:r>
              <a:rPr lang="tr-TR" sz="6000" b="1" dirty="0" smtClean="0"/>
              <a:t> hayatında büyük yankılar uyandırmış tarihî, toplumsal (</a:t>
            </a:r>
            <a:r>
              <a:rPr lang="tr-TR" sz="6000" b="1" dirty="0" smtClean="0">
                <a:hlinkClick r:id="rId3" tooltip="Savaş"/>
              </a:rPr>
              <a:t>savaş</a:t>
            </a:r>
            <a:r>
              <a:rPr lang="tr-TR" sz="6000" b="1" dirty="0" smtClean="0"/>
              <a:t>, </a:t>
            </a:r>
            <a:r>
              <a:rPr lang="tr-TR" sz="6000" b="1" dirty="0" smtClean="0">
                <a:hlinkClick r:id="rId4" tooltip="Göç"/>
              </a:rPr>
              <a:t>göç</a:t>
            </a:r>
            <a:r>
              <a:rPr lang="tr-TR" sz="6000" b="1" dirty="0" smtClean="0"/>
              <a:t>, istilâ gibi) veya doğal (</a:t>
            </a:r>
            <a:r>
              <a:rPr lang="tr-TR" sz="6000" b="1" dirty="0" smtClean="0">
                <a:hlinkClick r:id="rId5" tooltip="Yangın"/>
              </a:rPr>
              <a:t>yangın</a:t>
            </a:r>
            <a:r>
              <a:rPr lang="tr-TR" sz="6000" b="1" dirty="0" smtClean="0"/>
              <a:t>, </a:t>
            </a:r>
            <a:r>
              <a:rPr lang="tr-TR" sz="6000" b="1" dirty="0" smtClean="0">
                <a:hlinkClick r:id="rId6" tooltip="Salgın hastalık"/>
              </a:rPr>
              <a:t>salgın hastalık</a:t>
            </a:r>
            <a:r>
              <a:rPr lang="tr-TR" sz="6000" b="1" dirty="0" smtClean="0"/>
              <a:t>, </a:t>
            </a:r>
            <a:r>
              <a:rPr lang="tr-TR" sz="6000" b="1" dirty="0" smtClean="0">
                <a:hlinkClick r:id="rId7" tooltip="Sel"/>
              </a:rPr>
              <a:t>sel</a:t>
            </a:r>
            <a:r>
              <a:rPr lang="tr-TR" sz="6000" b="1" dirty="0" smtClean="0"/>
              <a:t>, </a:t>
            </a:r>
            <a:r>
              <a:rPr lang="tr-TR" sz="6000" b="1" dirty="0" err="1" smtClean="0">
                <a:hlinkClick r:id="rId8" tooltip="Deprem"/>
              </a:rPr>
              <a:t>deprem</a:t>
            </a:r>
            <a:r>
              <a:rPr lang="tr-TR" sz="6000" b="1" dirty="0" err="1" smtClean="0"/>
              <a:t>gibi</a:t>
            </a:r>
            <a:r>
              <a:rPr lang="tr-TR" sz="6000" b="1" dirty="0" smtClean="0"/>
              <a:t>) olayların anlatıldığı, hayal unsurlarıyla süslenmiş uzun </a:t>
            </a:r>
            <a:r>
              <a:rPr lang="tr-TR" sz="6000" b="1" dirty="0" smtClean="0">
                <a:hlinkClick r:id="rId9" tooltip="Manzum"/>
              </a:rPr>
              <a:t>manzum</a:t>
            </a:r>
            <a:r>
              <a:rPr lang="tr-TR" sz="6000" b="1" dirty="0" smtClean="0"/>
              <a:t> eserlerdir.</a:t>
            </a:r>
          </a:p>
          <a:p>
            <a:r>
              <a:rPr lang="tr-TR" sz="6000" b="1" dirty="0" smtClean="0"/>
              <a:t>Destanlar, </a:t>
            </a:r>
            <a:r>
              <a:rPr lang="tr-TR" sz="6000" b="1" dirty="0" err="1" smtClean="0">
                <a:hlinkClick r:id="rId10" tooltip="Araplar"/>
              </a:rPr>
              <a:t>Araplar</a:t>
            </a:r>
            <a:r>
              <a:rPr lang="tr-TR" sz="6000" b="1" dirty="0" err="1" smtClean="0"/>
              <a:t>'da</a:t>
            </a:r>
            <a:r>
              <a:rPr lang="tr-TR" sz="6000" b="1" dirty="0" smtClean="0"/>
              <a:t> "esastır. ", Batı'da "</a:t>
            </a:r>
            <a:r>
              <a:rPr lang="tr-TR" sz="6000" b="1" dirty="0" err="1" smtClean="0"/>
              <a:t>myth</a:t>
            </a:r>
            <a:r>
              <a:rPr lang="tr-TR" sz="6000" b="1" dirty="0" smtClean="0"/>
              <a:t>" olarak adlandırılır. Destanlar ikiye ayrılır:</a:t>
            </a:r>
          </a:p>
          <a:p>
            <a:r>
              <a:rPr lang="tr-TR" sz="6000" b="1" dirty="0" smtClean="0"/>
              <a:t>Yapay destanlar</a:t>
            </a:r>
          </a:p>
          <a:p>
            <a:r>
              <a:rPr lang="tr-TR" sz="6000" b="1" dirty="0" smtClean="0"/>
              <a:t>Doğal destanlar</a:t>
            </a: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smtClean="0"/>
              <a:t>Destanlar kaç bölümden oluşur?</a:t>
            </a:r>
            <a:endParaRPr lang="tr-TR" sz="3600" dirty="0"/>
          </a:p>
        </p:txBody>
      </p:sp>
      <p:sp>
        <p:nvSpPr>
          <p:cNvPr id="3" name="2 İçerik Yer Tutucusu"/>
          <p:cNvSpPr>
            <a:spLocks noGrp="1"/>
          </p:cNvSpPr>
          <p:nvPr>
            <p:ph sz="quarter" idx="1"/>
          </p:nvPr>
        </p:nvSpPr>
        <p:spPr/>
        <p:txBody>
          <a:bodyPr>
            <a:normAutofit lnSpcReduction="10000"/>
          </a:bodyPr>
          <a:lstStyle/>
          <a:p>
            <a:endParaRPr lang="tr-TR" b="1" dirty="0" smtClean="0"/>
          </a:p>
          <a:p>
            <a:r>
              <a:rPr lang="tr-TR" b="1" dirty="0" smtClean="0"/>
              <a:t>Destanlar üç bölümden oluşurlar:</a:t>
            </a:r>
          </a:p>
          <a:p>
            <a:endParaRPr lang="tr-TR" b="1" dirty="0" smtClean="0"/>
          </a:p>
          <a:p>
            <a:r>
              <a:rPr lang="tr-TR" b="1" dirty="0" smtClean="0"/>
              <a:t>Halkın benliğinde iz bırakan olaylar ve bunda rol oynayan kahramanlar(aynı zamanda çekirdek de denir.)</a:t>
            </a:r>
          </a:p>
          <a:p>
            <a:endParaRPr lang="tr-TR" b="1" dirty="0" smtClean="0"/>
          </a:p>
          <a:p>
            <a:r>
              <a:rPr lang="tr-TR" b="1" dirty="0" smtClean="0"/>
              <a:t>Olayın ağızdan ağza aktarılması(aynı zamanda yayılış da denir)</a:t>
            </a:r>
          </a:p>
          <a:p>
            <a:endParaRPr lang="tr-TR" b="1" dirty="0" smtClean="0"/>
          </a:p>
          <a:p>
            <a:r>
              <a:rPr lang="tr-TR" b="1" dirty="0" smtClean="0"/>
              <a:t>Daha sonra yazıya geçirilmesidir(aynı zamanda derleme de denir ).</a:t>
            </a:r>
          </a:p>
          <a:p>
            <a:endParaRPr lang="tr-TR" b="1" dirty="0" smtClean="0"/>
          </a:p>
          <a:p>
            <a:endParaRPr lang="tr-TR" b="1" dirty="0" smtClean="0"/>
          </a:p>
          <a:p>
            <a:endParaRPr lang="tr-TR" b="1" dirty="0" smtClean="0"/>
          </a:p>
          <a:p>
            <a:endParaRPr lang="tr-TR" b="1" dirty="0"/>
          </a:p>
        </p:txBody>
      </p:sp>
    </p:spTree>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dirty="0" smtClean="0"/>
              <a:t>Doğal destanlar</a:t>
            </a:r>
            <a:endParaRPr lang="tr-TR" sz="6000" dirty="0"/>
          </a:p>
        </p:txBody>
      </p:sp>
      <p:sp>
        <p:nvSpPr>
          <p:cNvPr id="3" name="2 İçerik Yer Tutucusu"/>
          <p:cNvSpPr>
            <a:spLocks noGrp="1"/>
          </p:cNvSpPr>
          <p:nvPr>
            <p:ph sz="quarter" idx="1"/>
          </p:nvPr>
        </p:nvSpPr>
        <p:spPr/>
        <p:txBody>
          <a:bodyPr/>
          <a:lstStyle/>
          <a:p>
            <a:r>
              <a:rPr lang="tr-TR" b="1" dirty="0" smtClean="0"/>
              <a:t>Doğal Destanlar </a:t>
            </a:r>
            <a:r>
              <a:rPr lang="tr-TR" b="1" dirty="0" smtClean="0">
                <a:hlinkClick r:id="rId2" tooltip="Anonim"/>
              </a:rPr>
              <a:t>anonim</a:t>
            </a:r>
            <a:r>
              <a:rPr lang="tr-TR" b="1" dirty="0" smtClean="0"/>
              <a:t> (yazarı belli olmayan), ilkel dönemde yaşanmış olayları konu alan sözlü destan türüdür.</a:t>
            </a:r>
          </a:p>
          <a:p>
            <a:r>
              <a:rPr lang="tr-TR" b="1" dirty="0" smtClean="0"/>
              <a:t>Destanlarda dört tip vardır:</a:t>
            </a:r>
          </a:p>
          <a:p>
            <a:r>
              <a:rPr lang="tr-TR" b="1" dirty="0" smtClean="0"/>
              <a:t>"Alp" tipi (savaşçı, cesur, korkusuz kişi)</a:t>
            </a:r>
          </a:p>
          <a:p>
            <a:r>
              <a:rPr lang="tr-TR" b="1" dirty="0" smtClean="0"/>
              <a:t>"Alperen" tipi (savaşçı, cesur, korkusuz ve aynı zamanda bilgili kişi -alp ve veli tipleri arasında bir geçiş dönemi-)</a:t>
            </a:r>
          </a:p>
          <a:p>
            <a:r>
              <a:rPr lang="tr-TR" b="1" dirty="0" smtClean="0"/>
              <a:t>"Veli" tipi (yol gösteren, pir(usta) kişi)</a:t>
            </a:r>
          </a:p>
          <a:p>
            <a:r>
              <a:rPr lang="tr-TR" b="1" dirty="0" smtClean="0"/>
              <a:t>"Modern insan" tipi (günümüz için istenen, ideal insan tipi)</a:t>
            </a:r>
          </a:p>
          <a:p>
            <a:endParaRPr lang="tr-TR" dirty="0"/>
          </a:p>
        </p:txBody>
      </p:sp>
    </p:spTree>
  </p:cSld>
  <p:clrMapOvr>
    <a:masterClrMapping/>
  </p:clrMapOvr>
  <p:transition>
    <p:cut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dirty="0" smtClean="0"/>
              <a:t>Yapay destan </a:t>
            </a:r>
            <a:endParaRPr lang="tr-TR" sz="6000" dirty="0"/>
          </a:p>
        </p:txBody>
      </p:sp>
      <p:sp>
        <p:nvSpPr>
          <p:cNvPr id="3" name="2 İçerik Yer Tutucusu"/>
          <p:cNvSpPr>
            <a:spLocks noGrp="1"/>
          </p:cNvSpPr>
          <p:nvPr>
            <p:ph sz="quarter" idx="1"/>
          </p:nvPr>
        </p:nvSpPr>
        <p:spPr>
          <a:xfrm>
            <a:off x="285720" y="1357298"/>
            <a:ext cx="7467600" cy="4873752"/>
          </a:xfrm>
        </p:spPr>
        <p:txBody>
          <a:bodyPr/>
          <a:lstStyle/>
          <a:p>
            <a:r>
              <a:rPr lang="tr-TR" b="1" dirty="0" smtClean="0"/>
              <a:t>Yazarı belli olan,yakın zamanda yazılan ve olağanüstü durumlara az yer veren bir destan türüdür.</a:t>
            </a:r>
          </a:p>
        </p:txBody>
      </p:sp>
      <p:pic>
        <p:nvPicPr>
          <p:cNvPr id="4" name="3 Resim" descr="capture-20151228-200716.png"/>
          <p:cNvPicPr>
            <a:picLocks noChangeAspect="1"/>
          </p:cNvPicPr>
          <p:nvPr/>
        </p:nvPicPr>
        <p:blipFill>
          <a:blip r:embed="rId2" cstate="print"/>
          <a:stretch>
            <a:fillRect/>
          </a:stretch>
        </p:blipFill>
        <p:spPr>
          <a:xfrm>
            <a:off x="500034" y="2500306"/>
            <a:ext cx="7143800" cy="3929066"/>
          </a:xfrm>
          <a:prstGeom prst="rect">
            <a:avLst/>
          </a:prstGeom>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3511552"/>
          </a:xfrm>
        </p:spPr>
        <p:txBody>
          <a:bodyPr>
            <a:normAutofit/>
          </a:bodyPr>
          <a:lstStyle/>
          <a:p>
            <a:r>
              <a:rPr lang="tr-TR" sz="9600" dirty="0" smtClean="0"/>
              <a:t>Türk Destanları </a:t>
            </a:r>
            <a:endParaRPr lang="tr-TR" sz="9600" dirty="0"/>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sz="quarter" idx="1"/>
          </p:nvPr>
        </p:nvSpPr>
        <p:spPr>
          <a:xfrm>
            <a:off x="457200" y="357188"/>
            <a:ext cx="7467600" cy="6116637"/>
          </a:xfrm>
        </p:spPr>
        <p:txBody>
          <a:bodyPr>
            <a:normAutofit fontScale="92500"/>
          </a:bodyPr>
          <a:lstStyle/>
          <a:p>
            <a:r>
              <a:rPr lang="tr-TR" b="1" dirty="0" smtClean="0"/>
              <a:t>Türk destanları, </a:t>
            </a:r>
            <a:r>
              <a:rPr lang="tr-TR" b="1" dirty="0" smtClean="0">
                <a:hlinkClick r:id="rId2" tooltip="Türk edebiyatı"/>
              </a:rPr>
              <a:t>Türk edebiyatında</a:t>
            </a:r>
            <a:r>
              <a:rPr lang="tr-TR" b="1" dirty="0" smtClean="0"/>
              <a:t> kahramanlıkları anlatan efsanevi türdeki </a:t>
            </a:r>
            <a:r>
              <a:rPr lang="tr-TR" b="1" dirty="0" smtClean="0">
                <a:hlinkClick r:id="rId3" tooltip="Destan"/>
              </a:rPr>
              <a:t>destanlardır</a:t>
            </a:r>
            <a:r>
              <a:rPr lang="tr-TR" b="1" dirty="0" smtClean="0"/>
              <a:t>. En eski tür olarak Türk destanları içinde  </a:t>
            </a:r>
            <a:r>
              <a:rPr lang="tr-TR" b="1" dirty="0" smtClean="0">
                <a:hlinkClick r:id="rId4" tooltip="Göç Destanı"/>
              </a:rPr>
              <a:t>Göç Destanı</a:t>
            </a:r>
            <a:r>
              <a:rPr lang="tr-TR" b="1" dirty="0" smtClean="0"/>
              <a:t>, </a:t>
            </a:r>
            <a:r>
              <a:rPr lang="tr-TR" b="1" dirty="0" smtClean="0">
                <a:hlinkClick r:id="rId5" tooltip="Şu Destanı"/>
              </a:rPr>
              <a:t>Şu Destanı</a:t>
            </a:r>
            <a:r>
              <a:rPr lang="tr-TR" b="1" dirty="0" smtClean="0"/>
              <a:t>, </a:t>
            </a:r>
            <a:r>
              <a:rPr lang="tr-TR" b="1" dirty="0" smtClean="0">
                <a:hlinkClick r:id="rId6" tooltip="Oğuz Kağan Destanı"/>
              </a:rPr>
              <a:t>Oğuz Kağan Destanı</a:t>
            </a:r>
            <a:r>
              <a:rPr lang="tr-TR" b="1" dirty="0" smtClean="0"/>
              <a:t>, </a:t>
            </a:r>
            <a:r>
              <a:rPr lang="tr-TR" b="1" dirty="0" smtClean="0">
                <a:hlinkClick r:id="rId7" tooltip="Bozkurt Destanı"/>
              </a:rPr>
              <a:t>Bozkurt Destanı</a:t>
            </a:r>
            <a:r>
              <a:rPr lang="tr-TR" b="1" dirty="0" smtClean="0"/>
              <a:t>, </a:t>
            </a:r>
            <a:r>
              <a:rPr lang="tr-TR" b="1" dirty="0" smtClean="0">
                <a:hlinkClick r:id="rId8" tooltip="Ergenekon Destanı"/>
              </a:rPr>
              <a:t>Ergenekon Destanı</a:t>
            </a:r>
            <a:r>
              <a:rPr lang="tr-TR" b="1" dirty="0" smtClean="0"/>
              <a:t>, </a:t>
            </a:r>
            <a:r>
              <a:rPr lang="tr-TR" b="1" dirty="0" smtClean="0">
                <a:hlinkClick r:id="rId9" tooltip="Yaratılış Destanı"/>
              </a:rPr>
              <a:t>Yaratılış Destanı</a:t>
            </a:r>
            <a:r>
              <a:rPr lang="tr-TR" b="1" dirty="0" smtClean="0"/>
              <a:t>,</a:t>
            </a:r>
            <a:r>
              <a:rPr lang="tr-TR" b="1" dirty="0" err="1" smtClean="0">
                <a:hlinkClick r:id="rId10" tooltip="Edigey Destanı"/>
              </a:rPr>
              <a:t>Edigey</a:t>
            </a:r>
            <a:r>
              <a:rPr lang="tr-TR" b="1" dirty="0" smtClean="0">
                <a:hlinkClick r:id="rId10" tooltip="Edigey Destanı"/>
              </a:rPr>
              <a:t> Destanı</a:t>
            </a:r>
            <a:r>
              <a:rPr lang="tr-TR" b="1" dirty="0" smtClean="0"/>
              <a:t> ve </a:t>
            </a:r>
            <a:r>
              <a:rPr lang="tr-TR" b="1" dirty="0" smtClean="0">
                <a:hlinkClick r:id="rId11" tooltip="Türeyiş Destanı"/>
              </a:rPr>
              <a:t>Türeyiş Destanı</a:t>
            </a:r>
            <a:r>
              <a:rPr lang="tr-TR" b="1" dirty="0" smtClean="0"/>
              <a:t> destanları </a:t>
            </a:r>
            <a:r>
              <a:rPr lang="tr-TR" b="1" dirty="0" smtClean="0">
                <a:hlinkClick r:id="rId12" tooltip="İslam"/>
              </a:rPr>
              <a:t>İslam</a:t>
            </a:r>
            <a:r>
              <a:rPr lang="tr-TR" b="1" dirty="0" smtClean="0"/>
              <a:t> öncesi devrin bilinen destanlarıdır.</a:t>
            </a:r>
          </a:p>
          <a:p>
            <a:r>
              <a:rPr lang="tr-TR" b="1" dirty="0" err="1" smtClean="0"/>
              <a:t>İslâmiyetin</a:t>
            </a:r>
            <a:r>
              <a:rPr lang="tr-TR" b="1" dirty="0" smtClean="0"/>
              <a:t> yayılışı sırasındaki ve daha sonraki Türk destanları ise </a:t>
            </a:r>
            <a:r>
              <a:rPr lang="tr-TR" b="1" dirty="0" err="1" smtClean="0">
                <a:hlinkClick r:id="rId13" tooltip="Saltuk Buğra"/>
              </a:rPr>
              <a:t>Saltuk</a:t>
            </a:r>
            <a:r>
              <a:rPr lang="tr-TR" b="1" dirty="0" smtClean="0">
                <a:hlinkClick r:id="rId13" tooltip="Saltuk Buğra"/>
              </a:rPr>
              <a:t> Buğra</a:t>
            </a:r>
            <a:r>
              <a:rPr lang="tr-TR" b="1" dirty="0" smtClean="0"/>
              <a:t>, </a:t>
            </a:r>
            <a:r>
              <a:rPr lang="tr-TR" b="1" dirty="0" smtClean="0">
                <a:hlinkClick r:id="rId14" tooltip="Manas"/>
              </a:rPr>
              <a:t>Manas</a:t>
            </a:r>
            <a:r>
              <a:rPr lang="tr-TR" b="1" dirty="0" smtClean="0"/>
              <a:t>, </a:t>
            </a:r>
            <a:r>
              <a:rPr lang="tr-TR" b="1" dirty="0" smtClean="0">
                <a:hlinkClick r:id="rId15" tooltip="Battal Gazi"/>
              </a:rPr>
              <a:t>Battal Gazi</a:t>
            </a:r>
            <a:r>
              <a:rPr lang="tr-TR" b="1" dirty="0" smtClean="0"/>
              <a:t>, </a:t>
            </a:r>
            <a:r>
              <a:rPr lang="tr-TR" b="1" dirty="0" err="1" smtClean="0">
                <a:hlinkClick r:id="rId16" tooltip="Danişmendname"/>
              </a:rPr>
              <a:t>Danişmendname</a:t>
            </a:r>
            <a:r>
              <a:rPr lang="tr-TR" b="1" dirty="0" smtClean="0"/>
              <a:t>, </a:t>
            </a:r>
            <a:r>
              <a:rPr lang="tr-TR" b="1" dirty="0" smtClean="0">
                <a:hlinkClick r:id="rId17" tooltip="Dede Korkut"/>
              </a:rPr>
              <a:t>Dede Korkut</a:t>
            </a:r>
            <a:r>
              <a:rPr lang="tr-TR" b="1" dirty="0" smtClean="0"/>
              <a:t>, </a:t>
            </a:r>
            <a:r>
              <a:rPr lang="tr-TR" b="1" dirty="0" smtClean="0">
                <a:hlinkClick r:id="rId18" tooltip="Genç Osman Destanı"/>
              </a:rPr>
              <a:t>Genç Osman</a:t>
            </a:r>
            <a:r>
              <a:rPr lang="tr-TR" b="1" dirty="0" smtClean="0"/>
              <a:t>, </a:t>
            </a:r>
            <a:r>
              <a:rPr lang="tr-TR" b="1" dirty="0" smtClean="0">
                <a:hlinkClick r:id="rId19" tooltip="Köroğlu Destanı"/>
              </a:rPr>
              <a:t>Köroğlu</a:t>
            </a:r>
            <a:r>
              <a:rPr lang="tr-TR" b="1" dirty="0" smtClean="0"/>
              <a:t>, </a:t>
            </a:r>
            <a:r>
              <a:rPr lang="tr-TR" b="1" dirty="0" err="1" smtClean="0">
                <a:hlinkClick r:id="rId20" tooltip="Kuva-yi Milliye Destanı (sayfa mevcut değil)"/>
              </a:rPr>
              <a:t>Kuva</a:t>
            </a:r>
            <a:r>
              <a:rPr lang="tr-TR" b="1" dirty="0" smtClean="0">
                <a:hlinkClick r:id="rId20" tooltip="Kuva-yi Milliye Destanı (sayfa mevcut değil)"/>
              </a:rPr>
              <a:t>-</a:t>
            </a:r>
            <a:r>
              <a:rPr lang="tr-TR" b="1" dirty="0" err="1" smtClean="0">
                <a:hlinkClick r:id="rId20" tooltip="Kuva-yi Milliye Destanı (sayfa mevcut değil)"/>
              </a:rPr>
              <a:t>yi</a:t>
            </a:r>
            <a:r>
              <a:rPr lang="tr-TR" b="1" dirty="0" smtClean="0">
                <a:hlinkClick r:id="rId20" tooltip="Kuva-yi Milliye Destanı (sayfa mevcut değil)"/>
              </a:rPr>
              <a:t> Milliye</a:t>
            </a:r>
            <a:r>
              <a:rPr lang="tr-TR" b="1" dirty="0" smtClean="0"/>
              <a:t>, </a:t>
            </a:r>
            <a:r>
              <a:rPr lang="tr-TR" b="1" dirty="0" smtClean="0">
                <a:hlinkClick r:id="rId21" tooltip="Çanakkale Destanı (sayfa mevcut değil)"/>
              </a:rPr>
              <a:t>Çanakkale</a:t>
            </a:r>
            <a:r>
              <a:rPr lang="tr-TR" b="1" dirty="0" smtClean="0"/>
              <a:t> destanlarıdır. Destanların bazıları gerçek olayları yansıtır, bazıları ise sadece kurgudur. Manas destanı Türklerin en uzun destanıdır.</a:t>
            </a:r>
          </a:p>
          <a:p>
            <a:endParaRPr lang="tr-TR" dirty="0"/>
          </a:p>
        </p:txBody>
      </p:sp>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800" b="1" dirty="0" smtClean="0"/>
              <a:t>İlk </a:t>
            </a:r>
            <a:r>
              <a:rPr lang="tr-TR" sz="4800" b="1" dirty="0" err="1" smtClean="0"/>
              <a:t>türk</a:t>
            </a:r>
            <a:r>
              <a:rPr lang="tr-TR" sz="4800" b="1" dirty="0" smtClean="0"/>
              <a:t> destanları</a:t>
            </a:r>
            <a:endParaRPr lang="tr-TR" sz="4800" b="1" dirty="0"/>
          </a:p>
        </p:txBody>
      </p:sp>
      <p:sp>
        <p:nvSpPr>
          <p:cNvPr id="3" name="2 İçerik Yer Tutucusu"/>
          <p:cNvSpPr>
            <a:spLocks noGrp="1"/>
          </p:cNvSpPr>
          <p:nvPr>
            <p:ph sz="quarter" idx="1"/>
          </p:nvPr>
        </p:nvSpPr>
        <p:spPr>
          <a:xfrm>
            <a:off x="428596" y="1714488"/>
            <a:ext cx="7467600" cy="4873752"/>
          </a:xfrm>
        </p:spPr>
        <p:txBody>
          <a:bodyPr/>
          <a:lstStyle/>
          <a:p>
            <a:pPr>
              <a:buFont typeface="Wingdings" pitchFamily="2" charset="2"/>
              <a:buChar char="Ø"/>
            </a:pPr>
            <a:r>
              <a:rPr lang="tr-TR" b="1" dirty="0" smtClean="0"/>
              <a:t>YARADILIŞ DESTANI</a:t>
            </a:r>
          </a:p>
          <a:p>
            <a:pPr>
              <a:buFont typeface="Wingdings" pitchFamily="2" charset="2"/>
              <a:buChar char="Ø"/>
            </a:pPr>
            <a:r>
              <a:rPr lang="tr-TR" b="1" dirty="0" smtClean="0"/>
              <a:t>ALP ER TUNGA DESTANI</a:t>
            </a:r>
          </a:p>
          <a:p>
            <a:pPr>
              <a:buFont typeface="Wingdings" pitchFamily="2" charset="2"/>
              <a:buChar char="Ø"/>
            </a:pPr>
            <a:r>
              <a:rPr lang="tr-TR" b="1" dirty="0" smtClean="0"/>
              <a:t>ŞU DESTANI</a:t>
            </a:r>
          </a:p>
          <a:p>
            <a:pPr>
              <a:buFont typeface="Wingdings" pitchFamily="2" charset="2"/>
              <a:buChar char="Ø"/>
            </a:pPr>
            <a:r>
              <a:rPr lang="tr-TR" b="1" dirty="0" smtClean="0"/>
              <a:t>OĞUZ KAĞAN DESTANI</a:t>
            </a:r>
          </a:p>
          <a:p>
            <a:pPr>
              <a:buFont typeface="Wingdings" pitchFamily="2" charset="2"/>
              <a:buChar char="Ø"/>
            </a:pPr>
            <a:r>
              <a:rPr lang="tr-TR" b="1" dirty="0" smtClean="0"/>
              <a:t>ATİLLA DESTANI</a:t>
            </a:r>
          </a:p>
          <a:p>
            <a:pPr>
              <a:buFont typeface="Wingdings" pitchFamily="2" charset="2"/>
              <a:buChar char="Ø"/>
            </a:pPr>
            <a:r>
              <a:rPr lang="tr-TR" b="1" dirty="0" smtClean="0"/>
              <a:t>BOZKURT DESTANI</a:t>
            </a:r>
          </a:p>
          <a:p>
            <a:pPr>
              <a:buFont typeface="Wingdings" pitchFamily="2" charset="2"/>
              <a:buChar char="Ø"/>
            </a:pPr>
            <a:r>
              <a:rPr lang="tr-TR" b="1" dirty="0" smtClean="0"/>
              <a:t>ERGENEKON DESTANI</a:t>
            </a:r>
          </a:p>
          <a:p>
            <a:pPr>
              <a:buFont typeface="Wingdings" pitchFamily="2" charset="2"/>
              <a:buChar char="Ø"/>
            </a:pPr>
            <a:r>
              <a:rPr lang="tr-TR" b="1" dirty="0" smtClean="0"/>
              <a:t>TÜREYİŞ DESTANI</a:t>
            </a:r>
          </a:p>
          <a:p>
            <a:pPr>
              <a:buFont typeface="Wingdings" pitchFamily="2" charset="2"/>
              <a:buChar char="Ø"/>
            </a:pPr>
            <a:r>
              <a:rPr lang="tr-TR" b="1" dirty="0" smtClean="0"/>
              <a:t>GÖÇ DESTANI</a:t>
            </a:r>
          </a:p>
          <a:p>
            <a:pPr>
              <a:buFont typeface="Wingdings" pitchFamily="2" charset="2"/>
              <a:buChar char="Ø"/>
            </a:pPr>
            <a:endParaRPr lang="tr-TR" b="1" dirty="0" smtClean="0"/>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i="1" dirty="0" err="1" smtClean="0"/>
              <a:t>İslamın</a:t>
            </a:r>
            <a:r>
              <a:rPr lang="tr-TR" b="1" i="1" dirty="0" smtClean="0"/>
              <a:t> </a:t>
            </a:r>
            <a:r>
              <a:rPr lang="tr-TR" b="1" i="1" dirty="0" err="1" smtClean="0"/>
              <a:t>kabulunden</a:t>
            </a:r>
            <a:r>
              <a:rPr lang="tr-TR" b="1" i="1" dirty="0" smtClean="0"/>
              <a:t> sonraki destanlar</a:t>
            </a:r>
            <a:endParaRPr lang="tr-TR" b="1" i="1" dirty="0"/>
          </a:p>
        </p:txBody>
      </p:sp>
      <p:sp>
        <p:nvSpPr>
          <p:cNvPr id="3" name="2 İçerik Yer Tutucusu"/>
          <p:cNvSpPr>
            <a:spLocks noGrp="1"/>
          </p:cNvSpPr>
          <p:nvPr>
            <p:ph sz="quarter" idx="1"/>
          </p:nvPr>
        </p:nvSpPr>
        <p:spPr/>
        <p:txBody>
          <a:bodyPr/>
          <a:lstStyle/>
          <a:p>
            <a:pPr>
              <a:buFont typeface="Wingdings" pitchFamily="2" charset="2"/>
              <a:buChar char="Ø"/>
            </a:pPr>
            <a:r>
              <a:rPr lang="tr-TR" b="1" dirty="0" smtClean="0"/>
              <a:t>SATUK BUĞRA HAN DESTANI</a:t>
            </a:r>
          </a:p>
          <a:p>
            <a:pPr>
              <a:buFont typeface="Wingdings" pitchFamily="2" charset="2"/>
              <a:buChar char="Ø"/>
            </a:pPr>
            <a:r>
              <a:rPr lang="tr-TR" b="1" dirty="0" smtClean="0"/>
              <a:t>MANAS DESTANI </a:t>
            </a:r>
          </a:p>
          <a:p>
            <a:pPr>
              <a:buFont typeface="Wingdings" pitchFamily="2" charset="2"/>
              <a:buChar char="Ø"/>
            </a:pPr>
            <a:r>
              <a:rPr lang="tr-TR" b="1" dirty="0" smtClean="0"/>
              <a:t>CENGİZ NAME</a:t>
            </a:r>
          </a:p>
          <a:p>
            <a:pPr>
              <a:buFont typeface="Wingdings" pitchFamily="2" charset="2"/>
              <a:buChar char="Ø"/>
            </a:pPr>
            <a:r>
              <a:rPr lang="tr-TR" b="1" dirty="0" smtClean="0"/>
              <a:t>TİMUR VE EDİGE DESTANLARI</a:t>
            </a:r>
          </a:p>
          <a:p>
            <a:pPr>
              <a:buFont typeface="Wingdings" pitchFamily="2" charset="2"/>
              <a:buChar char="Ø"/>
            </a:pPr>
            <a:r>
              <a:rPr lang="tr-TR" b="1" dirty="0" smtClean="0"/>
              <a:t>SEYİD BATTAL GAZİ DESTANI</a:t>
            </a:r>
          </a:p>
          <a:p>
            <a:pPr>
              <a:buFont typeface="Wingdings" pitchFamily="2" charset="2"/>
              <a:buChar char="Ø"/>
            </a:pPr>
            <a:r>
              <a:rPr lang="tr-TR" b="1" dirty="0" smtClean="0"/>
              <a:t>DANİŞMEND GAZİ DESTANI</a:t>
            </a:r>
          </a:p>
          <a:p>
            <a:pPr>
              <a:buFont typeface="Wingdings" pitchFamily="2" charset="2"/>
              <a:buChar char="Ø"/>
            </a:pPr>
            <a:r>
              <a:rPr lang="tr-TR" b="1" dirty="0" smtClean="0"/>
              <a:t>KÖROĞLU DESTANI</a:t>
            </a:r>
          </a:p>
          <a:p>
            <a:endParaRPr lang="tr-TR" dirty="0"/>
          </a:p>
        </p:txBody>
      </p:sp>
    </p:spTree>
  </p:cSld>
  <p:clrMapOvr>
    <a:masterClrMapping/>
  </p:clrMapOvr>
  <p:transition>
    <p:wipe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45</TotalTime>
  <Words>472</Words>
  <Application>Microsoft Office PowerPoint</Application>
  <PresentationFormat>Ekran Gösterisi (4:3)</PresentationFormat>
  <Paragraphs>73</Paragraphs>
  <Slides>18</Slides>
  <Notes>1</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Cumba</vt:lpstr>
      <vt:lpstr>Türk destanları</vt:lpstr>
      <vt:lpstr>Destan nedir?</vt:lpstr>
      <vt:lpstr>Destanlar kaç bölümden oluşur?</vt:lpstr>
      <vt:lpstr>Doğal destanlar</vt:lpstr>
      <vt:lpstr>Yapay destan </vt:lpstr>
      <vt:lpstr>Türk Destanları </vt:lpstr>
      <vt:lpstr>Slayt 7</vt:lpstr>
      <vt:lpstr>İlk türk destanları</vt:lpstr>
      <vt:lpstr>İslamın kabulunden sonraki destanlar</vt:lpstr>
      <vt:lpstr>Yaratılış destanı</vt:lpstr>
      <vt:lpstr>Şu destanı</vt:lpstr>
      <vt:lpstr>ALP ER TUNGA DESTANI</vt:lpstr>
      <vt:lpstr>Oğuz kağan destanI</vt:lpstr>
      <vt:lpstr>ATILLA DESTANI</vt:lpstr>
      <vt:lpstr>BOZKURT DESTANI</vt:lpstr>
      <vt:lpstr>GÖÇ DESTANI</vt:lpstr>
      <vt:lpstr>SEYİD BATTAL GAZİ DESTANI</vt:lpstr>
      <vt:lpstr>Slayt 18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2015-12-28T17:50:15Z</dcterms:created>
  <dcterms:modified xsi:type="dcterms:W3CDTF">2015-12-29T09:14:49Z</dcterms:modified>
  <cp:category>www.sorubak.com</cp:category>
</cp:coreProperties>
</file>