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36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78FCE-16D2-48D1-B544-BEB8FCB55C01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0F15D5-DAD3-4EFA-BDB6-617E63D1820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48165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F15D5-DAD3-4EFA-BDB6-617E63D1820F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8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Dikdörtgen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12" name="11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  <p:sp>
        <p:nvSpPr>
          <p:cNvPr id="16" name="15 Metin Yer Tutucusu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14 Metin Yer Tutucusu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Dikdörtgen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sorubak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85852" y="2071678"/>
            <a:ext cx="6715172" cy="144655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SES OLAYLARI</a:t>
            </a:r>
            <a:endParaRPr lang="tr-TR" sz="8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3 Resim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3857628"/>
            <a:ext cx="2028825" cy="2257425"/>
          </a:xfrm>
          <a:prstGeom prst="rect">
            <a:avLst/>
          </a:prstGeom>
        </p:spPr>
      </p:pic>
      <p:pic>
        <p:nvPicPr>
          <p:cNvPr id="5" name="4 Resim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85728"/>
            <a:ext cx="1524000" cy="1571625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131840" y="6237312"/>
            <a:ext cx="1885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 smtClean="0">
                <a:hlinkClick r:id="rId4"/>
              </a:rPr>
              <a:t>www.</a:t>
            </a:r>
            <a:r>
              <a:rPr lang="tr-TR" u="sng" dirty="0" err="1" smtClean="0">
                <a:hlinkClick r:id="rId4"/>
              </a:rPr>
              <a:t>sorubak</a:t>
            </a:r>
            <a:r>
              <a:rPr lang="tr-TR" u="sng" dirty="0" smtClean="0">
                <a:hlinkClick r:id="rId4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642910" y="357166"/>
            <a:ext cx="8072494" cy="4714908"/>
          </a:xfrm>
          <a:prstGeom prst="cloudCallout">
            <a:avLst>
              <a:gd name="adj1" fmla="val -39644"/>
              <a:gd name="adj2" fmla="val 7671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tr-TR" b="1" u="sng" dirty="0" smtClean="0"/>
              <a:t>Ünsüz Sertleşmesi (Ünsüz Benzeşmesi)</a:t>
            </a:r>
          </a:p>
          <a:p>
            <a:pPr algn="just"/>
            <a:r>
              <a:rPr lang="tr-TR" dirty="0" smtClean="0"/>
              <a:t>Türkçede </a:t>
            </a:r>
            <a:r>
              <a:rPr lang="tr-TR" b="1" dirty="0" smtClean="0"/>
              <a:t>sert ünsüz</a:t>
            </a:r>
            <a:r>
              <a:rPr lang="tr-TR" dirty="0" smtClean="0"/>
              <a:t>le biten bir sözcüğe </a:t>
            </a:r>
            <a:r>
              <a:rPr lang="tr-TR" b="1" dirty="0" smtClean="0"/>
              <a:t>yumuşak ünsüz</a:t>
            </a:r>
            <a:r>
              <a:rPr lang="tr-TR" dirty="0" smtClean="0"/>
              <a:t>lerden “c, d, g” ile başlayan bir ek geldiğinde, ekin başındaki ünsüz değişerek sertleşir. Bu ses özelliğine </a:t>
            </a:r>
            <a:r>
              <a:rPr lang="tr-TR" b="1" dirty="0" smtClean="0"/>
              <a:t>ünsüz sertleşmesi</a:t>
            </a:r>
            <a:r>
              <a:rPr lang="tr-TR" dirty="0" smtClean="0"/>
              <a:t> veya </a:t>
            </a:r>
            <a:r>
              <a:rPr lang="tr-TR" b="1" dirty="0" smtClean="0"/>
              <a:t>ünsüz benzeşmesi</a:t>
            </a:r>
            <a:r>
              <a:rPr lang="tr-TR" dirty="0" smtClean="0"/>
              <a:t> denir. </a:t>
            </a:r>
          </a:p>
          <a:p>
            <a:pPr algn="just"/>
            <a:r>
              <a:rPr lang="tr-TR" b="1" dirty="0" smtClean="0"/>
              <a:t>Sert Ünsüzler:</a:t>
            </a:r>
            <a:r>
              <a:rPr lang="tr-TR" dirty="0" smtClean="0"/>
              <a:t> ç, f, h, k, p, s, ş, t (Sert sessizleri </a:t>
            </a:r>
            <a:r>
              <a:rPr lang="tr-TR" b="1" dirty="0" err="1" smtClean="0"/>
              <a:t>F</a:t>
            </a:r>
            <a:r>
              <a:rPr lang="tr-TR" dirty="0" err="1" smtClean="0"/>
              <a:t>ı</a:t>
            </a:r>
            <a:r>
              <a:rPr lang="tr-TR" b="1" dirty="0" err="1" smtClean="0"/>
              <a:t>ST</a:t>
            </a:r>
            <a:r>
              <a:rPr lang="tr-TR" dirty="0" err="1" smtClean="0"/>
              <a:t>ı</a:t>
            </a:r>
            <a:r>
              <a:rPr lang="tr-TR" b="1" dirty="0" err="1" smtClean="0"/>
              <a:t>KÇ</a:t>
            </a:r>
            <a:r>
              <a:rPr lang="tr-TR" dirty="0" err="1" smtClean="0"/>
              <a:t>ı</a:t>
            </a:r>
            <a:r>
              <a:rPr lang="tr-TR" dirty="0" smtClean="0"/>
              <a:t> </a:t>
            </a:r>
            <a:r>
              <a:rPr lang="tr-TR" b="1" dirty="0" err="1" smtClean="0"/>
              <a:t>Ş</a:t>
            </a:r>
            <a:r>
              <a:rPr lang="tr-TR" dirty="0" err="1" smtClean="0"/>
              <a:t>a</a:t>
            </a:r>
            <a:r>
              <a:rPr lang="tr-TR" b="1" dirty="0" err="1" smtClean="0"/>
              <a:t>H</a:t>
            </a:r>
            <a:r>
              <a:rPr lang="tr-TR" dirty="0" err="1" smtClean="0"/>
              <a:t>a</a:t>
            </a:r>
            <a:r>
              <a:rPr lang="tr-TR" b="1" dirty="0" err="1" smtClean="0"/>
              <a:t>P</a:t>
            </a:r>
            <a:r>
              <a:rPr lang="tr-TR" dirty="0" smtClean="0"/>
              <a:t> olarak kodlayabiliriz.)</a:t>
            </a:r>
          </a:p>
          <a:p>
            <a:pPr algn="just"/>
            <a:endParaRPr lang="tr-TR" dirty="0" smtClean="0"/>
          </a:p>
          <a:p>
            <a:pPr algn="just"/>
            <a:r>
              <a:rPr lang="tr-TR" dirty="0" smtClean="0"/>
              <a:t>Örnek: kitap</a:t>
            </a:r>
            <a:r>
              <a:rPr lang="tr-TR" b="1" dirty="0" smtClean="0"/>
              <a:t>ç</a:t>
            </a:r>
            <a:r>
              <a:rPr lang="tr-TR" dirty="0" smtClean="0"/>
              <a:t>ı, ders</a:t>
            </a:r>
            <a:r>
              <a:rPr lang="tr-TR" b="1" dirty="0" smtClean="0"/>
              <a:t>t</a:t>
            </a:r>
            <a:r>
              <a:rPr lang="tr-TR" dirty="0" smtClean="0"/>
              <a:t>e, yavaş</a:t>
            </a:r>
            <a:r>
              <a:rPr lang="tr-TR" b="1" dirty="0" smtClean="0"/>
              <a:t>ç</a:t>
            </a:r>
            <a:r>
              <a:rPr lang="tr-TR" dirty="0" smtClean="0"/>
              <a:t>a, güzellik</a:t>
            </a:r>
            <a:r>
              <a:rPr lang="tr-TR" b="1" dirty="0" smtClean="0"/>
              <a:t>t</a:t>
            </a:r>
            <a:r>
              <a:rPr lang="tr-TR" dirty="0" smtClean="0"/>
              <a:t>en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642910" y="142852"/>
            <a:ext cx="8072494" cy="5357850"/>
          </a:xfrm>
          <a:prstGeom prst="cloudCallout">
            <a:avLst>
              <a:gd name="adj1" fmla="val 47342"/>
              <a:gd name="adj2" fmla="val 7178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b="1" u="sng" dirty="0" smtClean="0"/>
          </a:p>
          <a:p>
            <a:r>
              <a:rPr lang="tr-TR" b="1" u="sng" dirty="0" smtClean="0"/>
              <a:t>Ünsüz Yumuşaması (Sessiz Yumuşaması)</a:t>
            </a:r>
          </a:p>
          <a:p>
            <a:r>
              <a:rPr lang="tr-TR" dirty="0" smtClean="0"/>
              <a:t>Türkçede </a:t>
            </a:r>
            <a:r>
              <a:rPr lang="tr-TR" b="1" dirty="0" smtClean="0"/>
              <a:t>sert ünsüz</a:t>
            </a:r>
            <a:r>
              <a:rPr lang="tr-TR" dirty="0" smtClean="0"/>
              <a:t>lerden “p – ç – t – k” biten bir sözcüğe </a:t>
            </a:r>
            <a:r>
              <a:rPr lang="tr-TR" b="1" dirty="0" smtClean="0"/>
              <a:t>ünlü ile başlayan bir ek</a:t>
            </a:r>
            <a:r>
              <a:rPr lang="tr-TR" dirty="0" smtClean="0"/>
              <a:t> getirildiğinde, bu sözcüğün sonundaki ünsüz yumuşayarak “b – c – d – </a:t>
            </a:r>
            <a:r>
              <a:rPr lang="tr-TR" dirty="0" err="1" smtClean="0"/>
              <a:t>g”ye</a:t>
            </a:r>
            <a:r>
              <a:rPr lang="tr-TR" dirty="0" smtClean="0"/>
              <a:t> dönüşür. Bu kurala </a:t>
            </a:r>
            <a:r>
              <a:rPr lang="tr-TR" b="1" dirty="0" smtClean="0"/>
              <a:t>ünsüz değişimi</a:t>
            </a:r>
            <a:r>
              <a:rPr lang="tr-TR" dirty="0" smtClean="0"/>
              <a:t> ya </a:t>
            </a:r>
            <a:r>
              <a:rPr lang="tr-TR" dirty="0" err="1" smtClean="0"/>
              <a:t>da</a:t>
            </a:r>
            <a:r>
              <a:rPr lang="tr-TR" b="1" dirty="0" err="1" smtClean="0"/>
              <a:t>ünsüz</a:t>
            </a:r>
            <a:r>
              <a:rPr lang="tr-TR" b="1" dirty="0" smtClean="0"/>
              <a:t> yumuşaması</a:t>
            </a:r>
            <a:r>
              <a:rPr lang="tr-TR" dirty="0" smtClean="0"/>
              <a:t> denir.</a:t>
            </a:r>
          </a:p>
          <a:p>
            <a:r>
              <a:rPr lang="tr-TR" b="1" dirty="0" smtClean="0"/>
              <a:t>Ünsüz yumuşamasında;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p</a:t>
            </a:r>
            <a:r>
              <a:rPr lang="tr-TR" dirty="0" smtClean="0"/>
              <a:t> ünsüzü → </a:t>
            </a:r>
            <a:r>
              <a:rPr lang="tr-TR" b="1" dirty="0" smtClean="0"/>
              <a:t>b</a:t>
            </a:r>
            <a:r>
              <a:rPr lang="tr-TR" dirty="0" smtClean="0"/>
              <a:t> ünsüzüne,</a:t>
            </a:r>
            <a:br>
              <a:rPr lang="tr-TR" dirty="0" smtClean="0"/>
            </a:br>
            <a:r>
              <a:rPr lang="tr-TR" b="1" dirty="0" smtClean="0"/>
              <a:t>ç</a:t>
            </a:r>
            <a:r>
              <a:rPr lang="tr-TR" dirty="0" smtClean="0"/>
              <a:t> ünsüzü → </a:t>
            </a:r>
            <a:r>
              <a:rPr lang="tr-TR" b="1" dirty="0" smtClean="0"/>
              <a:t>c</a:t>
            </a:r>
            <a:r>
              <a:rPr lang="tr-TR" dirty="0" smtClean="0"/>
              <a:t> ünsüzüne,</a:t>
            </a:r>
            <a:br>
              <a:rPr lang="tr-TR" dirty="0" smtClean="0"/>
            </a:br>
            <a:r>
              <a:rPr lang="tr-TR" b="1" dirty="0" smtClean="0"/>
              <a:t>t</a:t>
            </a:r>
            <a:r>
              <a:rPr lang="tr-TR" dirty="0" smtClean="0"/>
              <a:t> ünsüzü → </a:t>
            </a:r>
            <a:r>
              <a:rPr lang="tr-TR" b="1" dirty="0" smtClean="0"/>
              <a:t>d</a:t>
            </a:r>
            <a:r>
              <a:rPr lang="tr-TR" dirty="0" smtClean="0"/>
              <a:t> ünsüzüne,</a:t>
            </a:r>
            <a:br>
              <a:rPr lang="tr-TR" dirty="0" smtClean="0"/>
            </a:br>
            <a:r>
              <a:rPr lang="tr-TR" b="1" dirty="0" smtClean="0"/>
              <a:t>k</a:t>
            </a:r>
            <a:r>
              <a:rPr lang="tr-TR" dirty="0" smtClean="0"/>
              <a:t> ünsüzü → </a:t>
            </a:r>
            <a:r>
              <a:rPr lang="tr-TR" b="1" dirty="0" smtClean="0"/>
              <a:t>g </a:t>
            </a:r>
            <a:r>
              <a:rPr lang="tr-TR" dirty="0" smtClean="0"/>
              <a:t>veya</a:t>
            </a:r>
            <a:r>
              <a:rPr lang="tr-TR" b="1" dirty="0" smtClean="0"/>
              <a:t> ğ</a:t>
            </a:r>
            <a:r>
              <a:rPr lang="tr-TR" dirty="0" smtClean="0"/>
              <a:t> ünsüzüne dönüşerek yumuşar.</a:t>
            </a:r>
          </a:p>
          <a:p>
            <a:endParaRPr lang="tr-TR" dirty="0" smtClean="0"/>
          </a:p>
          <a:p>
            <a:r>
              <a:rPr lang="tr-TR" dirty="0" smtClean="0"/>
              <a:t>Örnek: güzelli</a:t>
            </a:r>
            <a:r>
              <a:rPr lang="tr-TR" b="1" dirty="0" smtClean="0"/>
              <a:t>ği</a:t>
            </a:r>
            <a:r>
              <a:rPr lang="tr-TR" dirty="0" smtClean="0"/>
              <a:t>, ağa</a:t>
            </a:r>
            <a:r>
              <a:rPr lang="tr-TR" b="1" dirty="0" smtClean="0"/>
              <a:t>c</a:t>
            </a:r>
            <a:r>
              <a:rPr lang="tr-TR" dirty="0" smtClean="0"/>
              <a:t>a, dola</a:t>
            </a:r>
            <a:r>
              <a:rPr lang="tr-TR" b="1" dirty="0" smtClean="0"/>
              <a:t>b</a:t>
            </a:r>
            <a:r>
              <a:rPr lang="tr-TR" dirty="0" smtClean="0"/>
              <a:t>a, gi</a:t>
            </a:r>
            <a:r>
              <a:rPr lang="tr-TR" b="1" dirty="0" smtClean="0"/>
              <a:t>d</a:t>
            </a:r>
            <a:r>
              <a:rPr lang="tr-TR" dirty="0" smtClean="0"/>
              <a:t>enler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14282" y="1071546"/>
            <a:ext cx="8429684" cy="5500726"/>
          </a:xfrm>
          <a:prstGeom prst="cloudCallout">
            <a:avLst>
              <a:gd name="adj1" fmla="val 51231"/>
              <a:gd name="adj2" fmla="val -6199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1600" b="1" dirty="0" smtClean="0"/>
          </a:p>
          <a:p>
            <a:endParaRPr lang="tr-TR" sz="1600" b="1" dirty="0" smtClean="0"/>
          </a:p>
          <a:p>
            <a:endParaRPr lang="tr-TR" sz="1600" b="1" dirty="0" smtClean="0"/>
          </a:p>
          <a:p>
            <a:endParaRPr lang="tr-TR" sz="1600" b="1" dirty="0" smtClean="0"/>
          </a:p>
          <a:p>
            <a:endParaRPr lang="tr-TR" sz="1600" b="1" dirty="0" smtClean="0"/>
          </a:p>
          <a:p>
            <a:r>
              <a:rPr lang="tr-TR" sz="1600" b="1" u="sng" dirty="0" smtClean="0"/>
              <a:t>Ünlü Düşmesi</a:t>
            </a:r>
          </a:p>
          <a:p>
            <a:r>
              <a:rPr lang="tr-TR" sz="1600" dirty="0" smtClean="0"/>
              <a:t>Son hecesinde </a:t>
            </a:r>
            <a:r>
              <a:rPr lang="tr-TR" sz="1600" b="1" dirty="0" smtClean="0"/>
              <a:t>dar ünlü (ı, i, u, ü)</a:t>
            </a:r>
            <a:r>
              <a:rPr lang="tr-TR" sz="1600" dirty="0" smtClean="0"/>
              <a:t> bulunan kelimeler </a:t>
            </a:r>
            <a:r>
              <a:rPr lang="tr-TR" sz="1600" b="1" dirty="0" smtClean="0"/>
              <a:t>ünlüyle başlayan bir ek</a:t>
            </a:r>
            <a:r>
              <a:rPr lang="tr-TR" sz="1600" dirty="0" smtClean="0"/>
              <a:t> aldıklarında son hecedeki dar ünlü düşer. Bu olaya </a:t>
            </a:r>
            <a:r>
              <a:rPr lang="tr-TR" sz="1600" b="1" dirty="0" smtClean="0"/>
              <a:t>sesli (ünlü) düşmesi</a:t>
            </a:r>
            <a:r>
              <a:rPr lang="tr-TR" sz="1600" dirty="0" smtClean="0"/>
              <a:t> denir. Sözcükte bir ünlünün düşmesi bir hecenin eksilmesine neden olduğundan ünlü düşmesi, </a:t>
            </a:r>
            <a:r>
              <a:rPr lang="tr-TR" sz="1600" b="1" dirty="0" smtClean="0"/>
              <a:t>hece düşmesi</a:t>
            </a:r>
            <a:r>
              <a:rPr lang="tr-TR" sz="1600" dirty="0" smtClean="0"/>
              <a:t> olarak da adlandırılır.</a:t>
            </a:r>
          </a:p>
          <a:p>
            <a:endParaRPr lang="tr-TR" sz="1600" b="1" dirty="0" smtClean="0"/>
          </a:p>
          <a:p>
            <a:r>
              <a:rPr lang="tr-TR" sz="1600" b="1" dirty="0" smtClean="0"/>
              <a:t>Örnek</a:t>
            </a:r>
          </a:p>
          <a:p>
            <a:r>
              <a:rPr lang="tr-TR" sz="1600" dirty="0" smtClean="0"/>
              <a:t>» kar</a:t>
            </a:r>
            <a:r>
              <a:rPr lang="tr-TR" sz="1600" b="1" dirty="0" smtClean="0"/>
              <a:t>ı</a:t>
            </a:r>
            <a:r>
              <a:rPr lang="tr-TR" sz="1600" dirty="0" smtClean="0"/>
              <a:t>n – </a:t>
            </a:r>
            <a:r>
              <a:rPr lang="tr-TR" sz="1600" b="1" dirty="0" smtClean="0"/>
              <a:t>ı</a:t>
            </a:r>
            <a:r>
              <a:rPr lang="tr-TR" sz="1600" dirty="0" smtClean="0"/>
              <a:t> → karn</a:t>
            </a:r>
            <a:r>
              <a:rPr lang="tr-TR" sz="1600" b="1" dirty="0" smtClean="0"/>
              <a:t>ı </a:t>
            </a:r>
            <a:r>
              <a:rPr lang="tr-TR" sz="1600" dirty="0" smtClean="0"/>
              <a:t>» bey</a:t>
            </a:r>
            <a:r>
              <a:rPr lang="tr-TR" sz="1600" b="1" dirty="0" smtClean="0"/>
              <a:t>i</a:t>
            </a:r>
            <a:r>
              <a:rPr lang="tr-TR" sz="1600" dirty="0" smtClean="0"/>
              <a:t>n – </a:t>
            </a:r>
            <a:r>
              <a:rPr lang="tr-TR" sz="1600" b="1" dirty="0" smtClean="0"/>
              <a:t>i</a:t>
            </a:r>
            <a:r>
              <a:rPr lang="tr-TR" sz="1600" dirty="0" smtClean="0"/>
              <a:t>miz → beyn</a:t>
            </a:r>
            <a:r>
              <a:rPr lang="tr-TR" sz="1600" b="1" dirty="0" smtClean="0"/>
              <a:t>i</a:t>
            </a:r>
            <a:r>
              <a:rPr lang="tr-TR" sz="1600" dirty="0" smtClean="0"/>
              <a:t>miz</a:t>
            </a:r>
          </a:p>
          <a:p>
            <a:r>
              <a:rPr lang="tr-TR" sz="1600" dirty="0" smtClean="0"/>
              <a:t>» oğ</a:t>
            </a:r>
            <a:r>
              <a:rPr lang="tr-TR" sz="1600" b="1" dirty="0" smtClean="0"/>
              <a:t>u</a:t>
            </a:r>
            <a:r>
              <a:rPr lang="tr-TR" sz="1600" dirty="0" smtClean="0"/>
              <a:t>l – </a:t>
            </a:r>
            <a:r>
              <a:rPr lang="tr-TR" sz="1600" b="1" dirty="0" smtClean="0"/>
              <a:t>u</a:t>
            </a:r>
            <a:r>
              <a:rPr lang="tr-TR" sz="1600" dirty="0" smtClean="0"/>
              <a:t> → oğl</a:t>
            </a:r>
            <a:r>
              <a:rPr lang="tr-TR" sz="1600" b="1" dirty="0" smtClean="0"/>
              <a:t>u </a:t>
            </a:r>
            <a:r>
              <a:rPr lang="tr-TR" sz="1600" dirty="0" smtClean="0"/>
              <a:t>» gön</a:t>
            </a:r>
            <a:r>
              <a:rPr lang="tr-TR" sz="1600" b="1" dirty="0" smtClean="0"/>
              <a:t>ü</a:t>
            </a:r>
            <a:r>
              <a:rPr lang="tr-TR" sz="1600" dirty="0" smtClean="0"/>
              <a:t>l – </a:t>
            </a:r>
            <a:r>
              <a:rPr lang="tr-TR" sz="1600" b="1" dirty="0" smtClean="0"/>
              <a:t>e</a:t>
            </a:r>
            <a:r>
              <a:rPr lang="tr-TR" sz="1600" dirty="0" smtClean="0"/>
              <a:t> → gönl</a:t>
            </a:r>
            <a:r>
              <a:rPr lang="tr-TR" sz="1600" b="1" dirty="0" smtClean="0"/>
              <a:t>e </a:t>
            </a:r>
          </a:p>
          <a:p>
            <a:r>
              <a:rPr lang="tr-TR" sz="1600" b="1" dirty="0" smtClean="0"/>
              <a:t>Örnek</a:t>
            </a:r>
          </a:p>
          <a:p>
            <a:r>
              <a:rPr lang="tr-TR" sz="1600" dirty="0" smtClean="0"/>
              <a:t>» kay</a:t>
            </a:r>
            <a:r>
              <a:rPr lang="tr-TR" sz="1600" b="1" dirty="0" smtClean="0"/>
              <a:t>ı</a:t>
            </a:r>
            <a:r>
              <a:rPr lang="tr-TR" sz="1600" dirty="0" smtClean="0"/>
              <a:t>p etmek → kaybetmek</a:t>
            </a:r>
            <a:br>
              <a:rPr lang="tr-TR" sz="1600" dirty="0" smtClean="0"/>
            </a:br>
            <a:r>
              <a:rPr lang="tr-TR" sz="1600" dirty="0" smtClean="0"/>
              <a:t>» kahv</a:t>
            </a:r>
            <a:r>
              <a:rPr lang="tr-TR" sz="1600" b="1" dirty="0" smtClean="0"/>
              <a:t>e</a:t>
            </a:r>
            <a:r>
              <a:rPr lang="tr-TR" sz="1600" dirty="0" smtClean="0"/>
              <a:t> altı → kahvaltı</a:t>
            </a:r>
            <a:br>
              <a:rPr lang="tr-TR" sz="1600" dirty="0" smtClean="0"/>
            </a:br>
            <a:r>
              <a:rPr lang="tr-TR" sz="1600" dirty="0" smtClean="0"/>
              <a:t>» şük</a:t>
            </a:r>
            <a:r>
              <a:rPr lang="tr-TR" sz="1600" b="1" dirty="0" smtClean="0"/>
              <a:t>ü</a:t>
            </a:r>
            <a:r>
              <a:rPr lang="tr-TR" sz="1600" dirty="0" smtClean="0"/>
              <a:t>r etmek → şükretmek</a:t>
            </a:r>
            <a:br>
              <a:rPr lang="tr-TR" sz="1600" dirty="0" smtClean="0"/>
            </a:br>
            <a:r>
              <a:rPr lang="tr-TR" sz="1600" dirty="0" smtClean="0"/>
              <a:t>» kay</a:t>
            </a:r>
            <a:r>
              <a:rPr lang="tr-TR" sz="1600" b="1" dirty="0" smtClean="0"/>
              <a:t>ı</a:t>
            </a:r>
            <a:r>
              <a:rPr lang="tr-TR" sz="1600" dirty="0" smtClean="0"/>
              <a:t>n ana → kaynana</a:t>
            </a:r>
            <a:endParaRPr lang="tr-TR" sz="1600" b="1" dirty="0" smtClean="0"/>
          </a:p>
          <a:p>
            <a:endParaRPr lang="tr-TR" sz="1600" b="1" dirty="0" smtClean="0"/>
          </a:p>
          <a:p>
            <a:endParaRPr lang="tr-TR" sz="1600" b="1" dirty="0" smtClean="0"/>
          </a:p>
          <a:p>
            <a:endParaRPr lang="tr-TR" sz="1600" b="1" dirty="0" smtClean="0"/>
          </a:p>
          <a:p>
            <a:endParaRPr lang="tr-TR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571472" y="785794"/>
            <a:ext cx="8286808" cy="5572164"/>
          </a:xfrm>
          <a:prstGeom prst="cloudCallout">
            <a:avLst>
              <a:gd name="adj1" fmla="val -50634"/>
              <a:gd name="adj2" fmla="val -5346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b="1" u="sng" dirty="0" smtClean="0"/>
          </a:p>
          <a:p>
            <a:r>
              <a:rPr lang="tr-TR" b="1" u="sng" dirty="0" smtClean="0"/>
              <a:t>Ünsüz Düşmesi</a:t>
            </a:r>
          </a:p>
          <a:p>
            <a:r>
              <a:rPr lang="tr-TR" dirty="0" smtClean="0"/>
              <a:t>Türkçede </a:t>
            </a:r>
            <a:r>
              <a:rPr lang="tr-TR" b="1" dirty="0" smtClean="0"/>
              <a:t>“-k”</a:t>
            </a:r>
            <a:r>
              <a:rPr lang="tr-TR" dirty="0" smtClean="0"/>
              <a:t> ünsüzüyle biten bazı kelimeler </a:t>
            </a:r>
            <a:r>
              <a:rPr lang="tr-TR" b="1" dirty="0" smtClean="0"/>
              <a:t>“-cık / -</a:t>
            </a:r>
            <a:r>
              <a:rPr lang="tr-TR" b="1" dirty="0" err="1" smtClean="0"/>
              <a:t>cik</a:t>
            </a:r>
            <a:r>
              <a:rPr lang="tr-TR" b="1" dirty="0" smtClean="0"/>
              <a:t>”</a:t>
            </a:r>
            <a:r>
              <a:rPr lang="tr-TR" dirty="0" smtClean="0"/>
              <a:t> eklerini aldıklarında sözcüğün sonundaki “-k” düşer. Bu ses olayına </a:t>
            </a:r>
            <a:r>
              <a:rPr lang="tr-TR" b="1" dirty="0" smtClean="0"/>
              <a:t>sessiz (ünsüz) düşmesi</a:t>
            </a:r>
            <a:r>
              <a:rPr lang="tr-TR" dirty="0" smtClean="0"/>
              <a:t> denir.</a:t>
            </a:r>
          </a:p>
          <a:p>
            <a:endParaRPr lang="tr-TR" b="1" dirty="0" smtClean="0"/>
          </a:p>
          <a:p>
            <a:r>
              <a:rPr lang="tr-TR" b="1" dirty="0" smtClean="0"/>
              <a:t>Örnek</a:t>
            </a:r>
          </a:p>
          <a:p>
            <a:r>
              <a:rPr lang="tr-TR" dirty="0" smtClean="0"/>
              <a:t>» ufa</a:t>
            </a:r>
            <a:r>
              <a:rPr lang="tr-TR" b="1" dirty="0" smtClean="0"/>
              <a:t>k</a:t>
            </a:r>
            <a:r>
              <a:rPr lang="tr-TR" dirty="0" smtClean="0"/>
              <a:t>-cık → ufacık</a:t>
            </a:r>
            <a:br>
              <a:rPr lang="tr-TR" dirty="0" smtClean="0"/>
            </a:br>
            <a:r>
              <a:rPr lang="tr-TR" dirty="0" smtClean="0"/>
              <a:t>» mini</a:t>
            </a:r>
            <a:r>
              <a:rPr lang="tr-TR" b="1" dirty="0" smtClean="0"/>
              <a:t>k</a:t>
            </a:r>
            <a:r>
              <a:rPr lang="tr-TR" dirty="0" smtClean="0"/>
              <a:t>-</a:t>
            </a:r>
            <a:r>
              <a:rPr lang="tr-TR" dirty="0" err="1" smtClean="0"/>
              <a:t>cik</a:t>
            </a:r>
            <a:r>
              <a:rPr lang="tr-TR" dirty="0" smtClean="0"/>
              <a:t> → minicik</a:t>
            </a:r>
            <a:br>
              <a:rPr lang="tr-TR" dirty="0" smtClean="0"/>
            </a:br>
            <a:r>
              <a:rPr lang="tr-TR" dirty="0" smtClean="0"/>
              <a:t>» sıca</a:t>
            </a:r>
            <a:r>
              <a:rPr lang="tr-TR" b="1" dirty="0" smtClean="0"/>
              <a:t>k</a:t>
            </a:r>
            <a:r>
              <a:rPr lang="tr-TR" dirty="0" smtClean="0"/>
              <a:t> – cık → sıcacık </a:t>
            </a:r>
          </a:p>
          <a:p>
            <a:r>
              <a:rPr lang="tr-TR" b="1" dirty="0" smtClean="0"/>
              <a:t>Örnek</a:t>
            </a:r>
          </a:p>
          <a:p>
            <a:r>
              <a:rPr lang="tr-TR" dirty="0" smtClean="0"/>
              <a:t>» kay</a:t>
            </a:r>
            <a:r>
              <a:rPr lang="tr-TR" b="1" dirty="0" smtClean="0"/>
              <a:t>ı</a:t>
            </a:r>
            <a:r>
              <a:rPr lang="tr-TR" dirty="0" smtClean="0"/>
              <a:t>p etmek → kaybetmek</a:t>
            </a:r>
            <a:br>
              <a:rPr lang="tr-TR" dirty="0" smtClean="0"/>
            </a:br>
            <a:r>
              <a:rPr lang="tr-TR" dirty="0" smtClean="0"/>
              <a:t>» kahv</a:t>
            </a:r>
            <a:r>
              <a:rPr lang="tr-TR" b="1" dirty="0" smtClean="0"/>
              <a:t>e</a:t>
            </a:r>
            <a:r>
              <a:rPr lang="tr-TR" dirty="0" smtClean="0"/>
              <a:t> altı → kahvaltı</a:t>
            </a:r>
            <a:br>
              <a:rPr lang="tr-TR" dirty="0" smtClean="0"/>
            </a:br>
            <a:r>
              <a:rPr lang="tr-TR" dirty="0" smtClean="0"/>
              <a:t>» şük</a:t>
            </a:r>
            <a:r>
              <a:rPr lang="tr-TR" b="1" dirty="0" smtClean="0"/>
              <a:t>ü</a:t>
            </a:r>
            <a:r>
              <a:rPr lang="tr-TR" dirty="0" smtClean="0"/>
              <a:t>r etmek → şükretmek</a:t>
            </a:r>
            <a:br>
              <a:rPr lang="tr-TR" dirty="0" smtClean="0"/>
            </a:br>
            <a:r>
              <a:rPr lang="tr-TR" dirty="0" smtClean="0"/>
              <a:t>» kay</a:t>
            </a:r>
            <a:r>
              <a:rPr lang="tr-TR" b="1" dirty="0" smtClean="0"/>
              <a:t>ı</a:t>
            </a:r>
            <a:r>
              <a:rPr lang="tr-TR" dirty="0" smtClean="0"/>
              <a:t>n ana → kaynana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1428728" y="285728"/>
            <a:ext cx="7572428" cy="5572164"/>
          </a:xfrm>
          <a:prstGeom prst="cloudCallout">
            <a:avLst>
              <a:gd name="adj1" fmla="val -66158"/>
              <a:gd name="adj2" fmla="val 118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b="1" u="sng" dirty="0" smtClean="0"/>
              <a:t>Ünlü Türemesi</a:t>
            </a:r>
          </a:p>
          <a:p>
            <a:r>
              <a:rPr lang="tr-TR" dirty="0" smtClean="0"/>
              <a:t>Sözcüğün aslında olmadığı halde, sözcüğe </a:t>
            </a:r>
            <a:r>
              <a:rPr lang="tr-TR" b="1" dirty="0" smtClean="0"/>
              <a:t>“-cık”</a:t>
            </a:r>
            <a:r>
              <a:rPr lang="tr-TR" dirty="0" smtClean="0"/>
              <a:t> ek getirildiğinde ortaya yeni ünlünün çıkmasına </a:t>
            </a:r>
            <a:r>
              <a:rPr lang="tr-TR" b="1" dirty="0" smtClean="0"/>
              <a:t>ünlü türemesi</a:t>
            </a:r>
            <a:r>
              <a:rPr lang="tr-TR" dirty="0" smtClean="0"/>
              <a:t> denir.</a:t>
            </a:r>
          </a:p>
          <a:p>
            <a:endParaRPr lang="tr-TR" dirty="0" smtClean="0"/>
          </a:p>
          <a:p>
            <a:r>
              <a:rPr lang="tr-TR" b="1" dirty="0" smtClean="0"/>
              <a:t>Örnek</a:t>
            </a:r>
          </a:p>
          <a:p>
            <a:r>
              <a:rPr lang="tr-TR" dirty="0" smtClean="0"/>
              <a:t>» dar – </a:t>
            </a:r>
            <a:r>
              <a:rPr lang="tr-TR" dirty="0" err="1" smtClean="0"/>
              <a:t>cımk</a:t>
            </a:r>
            <a:r>
              <a:rPr lang="tr-TR" dirty="0" smtClean="0"/>
              <a:t> → dar</a:t>
            </a:r>
            <a:r>
              <a:rPr lang="tr-TR" b="1" dirty="0" smtClean="0"/>
              <a:t>a</a:t>
            </a:r>
            <a:r>
              <a:rPr lang="tr-TR" dirty="0" smtClean="0"/>
              <a:t>cık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dirty="0" smtClean="0"/>
              <a:t>sözcüğünde “dar” sözcüğünün aslında “a” sesi olmadığı halde, sözcüğe “-cık” eki getirildiğinde arada “a” sesi türemiştir.» az – cık → az</a:t>
            </a:r>
            <a:r>
              <a:rPr lang="tr-TR" b="1" dirty="0" smtClean="0"/>
              <a:t>ı</a:t>
            </a:r>
            <a:r>
              <a:rPr lang="tr-TR" dirty="0" smtClean="0"/>
              <a:t>cık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dirty="0" smtClean="0"/>
              <a:t>» genç – </a:t>
            </a:r>
            <a:r>
              <a:rPr lang="tr-TR" dirty="0" err="1" smtClean="0"/>
              <a:t>cik</a:t>
            </a:r>
            <a:r>
              <a:rPr lang="tr-TR" dirty="0" smtClean="0"/>
              <a:t>→ genc</a:t>
            </a:r>
            <a:r>
              <a:rPr lang="tr-TR" b="1" dirty="0" smtClean="0"/>
              <a:t>e</a:t>
            </a:r>
            <a:r>
              <a:rPr lang="tr-TR" dirty="0" smtClean="0"/>
              <a:t>cik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142844" y="500042"/>
            <a:ext cx="7643898" cy="5929354"/>
          </a:xfrm>
          <a:prstGeom prst="cloudCallout">
            <a:avLst>
              <a:gd name="adj1" fmla="val 64962"/>
              <a:gd name="adj2" fmla="val -98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b="1" u="sng" dirty="0" smtClean="0"/>
          </a:p>
          <a:p>
            <a:r>
              <a:rPr lang="tr-TR" b="1" u="sng" dirty="0" smtClean="0"/>
              <a:t>Ünlü Daralması</a:t>
            </a:r>
          </a:p>
          <a:p>
            <a:r>
              <a:rPr lang="tr-TR" dirty="0" smtClean="0"/>
              <a:t>Türkçede </a:t>
            </a:r>
            <a:r>
              <a:rPr lang="tr-TR" b="1" dirty="0" smtClean="0"/>
              <a:t>“a – e” geniş ünlü</a:t>
            </a:r>
            <a:r>
              <a:rPr lang="tr-TR" dirty="0" smtClean="0"/>
              <a:t>leri ile biten fillere </a:t>
            </a:r>
            <a:r>
              <a:rPr lang="tr-TR" b="1" dirty="0" smtClean="0"/>
              <a:t>“-yor” eki</a:t>
            </a:r>
            <a:r>
              <a:rPr lang="tr-TR" dirty="0" smtClean="0"/>
              <a:t> getirildiğinde, fiilin sonundaki geniş ünlüler daralarak “ı – i – u – ü” dar ünlülerine dönüşür. Bu kurala </a:t>
            </a:r>
            <a:r>
              <a:rPr lang="tr-TR" b="1" dirty="0" smtClean="0"/>
              <a:t>ünlü daralması</a:t>
            </a:r>
            <a:r>
              <a:rPr lang="tr-TR" dirty="0" smtClean="0"/>
              <a:t> denir.</a:t>
            </a:r>
          </a:p>
          <a:p>
            <a:r>
              <a:rPr lang="tr-TR" b="1" dirty="0" smtClean="0"/>
              <a:t>Ünlü daralmasında;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a</a:t>
            </a:r>
            <a:r>
              <a:rPr lang="tr-TR" dirty="0" smtClean="0"/>
              <a:t> ünlüsü → </a:t>
            </a:r>
            <a:r>
              <a:rPr lang="tr-TR" b="1" dirty="0" smtClean="0"/>
              <a:t>ı </a:t>
            </a:r>
            <a:r>
              <a:rPr lang="tr-TR" dirty="0" smtClean="0"/>
              <a:t>veya</a:t>
            </a:r>
            <a:r>
              <a:rPr lang="tr-TR" b="1" dirty="0" smtClean="0"/>
              <a:t> u</a:t>
            </a:r>
            <a:r>
              <a:rPr lang="tr-TR" dirty="0" smtClean="0"/>
              <a:t> ünlüsüne,</a:t>
            </a:r>
            <a:br>
              <a:rPr lang="tr-TR" dirty="0" smtClean="0"/>
            </a:br>
            <a:r>
              <a:rPr lang="tr-TR" b="1" dirty="0" smtClean="0"/>
              <a:t>e</a:t>
            </a:r>
            <a:r>
              <a:rPr lang="tr-TR" dirty="0" smtClean="0"/>
              <a:t> ünlüsü → </a:t>
            </a:r>
            <a:r>
              <a:rPr lang="tr-TR" b="1" dirty="0" smtClean="0"/>
              <a:t>i </a:t>
            </a:r>
            <a:r>
              <a:rPr lang="tr-TR" dirty="0" smtClean="0"/>
              <a:t>veya</a:t>
            </a:r>
            <a:r>
              <a:rPr lang="tr-TR" b="1" dirty="0" smtClean="0"/>
              <a:t> ü</a:t>
            </a:r>
            <a:r>
              <a:rPr lang="tr-TR" dirty="0" smtClean="0"/>
              <a:t> ünlüsüne dönüşerek daralır.</a:t>
            </a:r>
          </a:p>
          <a:p>
            <a:endParaRPr lang="tr-TR" dirty="0" smtClean="0"/>
          </a:p>
          <a:p>
            <a:r>
              <a:rPr lang="tr-TR" b="1" dirty="0" smtClean="0"/>
              <a:t>Örnek:  </a:t>
            </a:r>
          </a:p>
          <a:p>
            <a:r>
              <a:rPr lang="tr-TR" dirty="0" smtClean="0"/>
              <a:t>bekl</a:t>
            </a:r>
            <a:r>
              <a:rPr lang="tr-TR" b="1" dirty="0" smtClean="0"/>
              <a:t>e</a:t>
            </a:r>
            <a:r>
              <a:rPr lang="tr-TR" dirty="0" smtClean="0"/>
              <a:t>–yor→bekl</a:t>
            </a:r>
            <a:r>
              <a:rPr lang="tr-TR" b="1" dirty="0" smtClean="0"/>
              <a:t>i</a:t>
            </a:r>
            <a:r>
              <a:rPr lang="tr-TR" dirty="0" smtClean="0"/>
              <a:t>yor </a:t>
            </a:r>
          </a:p>
          <a:p>
            <a:r>
              <a:rPr lang="tr-TR" dirty="0" smtClean="0"/>
              <a:t>başl</a:t>
            </a:r>
            <a:r>
              <a:rPr lang="tr-TR" b="1" dirty="0" smtClean="0"/>
              <a:t>a</a:t>
            </a:r>
            <a:r>
              <a:rPr lang="tr-TR" dirty="0" smtClean="0"/>
              <a:t>–yor→başl</a:t>
            </a:r>
            <a:r>
              <a:rPr lang="tr-TR" b="1" dirty="0" smtClean="0"/>
              <a:t>ı</a:t>
            </a:r>
            <a:r>
              <a:rPr lang="tr-TR" dirty="0" smtClean="0"/>
              <a:t>yor</a:t>
            </a:r>
            <a:r>
              <a:rPr lang="es-ES" dirty="0" smtClean="0"/>
              <a:t> </a:t>
            </a:r>
            <a:endParaRPr lang="tr-TR" dirty="0" smtClean="0"/>
          </a:p>
          <a:p>
            <a:r>
              <a:rPr lang="es-ES" dirty="0" smtClean="0"/>
              <a:t>d</a:t>
            </a:r>
            <a:r>
              <a:rPr lang="es-ES" b="1" dirty="0" smtClean="0"/>
              <a:t>e</a:t>
            </a:r>
            <a:r>
              <a:rPr lang="es-ES" dirty="0" smtClean="0"/>
              <a:t> – y – ecek → d</a:t>
            </a:r>
            <a:r>
              <a:rPr lang="es-ES" b="1" dirty="0" smtClean="0"/>
              <a:t>i</a:t>
            </a:r>
            <a:r>
              <a:rPr lang="es-ES" dirty="0" smtClean="0"/>
              <a:t>yecek</a:t>
            </a:r>
            <a:br>
              <a:rPr lang="es-ES" dirty="0" smtClean="0"/>
            </a:br>
            <a:r>
              <a:rPr lang="es-ES" dirty="0" smtClean="0"/>
              <a:t>y</a:t>
            </a:r>
            <a:r>
              <a:rPr lang="es-ES" b="1" dirty="0" smtClean="0"/>
              <a:t>e</a:t>
            </a:r>
            <a:r>
              <a:rPr lang="es-ES" dirty="0" smtClean="0"/>
              <a:t> – y – ecek → y</a:t>
            </a:r>
            <a:r>
              <a:rPr lang="es-ES" b="1" dirty="0" smtClean="0"/>
              <a:t>i</a:t>
            </a:r>
            <a:r>
              <a:rPr lang="es-ES" dirty="0" smtClean="0"/>
              <a:t>yecek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14282" y="1285860"/>
            <a:ext cx="8643998" cy="5357850"/>
          </a:xfrm>
          <a:prstGeom prst="cloudCallout">
            <a:avLst>
              <a:gd name="adj1" fmla="val -2792"/>
              <a:gd name="adj2" fmla="val -7063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b="1" dirty="0" smtClean="0"/>
          </a:p>
          <a:p>
            <a:endParaRPr lang="tr-TR" b="1" dirty="0" smtClean="0"/>
          </a:p>
          <a:p>
            <a:r>
              <a:rPr lang="tr-TR" b="1" dirty="0" smtClean="0"/>
              <a:t>Ulama</a:t>
            </a:r>
          </a:p>
          <a:p>
            <a:r>
              <a:rPr lang="tr-TR" dirty="0" smtClean="0"/>
              <a:t>Söyleyiş ile ilgili olan bir ses olayıdır. Ünsüzle biten bir kelimeden sonra ünlü ile başlayan bir kelime geldiğinde iki kelime birbirine bağlanarak okunur. Bu kurala </a:t>
            </a:r>
            <a:r>
              <a:rPr lang="tr-TR" b="1" dirty="0" smtClean="0"/>
              <a:t>ulama</a:t>
            </a:r>
            <a:r>
              <a:rPr lang="tr-TR" dirty="0" smtClean="0"/>
              <a:t> denir.</a:t>
            </a:r>
          </a:p>
          <a:p>
            <a:endParaRPr lang="tr-TR" dirty="0" smtClean="0"/>
          </a:p>
          <a:p>
            <a:r>
              <a:rPr lang="tr-TR" b="1" dirty="0" smtClean="0"/>
              <a:t>Örnek:</a:t>
            </a:r>
          </a:p>
          <a:p>
            <a:endParaRPr lang="tr-TR" b="1" dirty="0" smtClean="0"/>
          </a:p>
          <a:p>
            <a:r>
              <a:rPr lang="tr-TR" dirty="0" smtClean="0"/>
              <a:t> Ü</a:t>
            </a:r>
            <a:r>
              <a:rPr lang="tr-TR" b="1" u="sng" dirty="0" smtClean="0"/>
              <a:t>ç a</a:t>
            </a:r>
            <a:r>
              <a:rPr lang="tr-TR" dirty="0" smtClean="0"/>
              <a:t>dam he</a:t>
            </a:r>
            <a:r>
              <a:rPr lang="tr-TR" b="1" u="sng" dirty="0" smtClean="0"/>
              <a:t>r a</a:t>
            </a:r>
            <a:r>
              <a:rPr lang="tr-TR" dirty="0" smtClean="0"/>
              <a:t>n beraber gezerdi.</a:t>
            </a:r>
            <a:br>
              <a:rPr lang="tr-TR" dirty="0" smtClean="0"/>
            </a:br>
            <a:r>
              <a:rPr lang="tr-TR" dirty="0" smtClean="0"/>
              <a:t> Son sınavdan yetmi</a:t>
            </a:r>
            <a:r>
              <a:rPr lang="tr-TR" b="1" u="sng" dirty="0" smtClean="0"/>
              <a:t>ş a</a:t>
            </a:r>
            <a:r>
              <a:rPr lang="tr-TR" dirty="0" smtClean="0"/>
              <a:t>lmış.</a:t>
            </a:r>
            <a:br>
              <a:rPr lang="tr-TR" dirty="0" smtClean="0"/>
            </a:br>
            <a:r>
              <a:rPr lang="tr-TR" dirty="0" smtClean="0"/>
              <a:t> Dü</a:t>
            </a:r>
            <a:r>
              <a:rPr lang="tr-TR" b="1" u="sng" dirty="0" smtClean="0"/>
              <a:t>n a</a:t>
            </a:r>
            <a:r>
              <a:rPr lang="tr-TR" dirty="0" smtClean="0"/>
              <a:t>kşam evde</a:t>
            </a:r>
            <a:r>
              <a:rPr lang="tr-TR" b="1" u="sng" dirty="0" smtClean="0"/>
              <a:t>n a</a:t>
            </a:r>
            <a:r>
              <a:rPr lang="tr-TR" dirty="0" smtClean="0"/>
              <a:t>yrıldı.</a:t>
            </a:r>
            <a:br>
              <a:rPr lang="tr-TR" dirty="0" smtClean="0"/>
            </a:br>
            <a:r>
              <a:rPr lang="tr-TR" dirty="0" smtClean="0"/>
              <a:t> Issı</a:t>
            </a:r>
            <a:r>
              <a:rPr lang="tr-TR" b="1" u="sng" dirty="0" smtClean="0"/>
              <a:t>z a</a:t>
            </a:r>
            <a:r>
              <a:rPr lang="tr-TR" dirty="0" smtClean="0"/>
              <a:t>da, mar</a:t>
            </a:r>
            <a:r>
              <a:rPr lang="tr-TR" b="1" u="sng" dirty="0" smtClean="0"/>
              <a:t>t a</a:t>
            </a:r>
            <a:r>
              <a:rPr lang="tr-TR" dirty="0" smtClean="0"/>
              <a:t>yı, ter</a:t>
            </a:r>
            <a:r>
              <a:rPr lang="tr-TR" b="1" u="sng" dirty="0" smtClean="0"/>
              <a:t>k e</a:t>
            </a:r>
            <a:r>
              <a:rPr lang="tr-TR" dirty="0" smtClean="0"/>
              <a:t>tmek, küçü</a:t>
            </a:r>
            <a:r>
              <a:rPr lang="tr-TR" b="1" u="sng" dirty="0" smtClean="0"/>
              <a:t>k e</a:t>
            </a:r>
            <a:r>
              <a:rPr lang="tr-TR" dirty="0" smtClean="0"/>
              <a:t>v, Mehme</a:t>
            </a:r>
            <a:r>
              <a:rPr lang="tr-TR" b="1" u="sng" dirty="0" smtClean="0"/>
              <a:t>t A</a:t>
            </a:r>
            <a:r>
              <a:rPr lang="tr-TR" dirty="0" smtClean="0"/>
              <a:t>ki</a:t>
            </a:r>
            <a:r>
              <a:rPr lang="tr-TR" b="1" u="sng" dirty="0" smtClean="0"/>
              <a:t>f E</a:t>
            </a:r>
            <a:r>
              <a:rPr lang="tr-TR" dirty="0" smtClean="0"/>
              <a:t>rsoy, tanı</a:t>
            </a:r>
            <a:r>
              <a:rPr lang="tr-TR" b="1" u="sng" dirty="0" smtClean="0"/>
              <a:t>k o</a:t>
            </a:r>
            <a:r>
              <a:rPr lang="tr-TR" dirty="0" smtClean="0"/>
              <a:t>lmak…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357158" y="214290"/>
            <a:ext cx="8572592" cy="5143536"/>
          </a:xfrm>
          <a:prstGeom prst="cloudCallout">
            <a:avLst>
              <a:gd name="adj1" fmla="val -1329"/>
              <a:gd name="adj2" fmla="val 7484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b="1" dirty="0" smtClean="0"/>
          </a:p>
          <a:p>
            <a:endParaRPr lang="tr-TR" b="1" dirty="0" smtClean="0"/>
          </a:p>
          <a:p>
            <a:endParaRPr lang="tr-TR" b="1" dirty="0" smtClean="0"/>
          </a:p>
          <a:p>
            <a:endParaRPr lang="tr-TR" b="1" dirty="0" smtClean="0"/>
          </a:p>
          <a:p>
            <a:r>
              <a:rPr lang="tr-TR" b="1" dirty="0" smtClean="0"/>
              <a:t>Kaynaşma</a:t>
            </a:r>
          </a:p>
          <a:p>
            <a:r>
              <a:rPr lang="tr-TR" dirty="0" smtClean="0"/>
              <a:t>Türkçede iki ünlü harf yan yana gelmez. Bu nedenle ünlü ile biten bir kelimenin sonuna ünlüyle başlayan bir ek geldiğinde iki ünlünün arasına </a:t>
            </a:r>
            <a:r>
              <a:rPr lang="tr-TR" b="1" dirty="0" smtClean="0"/>
              <a:t>“n, s, ş, y”</a:t>
            </a:r>
            <a:r>
              <a:rPr lang="tr-TR" dirty="0" smtClean="0"/>
              <a:t> harflerinden biri getirilir. Bu harflere </a:t>
            </a:r>
            <a:r>
              <a:rPr lang="tr-TR" b="1" dirty="0" smtClean="0"/>
              <a:t>kaynaştırma </a:t>
            </a:r>
            <a:r>
              <a:rPr lang="tr-TR" b="1" dirty="0" err="1" smtClean="0"/>
              <a:t>harfi</a:t>
            </a:r>
            <a:r>
              <a:rPr lang="tr-TR" dirty="0" err="1" smtClean="0"/>
              <a:t>veya</a:t>
            </a:r>
            <a:r>
              <a:rPr lang="tr-TR" dirty="0" smtClean="0"/>
              <a:t> </a:t>
            </a:r>
            <a:r>
              <a:rPr lang="tr-TR" b="1" dirty="0" smtClean="0"/>
              <a:t>yardımcı ses</a:t>
            </a:r>
            <a:r>
              <a:rPr lang="tr-TR" dirty="0" smtClean="0"/>
              <a:t>; bu olaya ise </a:t>
            </a:r>
            <a:r>
              <a:rPr lang="tr-TR" b="1" dirty="0" smtClean="0"/>
              <a:t>kaynaşma</a:t>
            </a:r>
            <a:r>
              <a:rPr lang="tr-TR" dirty="0" smtClean="0"/>
              <a:t> veya </a:t>
            </a:r>
            <a:r>
              <a:rPr lang="tr-TR" b="1" dirty="0" smtClean="0"/>
              <a:t>kaynaştırma</a:t>
            </a:r>
            <a:r>
              <a:rPr lang="tr-TR" dirty="0" smtClean="0"/>
              <a:t> denir.</a:t>
            </a:r>
          </a:p>
          <a:p>
            <a:r>
              <a:rPr lang="tr-TR" dirty="0" smtClean="0"/>
              <a:t>Kaynaştırma harflerini (yardımcı sesler) “</a:t>
            </a:r>
            <a:r>
              <a:rPr lang="tr-TR" b="1" dirty="0" err="1" smtClean="0"/>
              <a:t>Y</a:t>
            </a:r>
            <a:r>
              <a:rPr lang="tr-TR" dirty="0" err="1" smtClean="0"/>
              <a:t>a</a:t>
            </a:r>
            <a:r>
              <a:rPr lang="tr-TR" b="1" dirty="0" err="1" smtClean="0"/>
              <a:t>Ş</a:t>
            </a:r>
            <a:r>
              <a:rPr lang="tr-TR" dirty="0" err="1" smtClean="0"/>
              <a:t>a</a:t>
            </a:r>
            <a:r>
              <a:rPr lang="tr-TR" b="1" dirty="0" err="1" smtClean="0"/>
              <a:t>S</a:t>
            </a:r>
            <a:r>
              <a:rPr lang="tr-TR" dirty="0" err="1" smtClean="0"/>
              <a:t>ı</a:t>
            </a:r>
            <a:r>
              <a:rPr lang="tr-TR" b="1" dirty="0" err="1" smtClean="0"/>
              <a:t>N</a:t>
            </a:r>
            <a:r>
              <a:rPr lang="tr-TR" dirty="0" smtClean="0"/>
              <a:t>” olarak kodlayabiliriz.</a:t>
            </a:r>
            <a:r>
              <a:rPr lang="tr-TR" b="1" dirty="0" smtClean="0"/>
              <a:t> </a:t>
            </a:r>
          </a:p>
          <a:p>
            <a:r>
              <a:rPr lang="tr-TR" b="1" dirty="0" smtClean="0"/>
              <a:t>Örnek</a:t>
            </a:r>
          </a:p>
          <a:p>
            <a:r>
              <a:rPr lang="tr-TR" dirty="0" smtClean="0"/>
              <a:t>» kapı + a → kapı</a:t>
            </a:r>
            <a:r>
              <a:rPr lang="tr-TR" b="1" dirty="0" smtClean="0"/>
              <a:t>y</a:t>
            </a:r>
            <a:r>
              <a:rPr lang="tr-TR" dirty="0" smtClean="0"/>
              <a:t>a</a:t>
            </a:r>
            <a:br>
              <a:rPr lang="tr-TR" dirty="0" smtClean="0"/>
            </a:br>
            <a:r>
              <a:rPr lang="tr-TR" dirty="0" smtClean="0"/>
              <a:t>» iki + er → iki</a:t>
            </a:r>
            <a:r>
              <a:rPr lang="tr-TR" b="1" dirty="0" smtClean="0"/>
              <a:t>ş</a:t>
            </a:r>
            <a:r>
              <a:rPr lang="tr-TR" dirty="0" smtClean="0"/>
              <a:t>er</a:t>
            </a:r>
            <a:br>
              <a:rPr lang="tr-TR" dirty="0" smtClean="0"/>
            </a:br>
            <a:r>
              <a:rPr lang="tr-TR" dirty="0" smtClean="0"/>
              <a:t>» araba + ı → araba</a:t>
            </a:r>
            <a:r>
              <a:rPr lang="tr-TR" b="1" dirty="0" smtClean="0"/>
              <a:t>s</a:t>
            </a:r>
            <a:r>
              <a:rPr lang="tr-TR" dirty="0" smtClean="0"/>
              <a:t>ı</a:t>
            </a:r>
            <a:br>
              <a:rPr lang="tr-TR" dirty="0" smtClean="0"/>
            </a:b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talama">
  <a:themeElements>
    <a:clrScheme name="Ortala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rtalam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rtalam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66</TotalTime>
  <Words>81</Words>
  <Application>Microsoft Office PowerPoint</Application>
  <PresentationFormat>Ekran Gösterisi (4:3)</PresentationFormat>
  <Paragraphs>69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Ortalama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2015-12-06T20:32:08Z</dcterms:created>
  <dcterms:modified xsi:type="dcterms:W3CDTF">2015-12-07T17:43:20Z</dcterms:modified>
  <cp:category>www.sorubak.com</cp:category>
</cp:coreProperties>
</file>