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4"/>
  </p:notesMasterIdLst>
  <p:sldIdLst>
    <p:sldId id="256" r:id="rId2"/>
    <p:sldId id="278" r:id="rId3"/>
    <p:sldId id="257" r:id="rId4"/>
    <p:sldId id="258" r:id="rId5"/>
    <p:sldId id="276"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3" r:id="rId20"/>
    <p:sldId id="274" r:id="rId21"/>
    <p:sldId id="272" r:id="rId22"/>
    <p:sldId id="277" r:id="rId2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438" y="29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2F2805-AA53-4567-85AB-026038589837}" type="datetimeFigureOut">
              <a:rPr lang="tr-TR" smtClean="0"/>
              <a:pPr/>
              <a:t>13.11.2015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DC71682-751E-401A-A6B1-AA331B52CDFE}" type="slidenum">
              <a:rPr lang="tr-TR" smtClean="0"/>
              <a:pPr/>
              <a:t>‹#›</a:t>
            </a:fld>
            <a:endParaRPr lang="tr-TR"/>
          </a:p>
        </p:txBody>
      </p:sp>
    </p:spTree>
    <p:extLst>
      <p:ext uri="{BB962C8B-B14F-4D97-AF65-F5344CB8AC3E}">
        <p14:creationId xmlns:p14="http://schemas.microsoft.com/office/powerpoint/2010/main" xmlns="" val="27271009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sorubak.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4DC71682-751E-401A-A6B1-AA331B52CDFE}" type="slidenum">
              <a:rPr lang="tr-TR" smtClean="0"/>
              <a:pPr/>
              <a:t>10</a:t>
            </a:fld>
            <a:endParaRPr lang="tr-T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u="sng" kern="1200" dirty="0" smtClean="0">
                <a:solidFill>
                  <a:schemeClr val="tx1"/>
                </a:solidFill>
                <a:latin typeface="+mn-lt"/>
                <a:ea typeface="+mn-ea"/>
                <a:cs typeface="+mn-cs"/>
                <a:hlinkClick r:id="rId3"/>
              </a:rPr>
              <a:t>www.</a:t>
            </a:r>
            <a:r>
              <a:rPr lang="tr-TR" sz="1200" u="sng" kern="1200" dirty="0" err="1" smtClean="0">
                <a:solidFill>
                  <a:schemeClr val="tx1"/>
                </a:solidFill>
                <a:latin typeface="+mn-lt"/>
                <a:ea typeface="+mn-ea"/>
                <a:cs typeface="+mn-cs"/>
                <a:hlinkClick r:id="rId3"/>
              </a:rPr>
              <a:t>sorubak</a:t>
            </a:r>
            <a:r>
              <a:rPr lang="tr-TR" sz="1200" u="sng" kern="1200" smtClean="0">
                <a:solidFill>
                  <a:schemeClr val="tx1"/>
                </a:solidFill>
                <a:latin typeface="+mn-lt"/>
                <a:ea typeface="+mn-ea"/>
                <a:cs typeface="+mn-cs"/>
                <a:hlinkClick r:id="rId3"/>
              </a:rPr>
              <a:t>.com</a:t>
            </a:r>
            <a:endParaRPr lang="tr-TR" dirty="0"/>
          </a:p>
        </p:txBody>
      </p:sp>
      <p:sp>
        <p:nvSpPr>
          <p:cNvPr id="4" name="Slayt Numarası Yer Tutucusu 3"/>
          <p:cNvSpPr>
            <a:spLocks noGrp="1"/>
          </p:cNvSpPr>
          <p:nvPr>
            <p:ph type="sldNum" sz="quarter" idx="10"/>
          </p:nvPr>
        </p:nvSpPr>
        <p:spPr/>
        <p:txBody>
          <a:bodyPr/>
          <a:lstStyle/>
          <a:p>
            <a:fld id="{4DC71682-751E-401A-A6B1-AA331B52CDFE}" type="slidenum">
              <a:rPr lang="tr-TR" smtClean="0"/>
              <a:pPr/>
              <a:t>22</a:t>
            </a:fld>
            <a:endParaRPr lang="tr-TR"/>
          </a:p>
        </p:txBody>
      </p:sp>
    </p:spTree>
    <p:extLst>
      <p:ext uri="{BB962C8B-B14F-4D97-AF65-F5344CB8AC3E}">
        <p14:creationId xmlns:p14="http://schemas.microsoft.com/office/powerpoint/2010/main" xmlns="" val="19879480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Date Placeholder 29"/>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19" name="Footer Placeholder 18"/>
          <p:cNvSpPr>
            <a:spLocks noGrp="1"/>
          </p:cNvSpPr>
          <p:nvPr>
            <p:ph type="ftr" sz="quarter" idx="11"/>
          </p:nvPr>
        </p:nvSpPr>
        <p:spPr/>
        <p:txBody>
          <a:bodyPr/>
          <a:lstStyle/>
          <a:p>
            <a:endParaRPr lang="tr-TR"/>
          </a:p>
        </p:txBody>
      </p:sp>
      <p:sp>
        <p:nvSpPr>
          <p:cNvPr id="27" name="Slide Number Placeholder 26"/>
          <p:cNvSpPr>
            <a:spLocks noGrp="1"/>
          </p:cNvSpPr>
          <p:nvPr>
            <p:ph type="sldNum" sz="quarter" idx="12"/>
          </p:nvPr>
        </p:nvSpPr>
        <p:spPr/>
        <p:txBody>
          <a:bodyPr/>
          <a:lstStyle/>
          <a:p>
            <a:fld id="{BEE9CFF9-287E-4F68-A627-48B643B80F4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tr-TR" smtClean="0"/>
              <a:t>Asıl başlık stili için tıklatın</a:t>
            </a:r>
            <a:endParaRPr kumimoji="0" lang="en-US"/>
          </a:p>
        </p:txBody>
      </p:sp>
      <p:sp>
        <p:nvSpPr>
          <p:cNvPr id="3" name="Content Placeholder 2"/>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Date Placeholder 3"/>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Date Placeholder 3"/>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BEE9CFF9-287E-4F68-A627-48B643B80F48}"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transition spd="slow">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Date Placeholder 6"/>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Date Placeholder 2"/>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Date Placeholder 4"/>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BEE9CFF9-287E-4F68-A627-48B643B80F48}" type="slidenum">
              <a:rPr lang="tr-TR" smtClean="0"/>
              <a:pPr/>
              <a:t>‹#›</a:t>
            </a:fld>
            <a:endParaRPr lang="tr-TR"/>
          </a:p>
        </p:txBody>
      </p:sp>
    </p:spTree>
  </p:cSld>
  <p:clrMapOvr>
    <a:masterClrMapping/>
  </p:clrMapOvr>
  <p:transition spd="slow">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Date Placeholder 4"/>
          <p:cNvSpPr>
            <a:spLocks noGrp="1"/>
          </p:cNvSpPr>
          <p:nvPr>
            <p:ph type="dt" sz="half" idx="10"/>
          </p:nvPr>
        </p:nvSpPr>
        <p:spPr/>
        <p:txBody>
          <a:bodyPr/>
          <a:lstStyle/>
          <a:p>
            <a:fld id="{7DD36769-D6F4-4778-9240-E5CC0E4E859E}" type="datetimeFigureOut">
              <a:rPr lang="tr-TR" smtClean="0"/>
              <a:pPr/>
              <a:t>13.11.2015</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a:xfrm>
            <a:off x="8077200" y="6356350"/>
            <a:ext cx="609600" cy="365125"/>
          </a:xfrm>
        </p:spPr>
        <p:txBody>
          <a:bodyPr/>
          <a:lstStyle/>
          <a:p>
            <a:fld id="{BEE9CFF9-287E-4F68-A627-48B643B80F48}" type="slidenum">
              <a:rPr lang="tr-TR" smtClean="0"/>
              <a:pPr/>
              <a:t>‹#›</a:t>
            </a:fld>
            <a:endParaRPr lang="tr-T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spd="slow">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DD36769-D6F4-4778-9240-E5CC0E4E859E}" type="datetimeFigureOut">
              <a:rPr lang="tr-TR" smtClean="0"/>
              <a:pPr/>
              <a:t>13.11.2015</a:t>
            </a:fld>
            <a:endParaRPr lang="tr-TR"/>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EE9CFF9-287E-4F68-A627-48B643B80F48}" type="slidenum">
              <a:rPr lang="tr-TR" smtClean="0"/>
              <a:pPr/>
              <a:t>‹#›</a:t>
            </a:fld>
            <a:endParaRPr lang="tr-TR"/>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ransition spd="slow">
    <p:dissolve/>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audio" Target="../media/audio2.wav"/><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25942905"/>
      </p:ext>
    </p:extLst>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500034" y="571480"/>
            <a:ext cx="8229600" cy="5577483"/>
          </a:xfrm>
          <a:solidFill>
            <a:schemeClr val="bg2"/>
          </a:solidFill>
        </p:spPr>
        <p:txBody>
          <a:bodyPr>
            <a:normAutofit/>
          </a:bodyPr>
          <a:lstStyle/>
          <a:p>
            <a:r>
              <a:rPr lang="tr-TR" dirty="0" smtClean="0"/>
              <a:t>Yılı ilk olarak birimlere bölen </a:t>
            </a:r>
            <a:r>
              <a:rPr lang="tr-TR" u="sng" dirty="0" smtClean="0">
                <a:solidFill>
                  <a:srgbClr val="FF0000"/>
                </a:solidFill>
              </a:rPr>
              <a:t>Sümerler</a:t>
            </a:r>
            <a:r>
              <a:rPr lang="tr-TR" dirty="0" smtClean="0"/>
              <a:t>, günü de ilk bölenler olmuşlar ve zamanı ölçmeye başlamışlardır. Mısırlılarla devam eden bu çabalar Yunanlılar ve Romalılarla iyice gelişmiştir.</a:t>
            </a:r>
            <a:r>
              <a:rPr lang="tr-TR" dirty="0"/>
              <a:t/>
            </a:r>
            <a:br>
              <a:rPr lang="tr-TR" dirty="0"/>
            </a:br>
            <a:endParaRPr lang="tr-TR" dirty="0"/>
          </a:p>
        </p:txBody>
      </p:sp>
    </p:spTree>
    <p:extLst>
      <p:ext uri="{BB962C8B-B14F-4D97-AF65-F5344CB8AC3E}">
        <p14:creationId xmlns:p14="http://schemas.microsoft.com/office/powerpoint/2010/main" xmlns="" val="634157609"/>
      </p:ext>
    </p:extLst>
  </p:cSld>
  <p:clrMapOvr>
    <a:masterClrMapping/>
  </p:clrMapOvr>
  <p:transition spd="slow">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accent2">
              <a:lumMod val="20000"/>
              <a:lumOff val="80000"/>
            </a:schemeClr>
          </a:solidFill>
        </p:spPr>
        <p:txBody>
          <a:bodyPr>
            <a:normAutofit/>
          </a:bodyPr>
          <a:lstStyle/>
          <a:p>
            <a:r>
              <a:rPr lang="tr-TR" dirty="0" smtClean="0"/>
              <a:t>İnsanlara Taş devrinde zamanı ölçecek bir aracı gerekirdi. Sabahleyin belirli bir anda kalkılması, hayvanların belirli anlarda beslenmesi, ürünlerin belirli anlarda pazarlara götürülmesi gerekliydi. İlk saatler, bir gölge düşüren ve gölgenin denilen uzunluğuna kısalığına göre zamanı göstermeye yarayan basit</a:t>
            </a:r>
          </a:p>
          <a:p>
            <a:r>
              <a:rPr lang="tr-TR" dirty="0" smtClean="0"/>
              <a:t> </a:t>
            </a:r>
            <a:r>
              <a:rPr lang="tr-TR" dirty="0" smtClean="0">
                <a:solidFill>
                  <a:srgbClr val="FF0000"/>
                </a:solidFill>
              </a:rPr>
              <a:t>"Güneş </a:t>
            </a:r>
            <a:r>
              <a:rPr lang="tr-TR" dirty="0" err="1" smtClean="0">
                <a:solidFill>
                  <a:srgbClr val="FF0000"/>
                </a:solidFill>
              </a:rPr>
              <a:t>Saatleri"</a:t>
            </a:r>
            <a:r>
              <a:rPr lang="tr-TR" dirty="0" err="1" smtClean="0"/>
              <a:t>dir</a:t>
            </a:r>
            <a:r>
              <a:rPr lang="tr-TR" dirty="0" smtClean="0"/>
              <a:t>.</a:t>
            </a:r>
            <a:r>
              <a:rPr lang="tr-TR" dirty="0"/>
              <a:t/>
            </a:r>
            <a:br>
              <a:rPr lang="tr-TR" dirty="0"/>
            </a:br>
            <a:r>
              <a:rPr lang="tr-TR" dirty="0"/>
              <a:t/>
            </a:r>
            <a:br>
              <a:rPr lang="tr-TR" dirty="0"/>
            </a:br>
            <a:endParaRPr lang="tr-TR" dirty="0"/>
          </a:p>
          <a:p>
            <a:endParaRPr lang="tr-TR" dirty="0"/>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3968" y="3212976"/>
            <a:ext cx="4025760" cy="28385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331640" y="4072693"/>
            <a:ext cx="2428875" cy="18859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34999063"/>
      </p:ext>
    </p:extLst>
  </p:cSld>
  <p:clrMapOvr>
    <a:masterClrMapping/>
  </p:clrMapOvr>
  <p:transition spd="slow">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a:solidFill>
            <a:schemeClr val="accent2">
              <a:lumMod val="20000"/>
              <a:lumOff val="80000"/>
            </a:schemeClr>
          </a:solidFill>
        </p:spPr>
        <p:txBody>
          <a:bodyPr>
            <a:normAutofit/>
          </a:bodyPr>
          <a:lstStyle/>
          <a:p>
            <a:r>
              <a:rPr lang="tr-TR" dirty="0" smtClean="0"/>
              <a:t>Güneş saatleri, özellikle kış aylarında yararsız duruma geldiği için </a:t>
            </a:r>
            <a:r>
              <a:rPr lang="tr-TR" dirty="0" smtClean="0">
                <a:solidFill>
                  <a:srgbClr val="FF0000"/>
                </a:solidFill>
              </a:rPr>
              <a:t>"su saati" </a:t>
            </a:r>
            <a:r>
              <a:rPr lang="tr-TR" dirty="0" smtClean="0"/>
              <a:t>icat edildi. Hatta, geceleri de zamanı gösterdiğini belirtmek için bunlara "gece saati" adı da verildi. </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8196"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43608" y="2348880"/>
            <a:ext cx="2363341" cy="33617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372200" y="2276873"/>
            <a:ext cx="2150338" cy="345638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851920" y="1916832"/>
            <a:ext cx="2245171" cy="398390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00882494"/>
      </p:ext>
    </p:extLst>
  </p:cSld>
  <p:clrMapOvr>
    <a:masterClrMapping/>
  </p:clrMapOvr>
  <p:transition spd="slow">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solidFill>
        </p:spPr>
        <p:txBody>
          <a:bodyPr>
            <a:normAutofit/>
          </a:bodyPr>
          <a:lstStyle/>
          <a:p>
            <a:r>
              <a:rPr lang="tr-TR" dirty="0" smtClean="0"/>
              <a:t>Bununla birlikte, zamanın aralıklarla daha iyi öğrenmek gereksinimi </a:t>
            </a:r>
            <a:r>
              <a:rPr lang="tr-TR" dirty="0" smtClean="0">
                <a:solidFill>
                  <a:srgbClr val="FF0000"/>
                </a:solidFill>
              </a:rPr>
              <a:t>"kum saati" </a:t>
            </a:r>
            <a:r>
              <a:rPr lang="tr-TR" dirty="0" smtClean="0"/>
              <a:t>denilen araçların icadına yol açtı. Kum saati, birbirine benzeyen iki kısımdan meydana geliyordu. Bu kısımlar çok ince bir boğazla birbirine bağlandı. Üst kısma koyulan kumlar bu boğazdan geçerek yarım saat içinde aşağıda toplandı. Üstteki kumların hepsi aşağıya dökülünce tam yarım saatin geçtiği anlaşılıyordu. </a:t>
            </a:r>
          </a:p>
          <a:p>
            <a:pPr marL="0" indent="0">
              <a:buNone/>
            </a:pPr>
            <a:r>
              <a:rPr lang="tr-TR" dirty="0" smtClean="0"/>
              <a:t>   Zamanla camın üzerine çizgiler</a:t>
            </a:r>
          </a:p>
          <a:p>
            <a:pPr marL="0" indent="0">
              <a:buNone/>
            </a:pPr>
            <a:r>
              <a:rPr lang="tr-TR" dirty="0" smtClean="0"/>
              <a:t>   konularak dakikalar da </a:t>
            </a:r>
          </a:p>
          <a:p>
            <a:pPr marL="0" indent="0">
              <a:buNone/>
            </a:pPr>
            <a:r>
              <a:rPr lang="tr-TR" dirty="0" smtClean="0"/>
              <a:t>   gösterilmeye başlandı.</a:t>
            </a:r>
            <a:r>
              <a:rPr lang="tr-TR" dirty="0"/>
              <a:t/>
            </a:r>
            <a:br>
              <a:rPr lang="tr-TR" dirty="0"/>
            </a:br>
            <a:endParaRPr lang="tr-TR" dirty="0"/>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660232" y="3284984"/>
            <a:ext cx="2103115" cy="26289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16016" y="4221088"/>
            <a:ext cx="1800200" cy="246027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66479845"/>
      </p:ext>
    </p:extLst>
  </p:cSld>
  <p:clrMapOvr>
    <a:masterClrMapping/>
  </p:clrMapOvr>
  <p:transition spd="slow">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solidFill>
            <a:schemeClr val="bg2"/>
          </a:solidFill>
        </p:spPr>
        <p:txBody>
          <a:bodyPr>
            <a:normAutofit/>
          </a:bodyPr>
          <a:lstStyle/>
          <a:p>
            <a:r>
              <a:rPr lang="tr-TR" dirty="0" smtClean="0"/>
              <a:t>Zamanın ölçülmesi için değişik yöntem arayışlarıyla yapılan birçok deneme arasında </a:t>
            </a:r>
            <a:r>
              <a:rPr lang="tr-TR" dirty="0" smtClean="0">
                <a:solidFill>
                  <a:srgbClr val="FF0000"/>
                </a:solidFill>
              </a:rPr>
              <a:t>‘‘ateş saati’’ </a:t>
            </a:r>
            <a:r>
              <a:rPr lang="tr-TR" dirty="0" smtClean="0"/>
              <a:t>de bulunuyor. Petrol lambasının alevi ile çalışan saat mekanizmasında, tüketilen yağın bölmeli bir saydam kapta izlenmesi ya da kısalan mumun gölgesinin, arkadaki bir cetvel üzerindeki boyuna göre saatler belirleniyordu.</a:t>
            </a:r>
            <a:r>
              <a:rPr lang="tr-TR" dirty="0"/>
              <a:t/>
            </a:r>
            <a:br>
              <a:rPr lang="tr-TR" dirty="0"/>
            </a:br>
            <a:endParaRPr lang="tr-TR" dirty="0"/>
          </a:p>
          <a:p>
            <a:endParaRPr lang="tr-TR" dirty="0"/>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652120" y="4005064"/>
            <a:ext cx="1847850" cy="24669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131840" y="2960365"/>
            <a:ext cx="1656184" cy="208939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061215702"/>
      </p:ext>
    </p:extLst>
  </p:cSld>
  <p:clrMapOvr>
    <a:masterClrMapping/>
  </p:clrMapOvr>
  <p:transition spd="slow">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a:solidFill>
            <a:schemeClr val="bg2">
              <a:lumMod val="90000"/>
            </a:schemeClr>
          </a:solidFill>
        </p:spPr>
        <p:txBody>
          <a:bodyPr>
            <a:normAutofit/>
          </a:bodyPr>
          <a:lstStyle/>
          <a:p>
            <a:r>
              <a:rPr lang="tr-TR" dirty="0" smtClean="0"/>
              <a:t>Kral </a:t>
            </a:r>
            <a:r>
              <a:rPr lang="tr-TR" dirty="0" err="1" smtClean="0"/>
              <a:t>Alfred’in</a:t>
            </a:r>
            <a:r>
              <a:rPr lang="tr-TR" dirty="0" smtClean="0"/>
              <a:t> buluşu olan </a:t>
            </a:r>
            <a:r>
              <a:rPr lang="tr-TR" dirty="0">
                <a:solidFill>
                  <a:srgbClr val="FF0000"/>
                </a:solidFill>
              </a:rPr>
              <a:t>‘‘</a:t>
            </a:r>
            <a:r>
              <a:rPr lang="tr-TR" dirty="0" smtClean="0">
                <a:solidFill>
                  <a:srgbClr val="FF0000"/>
                </a:solidFill>
              </a:rPr>
              <a:t>mum saati’’ </a:t>
            </a:r>
            <a:r>
              <a:rPr lang="tr-TR" dirty="0" smtClean="0"/>
              <a:t>belki de bütün zaman ölçme araçlarının en basit olanıdır. Bu saat eşit aralıklara bölünmüş bir mumdan oluşuyor. Mum yandıkça zamanın geçişi ölçülebiliyor.</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1229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63888" y="3257629"/>
            <a:ext cx="184785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9552" y="2361907"/>
            <a:ext cx="2769096" cy="207682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96136" y="2341764"/>
            <a:ext cx="1714500" cy="2667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163972793"/>
      </p:ext>
    </p:extLst>
  </p:cSld>
  <p:clrMapOvr>
    <a:masterClrMapping/>
  </p:clrMapOvr>
  <p:transition spd="slow">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bg2">
              <a:lumMod val="90000"/>
            </a:schemeClr>
          </a:solidFill>
        </p:spPr>
        <p:txBody>
          <a:bodyPr>
            <a:normAutofit/>
          </a:bodyPr>
          <a:lstStyle/>
          <a:p>
            <a:r>
              <a:rPr lang="tr-TR" dirty="0" smtClean="0"/>
              <a:t>Zamanın mekanik olarak ölçülmesi yönündeki ilk adımlar din adamlarından gelmiştir. Keşişler dua etmek için kesin saati bilmek zorundaydılar. İlk </a:t>
            </a:r>
          </a:p>
          <a:p>
            <a:pPr marL="0" indent="0">
              <a:buNone/>
            </a:pPr>
            <a:r>
              <a:rPr lang="tr-TR" dirty="0" smtClean="0">
                <a:solidFill>
                  <a:srgbClr val="FF0000"/>
                </a:solidFill>
              </a:rPr>
              <a:t>‘‘ mekanik saatler’’</a:t>
            </a:r>
            <a:r>
              <a:rPr lang="tr-TR" dirty="0" smtClean="0"/>
              <a:t>, saati göstermek değil duyurmak üzere yapılmışlardı.</a:t>
            </a:r>
            <a:r>
              <a:rPr lang="tr-TR" u="none" strike="noStrike" dirty="0" smtClean="0">
                <a:solidFill>
                  <a:srgbClr val="000000"/>
                </a:solidFill>
                <a:effectLst/>
              </a:rPr>
              <a:t/>
            </a:r>
            <a:br>
              <a:rPr lang="tr-TR" u="none" strike="noStrike" dirty="0" smtClean="0">
                <a:solidFill>
                  <a:srgbClr val="000000"/>
                </a:solidFill>
                <a:effectLst/>
              </a:rPr>
            </a:b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pic>
        <p:nvPicPr>
          <p:cNvPr id="1331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3645024"/>
            <a:ext cx="3096344" cy="25317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3485008"/>
            <a:ext cx="3528392" cy="285179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339236029"/>
      </p:ext>
    </p:extLst>
  </p:cSld>
  <p:clrMapOvr>
    <a:masterClrMapping/>
  </p:clrMapOvr>
  <p:transition spd="slow">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tx2">
              <a:lumMod val="20000"/>
              <a:lumOff val="80000"/>
            </a:schemeClr>
          </a:solidFill>
        </p:spPr>
        <p:txBody>
          <a:bodyPr>
            <a:normAutofit/>
          </a:bodyPr>
          <a:lstStyle/>
          <a:p>
            <a:r>
              <a:rPr lang="tr-TR" dirty="0" smtClean="0"/>
              <a:t>1920′lerde </a:t>
            </a:r>
            <a:r>
              <a:rPr lang="tr-TR" dirty="0" smtClean="0">
                <a:solidFill>
                  <a:srgbClr val="FF0000"/>
                </a:solidFill>
              </a:rPr>
              <a:t>kuvars kristalli saat</a:t>
            </a:r>
            <a:r>
              <a:rPr lang="tr-TR" dirty="0" smtClean="0"/>
              <a:t>in</a:t>
            </a:r>
            <a:r>
              <a:rPr lang="tr-TR" dirty="0" smtClean="0">
                <a:solidFill>
                  <a:srgbClr val="FF0000"/>
                </a:solidFill>
              </a:rPr>
              <a:t> </a:t>
            </a:r>
            <a:r>
              <a:rPr lang="tr-TR" dirty="0" smtClean="0"/>
              <a:t>bulunması, zaman ölçümünde yeni bir çığır başlatmıştır. Enerjisini bir yıl ya da daha uzun ömürlü pilden sağlayan bu saatlerin kurulmasına gerek yoktur</a:t>
            </a: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pic>
        <p:nvPicPr>
          <p:cNvPr id="1536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0" y="2924944"/>
            <a:ext cx="3096344" cy="3124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11560" y="3356992"/>
            <a:ext cx="3528392" cy="302989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205987633"/>
      </p:ext>
    </p:extLst>
  </p:cSld>
  <p:clrMapOvr>
    <a:masterClrMapping/>
  </p:clrMapOvr>
  <p:transition spd="slow">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bg2">
              <a:lumMod val="90000"/>
            </a:schemeClr>
          </a:solidFill>
        </p:spPr>
        <p:txBody>
          <a:bodyPr>
            <a:normAutofit/>
          </a:bodyPr>
          <a:lstStyle/>
          <a:p>
            <a:r>
              <a:rPr lang="tr-TR" dirty="0" smtClean="0"/>
              <a:t>Bilim adamları, atomların çok uzun zaman durağan kalabilen rezonanslara sahip olduklarını anladıklarında, hidrojen veya sezyum atomunun daha hassas saatler için potansiyel birer sarkaç olabileceğini buldular.</a:t>
            </a:r>
            <a:br>
              <a:rPr lang="tr-TR" dirty="0" smtClean="0"/>
            </a:br>
            <a:r>
              <a:rPr lang="tr-TR" dirty="0" smtClean="0"/>
              <a:t>Şu anda 1/10 trilyonluk hatayla zamanı ölçebilen </a:t>
            </a:r>
            <a:r>
              <a:rPr lang="tr-TR" dirty="0" smtClean="0">
                <a:solidFill>
                  <a:srgbClr val="FF0000"/>
                </a:solidFill>
              </a:rPr>
              <a:t>atom saat</a:t>
            </a:r>
            <a:r>
              <a:rPr lang="tr-TR" dirty="0" smtClean="0"/>
              <a:t>leri de geliştiriliyor.</a:t>
            </a: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pic>
        <p:nvPicPr>
          <p:cNvPr id="1433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1720" y="4182061"/>
            <a:ext cx="1790700" cy="14287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11960" y="4293096"/>
            <a:ext cx="3924300" cy="217666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88258044"/>
      </p:ext>
    </p:extLst>
  </p:cSld>
  <p:clrMapOvr>
    <a:masterClrMapping/>
  </p:clrMapOvr>
  <p:transition spd="slow">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a:solidFill>
            <a:schemeClr val="bg2">
              <a:lumMod val="90000"/>
            </a:schemeClr>
          </a:solidFill>
        </p:spPr>
        <p:txBody>
          <a:bodyPr/>
          <a:lstStyle/>
          <a:p>
            <a:r>
              <a:rPr lang="tr-TR" dirty="0" smtClean="0"/>
              <a:t>DUVAR SAATLERİ</a:t>
            </a:r>
            <a:endParaRPr lang="tr-TR" dirty="0"/>
          </a:p>
        </p:txBody>
      </p:sp>
      <p:pic>
        <p:nvPicPr>
          <p:cNvPr id="16387"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484606"/>
            <a:ext cx="3882685" cy="449906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6388" name="Picture 4"/>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364088" y="404664"/>
            <a:ext cx="3301628" cy="4320480"/>
          </a:xfrm>
          <a:prstGeom prst="rect">
            <a:avLst/>
          </a:prstGeom>
          <a:solidFill>
            <a:schemeClr val="tx2">
              <a:lumMod val="20000"/>
              <a:lumOff val="80000"/>
            </a:schemeClr>
          </a:solidFill>
          <a:ln>
            <a:noFill/>
          </a:ln>
          <a:effectLst/>
        </p:spPr>
      </p:pic>
    </p:spTree>
    <p:extLst>
      <p:ext uri="{BB962C8B-B14F-4D97-AF65-F5344CB8AC3E}">
        <p14:creationId xmlns:p14="http://schemas.microsoft.com/office/powerpoint/2010/main" xmlns="" val="901863850"/>
      </p:ext>
    </p:extLst>
  </p:cSld>
  <p:clrMapOvr>
    <a:masterClrMapping/>
  </p:clrMapOvr>
  <p:transition spd="slow">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142944" y="785794"/>
            <a:ext cx="8001056" cy="6215106"/>
          </a:xfrm>
        </p:spPr>
        <p:txBody>
          <a:bodyPr>
            <a:noAutofit/>
            <a:scene3d>
              <a:camera prst="isometricLeftDown"/>
              <a:lightRig rig="threePt" dir="t"/>
            </a:scene3d>
          </a:bodyPr>
          <a:lstStyle/>
          <a:p>
            <a: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GEÇMİŞTEN</a:t>
            </a:r>
            <a:b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GÜNÜMÜZE </a:t>
            </a:r>
            <a:b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ZAMAN ÖLÇÜLERİ</a:t>
            </a:r>
            <a:b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r>
              <a:rPr lang="tr-TR" sz="720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SUNAN VE HAZIRLAYAN     </a:t>
            </a:r>
            <a:r>
              <a:rPr lang="tr-TR" sz="720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SORZA A.Ş.</a:t>
            </a:r>
            <a: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r>
            <a:br>
              <a:rPr lang="tr-TR" sz="7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endParaRPr lang="tr-TR" sz="48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098"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84" y="-142900"/>
            <a:ext cx="3419475" cy="3276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5942905"/>
      </p:ext>
    </p:extLst>
  </p:cSld>
  <p:clrMapOvr>
    <a:masterClrMapping/>
  </p:clrMapOvr>
  <p:transition spd="slow">
    <p:fade/>
    <p:sndAc>
      <p:stSnd>
        <p:snd r:embed="rId2" name="explode.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lumMod val="90000"/>
            </a:schemeClr>
          </a:solidFill>
        </p:spPr>
        <p:txBody>
          <a:bodyPr/>
          <a:lstStyle/>
          <a:p>
            <a:pPr marL="0" indent="0">
              <a:buNone/>
            </a:pPr>
            <a:r>
              <a:rPr lang="tr-TR" dirty="0" smtClean="0"/>
              <a:t>Bunlar da farklı saatler…</a:t>
            </a:r>
            <a:endParaRPr lang="tr-TR" dirty="0"/>
          </a:p>
        </p:txBody>
      </p:sp>
      <p:pic>
        <p:nvPicPr>
          <p:cNvPr id="17410"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899592" y="1124744"/>
            <a:ext cx="2705472" cy="270547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1"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580112" y="548680"/>
            <a:ext cx="2304256" cy="230425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2"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02684" y="4077072"/>
            <a:ext cx="2273424" cy="227342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7413"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4499992" y="3068960"/>
            <a:ext cx="2978088" cy="29780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513958380"/>
      </p:ext>
    </p:extLst>
  </p:cSld>
  <p:clrMapOvr>
    <a:masterClrMapping/>
  </p:clrMapOvr>
  <p:transition spd="slow">
    <p:dissolve/>
    <p:sndAc>
      <p:stSnd>
        <p:snd r:embed="rId2" name="drumroll.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08720"/>
            <a:ext cx="8229600" cy="5217443"/>
          </a:xfrm>
          <a:solidFill>
            <a:schemeClr val="tx2">
              <a:lumMod val="20000"/>
              <a:lumOff val="80000"/>
            </a:schemeClr>
          </a:solidFill>
        </p:spPr>
        <p:txBody>
          <a:bodyPr>
            <a:normAutofit/>
          </a:bodyPr>
          <a:lstStyle/>
          <a:p>
            <a:r>
              <a:rPr lang="tr-TR" dirty="0" smtClean="0"/>
              <a:t>Kesin zamana bağlı modern hayatta her geçen gün daha hassas saatlere ihtiyaç duyuluyor ancak bu hassaslığın sonu nereye varacak, bu bilinmiyor.</a:t>
            </a:r>
          </a:p>
          <a:p>
            <a:endParaRPr lang="tr-TR" dirty="0" smtClean="0"/>
          </a:p>
          <a:p>
            <a:r>
              <a:rPr lang="tr-TR" u="none" strike="noStrike" dirty="0" smtClean="0">
                <a:solidFill>
                  <a:srgbClr val="000000"/>
                </a:solidFill>
                <a:effectLst/>
              </a:rPr>
              <a:t>Artık bunu da siz hayal edin.</a:t>
            </a:r>
          </a:p>
          <a:p>
            <a:endParaRPr lang="tr-TR" dirty="0">
              <a:solidFill>
                <a:srgbClr val="000000"/>
              </a:solidFill>
            </a:endParaRPr>
          </a:p>
          <a:p>
            <a:pPr marL="0" indent="0">
              <a:buNone/>
            </a:pPr>
            <a:endParaRPr lang="tr-TR" u="none" strike="noStrike" dirty="0" smtClean="0">
              <a:solidFill>
                <a:srgbClr val="000000"/>
              </a:solidFill>
              <a:effectLst/>
            </a:endParaRPr>
          </a:p>
          <a:p>
            <a:r>
              <a:rPr lang="tr-TR" dirty="0" smtClean="0">
                <a:solidFill>
                  <a:srgbClr val="000000"/>
                </a:solidFill>
              </a:rPr>
              <a:t>Belki de gerçekleştirebilirsiniz. Kim bilir…</a:t>
            </a:r>
            <a:r>
              <a:rPr lang="tr-TR" u="none" strike="noStrike" dirty="0" smtClean="0">
                <a:solidFill>
                  <a:srgbClr val="000000"/>
                </a:solidFill>
                <a:effectLst/>
              </a:rPr>
              <a:t/>
            </a:r>
            <a:br>
              <a:rPr lang="tr-TR" u="none" strike="noStrike" dirty="0" smtClean="0">
                <a:solidFill>
                  <a:srgbClr val="000000"/>
                </a:solidFill>
                <a:effectLst/>
              </a:rPr>
            </a:br>
            <a:endParaRPr lang="tr-TR" u="none" strike="noStrike" dirty="0" smtClean="0">
              <a:solidFill>
                <a:srgbClr val="000000"/>
              </a:solidFill>
              <a:effectLst/>
            </a:endParaRPr>
          </a:p>
          <a:p>
            <a:endParaRPr lang="tr-TR" dirty="0"/>
          </a:p>
        </p:txBody>
      </p:sp>
    </p:spTree>
    <p:extLst>
      <p:ext uri="{BB962C8B-B14F-4D97-AF65-F5344CB8AC3E}">
        <p14:creationId xmlns:p14="http://schemas.microsoft.com/office/powerpoint/2010/main" xmlns="" val="2739802628"/>
      </p:ext>
    </p:extLst>
  </p:cSld>
  <p:clrMapOvr>
    <a:masterClrMapping/>
  </p:clrMapOvr>
  <p:transition spd="slow">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                    </a:t>
            </a:r>
            <a:r>
              <a:rPr lang="tr-T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SORZA</a:t>
            </a:r>
            <a:r>
              <a:rPr lang="tr-TR" dirty="0" smtClean="0"/>
              <a:t> </a:t>
            </a:r>
            <a:r>
              <a:rPr lang="tr-TR"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A.Ş.</a:t>
            </a:r>
            <a:endParaRPr lang="tr-TR" dirty="0"/>
          </a:p>
        </p:txBody>
      </p:sp>
      <p:sp>
        <p:nvSpPr>
          <p:cNvPr id="3" name="2 İçerik Yer Tutucusu"/>
          <p:cNvSpPr>
            <a:spLocks noGrp="1"/>
          </p:cNvSpPr>
          <p:nvPr>
            <p:ph idx="1"/>
          </p:nvPr>
        </p:nvSpPr>
        <p:spPr/>
        <p:txBody>
          <a:bodyPr/>
          <a:lstStyle/>
          <a:p>
            <a:pPr>
              <a:buNone/>
            </a:pPr>
            <a:r>
              <a:rPr lang="tr-TR" dirty="0" smtClean="0"/>
              <a:t>SLAYT</a:t>
            </a:r>
          </a:p>
          <a:p>
            <a:pPr>
              <a:buNone/>
            </a:pPr>
            <a:r>
              <a:rPr lang="tr-TR" dirty="0" smtClean="0"/>
              <a:t> </a:t>
            </a:r>
          </a:p>
          <a:p>
            <a:pPr>
              <a:buNone/>
            </a:pPr>
            <a:r>
              <a:rPr lang="tr-TR" dirty="0" smtClean="0"/>
              <a:t>            BİTTİ</a:t>
            </a:r>
          </a:p>
          <a:p>
            <a:pPr>
              <a:buNone/>
            </a:pPr>
            <a:r>
              <a:rPr lang="tr-TR" dirty="0" smtClean="0"/>
              <a:t>           </a:t>
            </a:r>
          </a:p>
          <a:p>
            <a:pPr>
              <a:buNone/>
            </a:pPr>
            <a:r>
              <a:rPr lang="tr-TR" dirty="0" smtClean="0"/>
              <a:t>                       İZLEDİĞİNİZ</a:t>
            </a:r>
          </a:p>
          <a:p>
            <a:pPr>
              <a:buNone/>
            </a:pPr>
            <a:r>
              <a:rPr lang="tr-TR" dirty="0" smtClean="0"/>
              <a:t>     </a:t>
            </a:r>
          </a:p>
          <a:p>
            <a:pPr>
              <a:buNone/>
            </a:pPr>
            <a:r>
              <a:rPr lang="tr-TR" dirty="0" smtClean="0"/>
              <a:t>                                                İÇİN </a:t>
            </a:r>
          </a:p>
          <a:p>
            <a:pPr>
              <a:buNone/>
            </a:pPr>
            <a:endParaRPr lang="tr-TR" dirty="0" smtClean="0"/>
          </a:p>
          <a:p>
            <a:pPr>
              <a:buNone/>
            </a:pPr>
            <a:r>
              <a:rPr lang="tr-TR" dirty="0" smtClean="0"/>
              <a:t>                                                         TEŞEKKÜRLER</a:t>
            </a:r>
            <a:endParaRPr lang="tr-TR" dirty="0"/>
          </a:p>
        </p:txBody>
      </p:sp>
    </p:spTree>
  </p:cSld>
  <p:clrMapOvr>
    <a:masterClrMapping/>
  </p:clrMapOvr>
  <p:transition spd="slow">
    <p:dissolve/>
    <p:sndAc>
      <p:stSnd>
        <p:snd r:embed="rId3" name="applause.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a:solidFill>
            <a:schemeClr val="tx2">
              <a:lumMod val="20000"/>
              <a:lumOff val="80000"/>
            </a:schemeClr>
          </a:solidFill>
        </p:spPr>
        <p:txBody>
          <a:bodyPr/>
          <a:lstStyle/>
          <a:p>
            <a:pPr marL="0" lvl="0" indent="0" algn="r"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Ne </a:t>
            </a:r>
            <a:r>
              <a:rPr lang="tr-TR" sz="3300" dirty="0">
                <a:solidFill>
                  <a:srgbClr val="0070C0"/>
                </a:solidFill>
                <a:effectLst>
                  <a:outerShdw blurRad="38100" dist="38100" dir="2700000" algn="tl">
                    <a:srgbClr val="000000"/>
                  </a:outerShdw>
                </a:effectLst>
                <a:latin typeface="Comic Sans MS" pitchFamily="66" charset="0"/>
              </a:rPr>
              <a:t>zaman </a:t>
            </a:r>
            <a:r>
              <a:rPr lang="tr-TR" sz="3300" dirty="0" smtClean="0">
                <a:solidFill>
                  <a:srgbClr val="0070C0"/>
                </a:solidFill>
                <a:effectLst>
                  <a:outerShdw blurRad="38100" dist="38100" dir="2700000" algn="tl">
                    <a:srgbClr val="000000"/>
                  </a:outerShdw>
                </a:effectLst>
                <a:latin typeface="Comic Sans MS" pitchFamily="66" charset="0"/>
              </a:rPr>
              <a:t>yatacağımızı,</a:t>
            </a:r>
          </a:p>
          <a:p>
            <a:pPr marL="0" lvl="0" indent="0" algn="r" fontAlgn="base">
              <a:lnSpc>
                <a:spcPct val="130000"/>
              </a:lnSpc>
              <a:spcBef>
                <a:spcPct val="0"/>
              </a:spcBef>
              <a:spcAft>
                <a:spcPct val="0"/>
              </a:spcAft>
              <a:buNone/>
            </a:pPr>
            <a:endParaRPr lang="tr-TR" sz="3300" dirty="0">
              <a:solidFill>
                <a:srgbClr val="0070C0"/>
              </a:solidFill>
              <a:effectLst>
                <a:outerShdw blurRad="38100" dist="38100" dir="2700000" algn="tl">
                  <a:srgbClr val="000000"/>
                </a:outerShdw>
              </a:effectLst>
              <a:latin typeface="Comic Sans MS" pitchFamily="66" charset="0"/>
            </a:endParaRPr>
          </a:p>
        </p:txBody>
      </p:sp>
      <p:sp>
        <p:nvSpPr>
          <p:cNvPr id="4" name="Dikdörtgen 3"/>
          <p:cNvSpPr/>
          <p:nvPr/>
        </p:nvSpPr>
        <p:spPr>
          <a:xfrm>
            <a:off x="379621" y="2558720"/>
            <a:ext cx="4572000" cy="1353897"/>
          </a:xfrm>
          <a:prstGeom prst="rect">
            <a:avLst/>
          </a:prstGeom>
        </p:spPr>
        <p:txBody>
          <a:bodyPr>
            <a:spAutoFit/>
          </a:bodyPr>
          <a:lstStyle/>
          <a:p>
            <a:pPr lvl="0" fontAlgn="base">
              <a:lnSpc>
                <a:spcPct val="130000"/>
              </a:lnSpc>
              <a:spcBef>
                <a:spcPct val="0"/>
              </a:spcBef>
              <a:spcAft>
                <a:spcPct val="0"/>
              </a:spcAft>
            </a:pPr>
            <a:r>
              <a:rPr lang="tr-TR" sz="3300" dirty="0">
                <a:solidFill>
                  <a:srgbClr val="CC3300"/>
                </a:solidFill>
                <a:effectLst>
                  <a:outerShdw blurRad="38100" dist="38100" dir="2700000" algn="tl">
                    <a:srgbClr val="000000"/>
                  </a:outerShdw>
                </a:effectLst>
                <a:latin typeface="Comic Sans MS" pitchFamily="66" charset="0"/>
              </a:rPr>
              <a:t>Ne zaman okula </a:t>
            </a:r>
            <a:r>
              <a:rPr lang="tr-TR" sz="3300" dirty="0" smtClean="0">
                <a:solidFill>
                  <a:srgbClr val="CC3300"/>
                </a:solidFill>
                <a:effectLst>
                  <a:outerShdw blurRad="38100" dist="38100" dir="2700000" algn="tl">
                    <a:srgbClr val="000000"/>
                  </a:outerShdw>
                </a:effectLst>
                <a:latin typeface="Comic Sans MS" pitchFamily="66" charset="0"/>
              </a:rPr>
              <a:t>gideceğimizi</a:t>
            </a:r>
            <a:endParaRPr lang="tr-TR" sz="3300" dirty="0">
              <a:solidFill>
                <a:srgbClr val="CC3300"/>
              </a:solidFill>
              <a:effectLst>
                <a:outerShdw blurRad="38100" dist="38100" dir="2700000" algn="tl">
                  <a:srgbClr val="000000"/>
                </a:outerShdw>
              </a:effectLst>
              <a:latin typeface="Comic Sans MS" pitchFamily="66" charset="0"/>
            </a:endParaRPr>
          </a:p>
        </p:txBody>
      </p:sp>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60" y="4581128"/>
            <a:ext cx="6132513" cy="15906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5536" y="213205"/>
            <a:ext cx="2913906" cy="211620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79622" y="4169162"/>
            <a:ext cx="2286000" cy="241460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951621" y="1597368"/>
            <a:ext cx="1852627" cy="25492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728985693"/>
      </p:ext>
    </p:extLst>
  </p:cSld>
  <p:clrMapOvr>
    <a:masterClrMapping/>
  </p:clrMapOvr>
  <p:transition spd="slow">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7584" y="188641"/>
            <a:ext cx="7344816" cy="2808312"/>
          </a:xfrm>
          <a:prstGeom prst="rect">
            <a:avLst/>
          </a:prstGeom>
          <a:solidFill>
            <a:schemeClr val="bg2">
              <a:lumMod val="90000"/>
            </a:schemeClr>
          </a:solidFill>
          <a:ln>
            <a:noFill/>
          </a:ln>
          <a:effectLst/>
        </p:spPr>
      </p:pic>
    </p:spTree>
    <p:extLst>
      <p:ext uri="{BB962C8B-B14F-4D97-AF65-F5344CB8AC3E}">
        <p14:creationId xmlns:p14="http://schemas.microsoft.com/office/powerpoint/2010/main" xmlns="" val="1091922847"/>
      </p:ext>
    </p:extLst>
  </p:cSld>
  <p:clrMapOvr>
    <a:masterClrMapping/>
  </p:clrMapOvr>
  <p:transition spd="slow">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859214" y="2416757"/>
            <a:ext cx="7425572" cy="342624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8659250"/>
      </p:ext>
    </p:extLst>
  </p:cSld>
  <p:clrMapOvr>
    <a:masterClrMapping/>
  </p:clrMapOvr>
  <p:transition spd="slow">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92249"/>
            <a:ext cx="8229600" cy="5505475"/>
          </a:xfrm>
          <a:solidFill>
            <a:schemeClr val="bg2">
              <a:lumMod val="90000"/>
            </a:schemeClr>
          </a:solidFill>
        </p:spPr>
        <p:style>
          <a:lnRef idx="2">
            <a:schemeClr val="accent1"/>
          </a:lnRef>
          <a:fillRef idx="1">
            <a:schemeClr val="lt1"/>
          </a:fillRef>
          <a:effectRef idx="0">
            <a:schemeClr val="accent1"/>
          </a:effectRef>
          <a:fontRef idx="minor">
            <a:schemeClr val="dk1"/>
          </a:fontRef>
        </p:style>
        <p:txBody>
          <a:bodyPr>
            <a:normAutofit/>
          </a:bodyPr>
          <a:lstStyle/>
          <a:p>
            <a:pPr marL="0" lvl="0" indent="0">
              <a:lnSpc>
                <a:spcPct val="130000"/>
              </a:lnSpc>
              <a:spcBef>
                <a:spcPts val="0"/>
              </a:spcBef>
              <a:buNone/>
            </a:pPr>
            <a:r>
              <a:rPr lang="tr-TR" sz="3200" dirty="0">
                <a:solidFill>
                  <a:srgbClr val="0070C0"/>
                </a:solidFill>
                <a:effectLst>
                  <a:outerShdw blurRad="38100" dist="38100" dir="2700000" algn="tl">
                    <a:srgbClr val="000000"/>
                  </a:outerShdw>
                </a:effectLst>
              </a:rPr>
              <a:t>Bu nedenle hayatımızda zaman - saat kavramının önemli bir yeri vardır.</a:t>
            </a:r>
          </a:p>
          <a:p>
            <a:endParaRPr lang="tr-TR" sz="2800" dirty="0">
              <a:solidFill>
                <a:srgbClr val="0070C0"/>
              </a:solidFill>
            </a:endParaRPr>
          </a:p>
        </p:txBody>
      </p:sp>
    </p:spTree>
    <p:extLst>
      <p:ext uri="{BB962C8B-B14F-4D97-AF65-F5344CB8AC3E}">
        <p14:creationId xmlns:p14="http://schemas.microsoft.com/office/powerpoint/2010/main" xmlns="" val="3817671753"/>
      </p:ext>
    </p:extLst>
  </p:cSld>
  <p:clrMapOvr>
    <a:masterClrMapping/>
  </p:clrMapOvr>
  <p:transition spd="slow">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a:solidFill>
            <a:schemeClr val="bg2">
              <a:lumMod val="90000"/>
            </a:schemeClr>
          </a:solidFill>
        </p:spPr>
        <p:txBody>
          <a:bodyPr/>
          <a:lstStyle/>
          <a:p>
            <a:pPr marL="0" lvl="0" indent="0" fontAlgn="base">
              <a:lnSpc>
                <a:spcPct val="130000"/>
              </a:lnSpc>
              <a:spcBef>
                <a:spcPct val="0"/>
              </a:spcBef>
              <a:spcAft>
                <a:spcPct val="0"/>
              </a:spcAft>
              <a:buNone/>
            </a:pPr>
            <a:r>
              <a:rPr lang="tr-TR" sz="3300" dirty="0" smtClean="0">
                <a:solidFill>
                  <a:srgbClr val="CC3300"/>
                </a:solidFill>
                <a:effectLst>
                  <a:outerShdw blurRad="38100" dist="38100" dir="2700000" algn="tl">
                    <a:srgbClr val="000000"/>
                  </a:outerShdw>
                </a:effectLst>
                <a:latin typeface="Comic Sans MS" pitchFamily="66" charset="0"/>
              </a:rPr>
              <a:t>  </a:t>
            </a:r>
            <a:r>
              <a:rPr lang="tr-TR" sz="3300" dirty="0" smtClean="0">
                <a:solidFill>
                  <a:srgbClr val="0070C0"/>
                </a:solidFill>
                <a:effectLst>
                  <a:outerShdw blurRad="38100" dist="38100" dir="2700000" algn="tl">
                    <a:srgbClr val="000000"/>
                  </a:outerShdw>
                </a:effectLst>
                <a:latin typeface="Comic Sans MS" pitchFamily="66" charset="0"/>
              </a:rPr>
              <a:t>Yaşamda </a:t>
            </a:r>
            <a:r>
              <a:rPr lang="tr-TR" sz="3300" dirty="0">
                <a:solidFill>
                  <a:srgbClr val="0070C0"/>
                </a:solidFill>
                <a:effectLst>
                  <a:outerShdw blurRad="38100" dist="38100" dir="2700000" algn="tl">
                    <a:srgbClr val="000000"/>
                  </a:outerShdw>
                </a:effectLst>
                <a:latin typeface="Comic Sans MS" pitchFamily="66" charset="0"/>
              </a:rPr>
              <a:t>zamanı kullanmadığımız hiçbir an yoktur. </a:t>
            </a:r>
            <a:endParaRPr lang="tr-TR" sz="3300" dirty="0" smtClean="0">
              <a:solidFill>
                <a:srgbClr val="0070C0"/>
              </a:solidFill>
              <a:effectLst>
                <a:outerShdw blurRad="38100" dist="38100" dir="2700000" algn="tl">
                  <a:srgbClr val="000000"/>
                </a:outerShdw>
              </a:effectLst>
              <a:latin typeface="Comic Sans MS" pitchFamily="66" charset="0"/>
            </a:endParaRPr>
          </a:p>
          <a:p>
            <a:pPr marL="0" lvl="0" indent="0"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Her </a:t>
            </a:r>
            <a:r>
              <a:rPr lang="tr-TR" sz="3300" dirty="0">
                <a:solidFill>
                  <a:srgbClr val="0070C0"/>
                </a:solidFill>
                <a:effectLst>
                  <a:outerShdw blurRad="38100" dist="38100" dir="2700000" algn="tl">
                    <a:srgbClr val="000000"/>
                  </a:outerShdw>
                </a:effectLst>
                <a:latin typeface="Comic Sans MS" pitchFamily="66" charset="0"/>
              </a:rPr>
              <a:t>an ona ihtiyacınız vardır</a:t>
            </a:r>
            <a:r>
              <a:rPr lang="tr-TR" sz="3300" dirty="0" smtClean="0">
                <a:solidFill>
                  <a:srgbClr val="0070C0"/>
                </a:solidFill>
                <a:effectLst>
                  <a:outerShdw blurRad="38100" dist="38100" dir="2700000" algn="tl">
                    <a:srgbClr val="000000"/>
                  </a:outerShdw>
                </a:effectLst>
                <a:latin typeface="Comic Sans MS" pitchFamily="66" charset="0"/>
              </a:rPr>
              <a:t>.</a:t>
            </a:r>
          </a:p>
          <a:p>
            <a:pPr marL="0" lvl="0" indent="0" fontAlgn="base">
              <a:lnSpc>
                <a:spcPct val="130000"/>
              </a:lnSpc>
              <a:spcBef>
                <a:spcPct val="0"/>
              </a:spcBef>
              <a:spcAft>
                <a:spcPct val="0"/>
              </a:spcAft>
              <a:buNone/>
            </a:pPr>
            <a:r>
              <a:rPr lang="tr-TR" sz="3300" dirty="0" smtClean="0">
                <a:solidFill>
                  <a:srgbClr val="0070C0"/>
                </a:solidFill>
                <a:effectLst>
                  <a:outerShdw blurRad="38100" dist="38100" dir="2700000" algn="tl">
                    <a:srgbClr val="000000"/>
                  </a:outerShdw>
                </a:effectLst>
                <a:latin typeface="Comic Sans MS" pitchFamily="66" charset="0"/>
              </a:rPr>
              <a:t>     Bu </a:t>
            </a:r>
            <a:r>
              <a:rPr lang="tr-TR" sz="3300" dirty="0">
                <a:solidFill>
                  <a:srgbClr val="0070C0"/>
                </a:solidFill>
                <a:effectLst>
                  <a:outerShdw blurRad="38100" dist="38100" dir="2700000" algn="tl">
                    <a:srgbClr val="000000"/>
                  </a:outerShdw>
                </a:effectLst>
                <a:latin typeface="Comic Sans MS" pitchFamily="66" charset="0"/>
              </a:rPr>
              <a:t>nedenle herkesin kolunda bir saat vardır.</a:t>
            </a:r>
          </a:p>
          <a:p>
            <a:pPr marL="0" indent="0">
              <a:buNone/>
            </a:pPr>
            <a:endParaRPr lang="tr-TR" dirty="0"/>
          </a:p>
        </p:txBody>
      </p:sp>
      <p:pic>
        <p:nvPicPr>
          <p:cNvPr id="5124"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771800" y="3356992"/>
            <a:ext cx="3563888" cy="267291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19831767"/>
      </p:ext>
    </p:extLst>
  </p:cSld>
  <p:clrMapOvr>
    <a:masterClrMapping/>
  </p:clrMapOvr>
  <p:transition spd="slow">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Grp="1" noChangeAspect="1" noChangeArrowheads="1"/>
          </p:cNvPicPr>
          <p:nvPr>
            <p:ph idx="1"/>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596" y="1500174"/>
            <a:ext cx="4712616" cy="19630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48064" y="2924944"/>
            <a:ext cx="3170237" cy="26638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82654242"/>
      </p:ext>
    </p:extLst>
  </p:cSld>
  <p:clrMapOvr>
    <a:masterClrMapping/>
  </p:clrMapOvr>
  <p:transition spd="slow">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a:solidFill>
            <a:schemeClr val="tx2">
              <a:lumMod val="20000"/>
              <a:lumOff val="80000"/>
            </a:schemeClr>
          </a:solidFill>
        </p:spPr>
        <p:style>
          <a:lnRef idx="2">
            <a:schemeClr val="accent1"/>
          </a:lnRef>
          <a:fillRef idx="1">
            <a:schemeClr val="lt1"/>
          </a:fillRef>
          <a:effectRef idx="0">
            <a:schemeClr val="accent1"/>
          </a:effectRef>
          <a:fontRef idx="minor">
            <a:schemeClr val="dk1"/>
          </a:fontRef>
        </p:style>
        <p:txBody>
          <a:bodyPr>
            <a:normAutofit/>
          </a:bodyPr>
          <a:lstStyle/>
          <a:p>
            <a:r>
              <a:rPr lang="tr-TR" b="1" dirty="0" smtClean="0">
                <a:solidFill>
                  <a:srgbClr val="FF0000"/>
                </a:solidFill>
              </a:rPr>
              <a:t>Bizim İçin Bu Kadar Önemli Olan Saatin İcadı </a:t>
            </a:r>
          </a:p>
          <a:p>
            <a:r>
              <a:rPr lang="tr-TR" dirty="0" smtClean="0">
                <a:solidFill>
                  <a:schemeClr val="accent1"/>
                </a:solidFill>
              </a:rPr>
              <a:t>İnsanoğlu başlangıçtan bu yana zaman denilen anlaşılması zor kavramla uğraşmış, yıldızlara ve güneşe bakarak zamanı anlamaya ve hesaplamaya çalışmıştır. İlk başta insanlar için sadece yağmurun, karın, soğuğun, sıcağın zamanını bilmek yetiyor, mevsimler insanların hayatlarını yönetip, hasat zamanını, göç zamanını, barınma zamanını söylüyorlardı. Gittikçe daha küçük zaman birimlerine ihtiyaç duyan insan, yılı aylara ve haftalara bölmeye başlamışlardır.</a:t>
            </a:r>
          </a:p>
          <a:p>
            <a:pPr marL="0" indent="0">
              <a:buNone/>
            </a:pPr>
            <a:r>
              <a:rPr lang="tr-TR" u="none" strike="noStrike" dirty="0" smtClean="0">
                <a:solidFill>
                  <a:srgbClr val="000000"/>
                </a:solidFill>
                <a:effectLst/>
              </a:rPr>
              <a:t/>
            </a:r>
            <a:br>
              <a:rPr lang="tr-TR" u="none" strike="noStrike" dirty="0" smtClean="0">
                <a:solidFill>
                  <a:srgbClr val="000000"/>
                </a:solidFill>
                <a:effectLst/>
              </a:rPr>
            </a:br>
            <a:endParaRPr lang="tr-TR" dirty="0"/>
          </a:p>
        </p:txBody>
      </p:sp>
    </p:spTree>
    <p:extLst>
      <p:ext uri="{BB962C8B-B14F-4D97-AF65-F5344CB8AC3E}">
        <p14:creationId xmlns:p14="http://schemas.microsoft.com/office/powerpoint/2010/main" xmlns="" val="3388253715"/>
      </p:ext>
    </p:extLst>
  </p:cSld>
  <p:clrMapOvr>
    <a:masterClrMapping/>
  </p:clrMapOvr>
  <p:transition spd="slow">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176</TotalTime>
  <Words>536</Words>
  <Application>Microsoft Office PowerPoint</Application>
  <PresentationFormat>Ekran Gösterisi (4:3)</PresentationFormat>
  <Paragraphs>45</Paragraphs>
  <Slides>22</Slides>
  <Notes>2</Notes>
  <HiddenSlides>0</HiddenSlides>
  <MMClips>0</MMClips>
  <ScaleCrop>false</ScaleCrop>
  <HeadingPairs>
    <vt:vector size="4" baseType="variant">
      <vt:variant>
        <vt:lpstr>Tema</vt:lpstr>
      </vt:variant>
      <vt:variant>
        <vt:i4>1</vt:i4>
      </vt:variant>
      <vt:variant>
        <vt:lpstr>Slayt Başlıkları</vt:lpstr>
      </vt:variant>
      <vt:variant>
        <vt:i4>22</vt:i4>
      </vt:variant>
    </vt:vector>
  </HeadingPairs>
  <TitlesOfParts>
    <vt:vector size="23" baseType="lpstr">
      <vt:lpstr>Akış</vt:lpstr>
      <vt:lpstr>Slayt 1</vt:lpstr>
      <vt:lpstr>GEÇMİŞTEN GÜNÜMÜZE  ZAMAN ÖLÇÜLERİ SUNAN VE HAZIRLAYAN     SORZA A.Ş. </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                    SORZA A.Ş.</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2013-04-29T20:28:06Z</dcterms:created>
  <dcterms:modified xsi:type="dcterms:W3CDTF">2015-11-13T15:17:29Z</dcterms:modified>
  <cp:category>www.sorubak.com</cp:category>
</cp:coreProperties>
</file>