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56" r:id="rId2"/>
    <p:sldId id="258" r:id="rId3"/>
    <p:sldId id="257" r:id="rId4"/>
    <p:sldId id="259" r:id="rId5"/>
    <p:sldId id="260" r:id="rId6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38" y="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DF2279-3C1F-4821-88FA-848672DC300F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30069D-AE81-43D6-9299-0EEE577654B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09290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</a:t>
            </a:r>
            <a:r>
              <a:rPr lang="tr-TR" dirty="0" err="1" smtClean="0"/>
              <a:t>sorubak</a:t>
            </a:r>
            <a:r>
              <a:rPr lang="tr-TR" dirty="0" smtClean="0"/>
              <a:t>.com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30069D-AE81-43D6-9299-0EEE577654B6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20701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3F739804-D835-4657-9F41-8350F2AA2700}" type="datetimeFigureOut">
              <a:rPr lang="tr-TR" smtClean="0"/>
              <a:pPr/>
              <a:t>15.11.2015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4CE65BAF-C393-43E6-A9F0-7D4B4188BC0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MATEMATİK  KONU ANLATIMI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ORTAOKUL </a:t>
            </a:r>
            <a:br>
              <a:rPr lang="tr-TR" dirty="0" smtClean="0">
                <a:latin typeface="Comic Sans MS" panose="030F0702030302020204" pitchFamily="66" charset="0"/>
              </a:rPr>
            </a:br>
            <a:r>
              <a:rPr lang="tr-TR" dirty="0" smtClean="0">
                <a:latin typeface="Comic Sans MS" panose="030F0702030302020204" pitchFamily="66" charset="0"/>
              </a:rPr>
              <a:t>6. SINIF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1026" name="Picture 2" descr="http://www.school17.ck.ua/images/stories/matematik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188640"/>
            <a:ext cx="3096344" cy="232886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haberkamu.com/photos/bbde3d2a77e5ab93aa8fe2b7fd98be7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221088"/>
            <a:ext cx="3168352" cy="246081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static.diary.ru/userdir/2/0/2/2/2022343/698573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88640"/>
            <a:ext cx="3265033" cy="266479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www.sarov.com/uploads/images/post/2237340295749470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104" y="4120229"/>
            <a:ext cx="3207776" cy="266252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8471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251520" y="620688"/>
            <a:ext cx="8424936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000" dirty="0" smtClean="0">
                <a:latin typeface="Comic Sans MS" panose="030F0702030302020204" pitchFamily="66" charset="0"/>
              </a:rPr>
              <a:t>EVET ARKADAŞLAR KONU ANLATIMINA BAŞLAMADAN KÜÇÜK BİR UYARI :</a:t>
            </a:r>
          </a:p>
          <a:p>
            <a:endParaRPr lang="tr-TR" sz="3000" dirty="0" smtClean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3000" dirty="0" smtClean="0">
                <a:latin typeface="Comic Sans MS" panose="030F0702030302020204" pitchFamily="66" charset="0"/>
              </a:rPr>
              <a:t>LÜTFEN ÜSTEKİ F5 RAKAMINA BASINIZ 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3000" dirty="0" smtClean="0">
                <a:latin typeface="Comic Sans MS" panose="030F0702030302020204" pitchFamily="66" charset="0"/>
              </a:rPr>
              <a:t>RESİMLERİN VE YAZILARIN GELMESİ İÇİN HER ZAMAN BİR TIKLATINIZ.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3000" dirty="0" smtClean="0">
                <a:latin typeface="Comic Sans MS" panose="030F0702030302020204" pitchFamily="66" charset="0"/>
              </a:rPr>
              <a:t>ÇIKMAK İÇİN ESC TUŞUNA BASINIZ.</a:t>
            </a:r>
          </a:p>
          <a:p>
            <a:endParaRPr lang="tr-TR" sz="3000" dirty="0">
              <a:latin typeface="Comic Sans MS" panose="030F0702030302020204" pitchFamily="66" charset="0"/>
            </a:endParaRPr>
          </a:p>
          <a:p>
            <a:r>
              <a:rPr lang="tr-TR" sz="3000" dirty="0" smtClean="0">
                <a:latin typeface="Comic Sans MS" panose="030F0702030302020204" pitchFamily="66" charset="0"/>
              </a:rPr>
              <a:t>UYARILARI DİNLEDİĞİNİZ İÇİN TEŞEKKÜRLER!</a:t>
            </a:r>
            <a:endParaRPr lang="tr-TR" sz="30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14762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Üslü sayIlar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2044824"/>
          </a:xfrm>
        </p:spPr>
        <p:txBody>
          <a:bodyPr/>
          <a:lstStyle/>
          <a:p>
            <a:pPr>
              <a:buFont typeface="Arial Narrow" panose="020B0606020202030204" pitchFamily="34" charset="0"/>
              <a:buChar char="●"/>
            </a:pPr>
            <a:r>
              <a:rPr lang="tr-TR" dirty="0" smtClean="0">
                <a:latin typeface="Comic Sans MS" panose="030F0702030302020204" pitchFamily="66" charset="0"/>
              </a:rPr>
              <a:t>2.2.2  = 2 üssü 2 </a:t>
            </a:r>
          </a:p>
          <a:p>
            <a:pPr>
              <a:buFont typeface="Arial Narrow" panose="020B0606020202030204" pitchFamily="34" charset="0"/>
              <a:buChar char="●"/>
            </a:pPr>
            <a:r>
              <a:rPr lang="tr-TR" dirty="0" smtClean="0">
                <a:latin typeface="Comic Sans MS" panose="030F0702030302020204" pitchFamily="66" charset="0"/>
              </a:rPr>
              <a:t>4.4 = 4 üssü iki , 4 ün 2. kuvveti ve 4 ün karesi şeklinde okunur.</a:t>
            </a:r>
            <a:endParaRPr lang="tr-TR" dirty="0">
              <a:latin typeface="Comic Sans MS" panose="030F0702030302020204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412776"/>
            <a:ext cx="398156" cy="572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Yatay Kaydırma 4"/>
          <p:cNvSpPr/>
          <p:nvPr/>
        </p:nvSpPr>
        <p:spPr>
          <a:xfrm>
            <a:off x="838881" y="2348880"/>
            <a:ext cx="7992888" cy="1224136"/>
          </a:xfrm>
          <a:prstGeom prst="horizontalScroll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b="1" cap="all" dirty="0" smtClean="0">
                <a:ln w="0"/>
                <a:solidFill>
                  <a:srgbClr val="C00000"/>
                </a:solidFill>
                <a:effectLst>
                  <a:reflection blurRad="12700" stA="50000" endPos="50000" dist="5000" dir="5400000" sy="-100000" rotWithShape="0"/>
                </a:effectLst>
                <a:latin typeface="Comic Sans MS" panose="030F0702030302020204" pitchFamily="66" charset="0"/>
              </a:rPr>
              <a:t>Eğer sayInIn üstünde 3 rakamI varsa 3 ün küpü şeklinde okunur.</a:t>
            </a:r>
            <a:endParaRPr lang="tr-TR" b="1" cap="all" dirty="0">
              <a:ln w="0"/>
              <a:solidFill>
                <a:srgbClr val="C00000"/>
              </a:solidFill>
              <a:effectLst>
                <a:reflection blurRad="12700" stA="50000" endPos="50000" dist="5000" dir="5400000" sy="-100000" rotWithShape="0"/>
              </a:effectLst>
              <a:latin typeface="Comic Sans MS" panose="030F0702030302020204" pitchFamily="66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537288" y="3717032"/>
            <a:ext cx="826564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latin typeface="Comic Sans MS" panose="030F0702030302020204" pitchFamily="66" charset="0"/>
              </a:rPr>
              <a:t>ŞİMDİ İSE ÜSLÜ SAYILARIN DEĞERLERİNİN BELİRLENİŞİNİ İNCELEYELİM</a:t>
            </a:r>
          </a:p>
          <a:p>
            <a:endParaRPr lang="tr-TR" sz="1600" dirty="0">
              <a:latin typeface="Comic Sans MS" panose="030F0702030302020204" pitchFamily="66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latin typeface="Comic Sans MS" panose="030F0702030302020204" pitchFamily="66" charset="0"/>
              </a:rPr>
              <a:t> </a:t>
            </a:r>
            <a:r>
              <a:rPr lang="tr-TR" sz="1600" dirty="0" smtClean="0">
                <a:latin typeface="Comic Sans MS" panose="030F0702030302020204" pitchFamily="66" charset="0"/>
              </a:rPr>
              <a:t>2 üssü 5 = 2.2.2.2.2 = 32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tr-TR" sz="1600" dirty="0">
                <a:latin typeface="Comic Sans MS" panose="030F0702030302020204" pitchFamily="66" charset="0"/>
              </a:rPr>
              <a:t> </a:t>
            </a:r>
            <a:r>
              <a:rPr lang="tr-TR" sz="1600" dirty="0" smtClean="0">
                <a:latin typeface="Comic Sans MS" panose="030F0702030302020204" pitchFamily="66" charset="0"/>
              </a:rPr>
              <a:t>7 üssü 2 = 7.7 = 49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tr-TR" sz="1600" dirty="0">
              <a:latin typeface="Comic Sans MS" panose="030F0702030302020204" pitchFamily="66" charset="0"/>
            </a:endParaRPr>
          </a:p>
          <a:p>
            <a:r>
              <a:rPr lang="tr-TR" sz="1600" dirty="0" smtClean="0">
                <a:latin typeface="Comic Sans MS" panose="030F0702030302020204" pitchFamily="66" charset="0"/>
              </a:rPr>
              <a:t>Sakın şöyle birşey yapmayın!  Çünkü yanlıştır.</a:t>
            </a:r>
          </a:p>
          <a:p>
            <a:endParaRPr lang="tr-TR" sz="1600" dirty="0">
              <a:latin typeface="Comic Sans MS" panose="030F0702030302020204" pitchFamily="66" charset="0"/>
            </a:endParaRPr>
          </a:p>
          <a:p>
            <a:r>
              <a:rPr lang="tr-TR" sz="1600" dirty="0" smtClean="0">
                <a:latin typeface="Comic Sans MS" panose="030F0702030302020204" pitchFamily="66" charset="0"/>
              </a:rPr>
              <a:t>5 üssü 2 = 5.2 = 10</a:t>
            </a:r>
            <a:endParaRPr lang="tr-TR" sz="1600" dirty="0">
              <a:latin typeface="Comic Sans MS" panose="030F0702030302020204" pitchFamily="66" charset="0"/>
            </a:endParaRPr>
          </a:p>
        </p:txBody>
      </p:sp>
      <p:sp>
        <p:nvSpPr>
          <p:cNvPr id="7" name="Çarpma 6"/>
          <p:cNvSpPr/>
          <p:nvPr/>
        </p:nvSpPr>
        <p:spPr>
          <a:xfrm>
            <a:off x="2195736" y="5193196"/>
            <a:ext cx="1296144" cy="792088"/>
          </a:xfrm>
          <a:prstGeom prst="mathMultiply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02802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5" grpId="0" animBg="1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Üslü sayIlar 2</a:t>
            </a:r>
            <a:endParaRPr lang="tr-TR" dirty="0">
              <a:latin typeface="Comic Sans MS" panose="030F0702030302020204" pitchFamily="66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>
                <a:latin typeface="Comic Sans MS" panose="030F0702030302020204" pitchFamily="66" charset="0"/>
              </a:rPr>
              <a:t>Üs veya kuvvet tabandaki sayının kendisi ile kaç defa çarpılacağını iade eder.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 </a:t>
            </a:r>
          </a:p>
          <a:p>
            <a:r>
              <a:rPr lang="tr-TR" dirty="0" smtClean="0">
                <a:latin typeface="Comic Sans MS" panose="030F0702030302020204" pitchFamily="66" charset="0"/>
              </a:rPr>
              <a:t>Herhangi bir sayının 0. kuvveti 1’e eşittir.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ÖRNEK</a:t>
            </a:r>
            <a:r>
              <a:rPr lang="tr-TR" dirty="0">
                <a:latin typeface="Comic Sans MS" panose="030F0702030302020204" pitchFamily="66" charset="0"/>
              </a:rPr>
              <a:t>:  </a:t>
            </a:r>
          </a:p>
          <a:p>
            <a:pPr marL="0" indent="0">
              <a:buNone/>
            </a:pPr>
            <a:r>
              <a:rPr lang="tr-TR" dirty="0">
                <a:latin typeface="Comic Sans MS" panose="030F0702030302020204" pitchFamily="66" charset="0"/>
              </a:rPr>
              <a:t>2015 üssü 0 = 1</a:t>
            </a: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  <a:p>
            <a:r>
              <a:rPr lang="tr-TR" dirty="0" smtClean="0">
                <a:latin typeface="Comic Sans MS" panose="030F0702030302020204" pitchFamily="66" charset="0"/>
              </a:rPr>
              <a:t>Herhangi </a:t>
            </a:r>
            <a:r>
              <a:rPr lang="tr-TR" dirty="0">
                <a:latin typeface="Comic Sans MS" panose="030F0702030302020204" pitchFamily="66" charset="0"/>
              </a:rPr>
              <a:t>bir sayının </a:t>
            </a:r>
            <a:r>
              <a:rPr lang="tr-TR" dirty="0" smtClean="0">
                <a:latin typeface="Comic Sans MS" panose="030F0702030302020204" pitchFamily="66" charset="0"/>
              </a:rPr>
              <a:t>1. </a:t>
            </a:r>
            <a:r>
              <a:rPr lang="tr-TR" dirty="0">
                <a:latin typeface="Comic Sans MS" panose="030F0702030302020204" pitchFamily="66" charset="0"/>
              </a:rPr>
              <a:t>kuvveti 1’e eşittir</a:t>
            </a:r>
            <a:r>
              <a:rPr lang="tr-TR" dirty="0" smtClean="0">
                <a:latin typeface="Comic Sans MS" panose="030F0702030302020204" pitchFamily="66" charset="0"/>
              </a:rPr>
              <a:t>.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ÖRNEK: </a:t>
            </a:r>
          </a:p>
          <a:p>
            <a:pPr marL="0" indent="0">
              <a:buNone/>
            </a:pPr>
            <a:r>
              <a:rPr lang="tr-TR" dirty="0" smtClean="0">
                <a:latin typeface="Comic Sans MS" panose="030F0702030302020204" pitchFamily="66" charset="0"/>
              </a:rPr>
              <a:t>5 üssü 1 = 5 </a:t>
            </a:r>
            <a:endParaRPr lang="tr-TR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tr-TR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6025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899592" y="803694"/>
            <a:ext cx="7356502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BENİ </a:t>
            </a:r>
          </a:p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İZLEDİĞİNİZ </a:t>
            </a:r>
          </a:p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İÇİN </a:t>
            </a:r>
          </a:p>
          <a:p>
            <a:pPr algn="ctr"/>
            <a:r>
              <a:rPr lang="tr-TR" sz="7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Comic Sans MS" panose="030F0702030302020204" pitchFamily="66" charset="0"/>
              </a:rPr>
              <a:t>TEŞEKKÜRLER!!!</a:t>
            </a:r>
            <a:endParaRPr lang="tr-TR" sz="7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4685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Ufuk">
  <a:themeElements>
    <a:clrScheme name="Özel 4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00B0F0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Ufuk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fuk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51</TotalTime>
  <Words>171</Words>
  <Application>Microsoft Office PowerPoint</Application>
  <PresentationFormat>Ekran Gösterisi (4:3)</PresentationFormat>
  <Paragraphs>37</Paragraphs>
  <Slides>5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6" baseType="lpstr">
      <vt:lpstr>Ufuk</vt:lpstr>
      <vt:lpstr>ORTAOKUL  6. SINIF</vt:lpstr>
      <vt:lpstr>Slayt 2</vt:lpstr>
      <vt:lpstr>Üslü sayIlar</vt:lpstr>
      <vt:lpstr>Üslü sayIlar 2</vt:lpstr>
      <vt:lpstr>Slayt 5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2015-11-13T17:16:49Z</dcterms:created>
  <dcterms:modified xsi:type="dcterms:W3CDTF">2015-11-15T20:39:28Z</dcterms:modified>
  <cp:category>www.sorubak.com</cp:category>
</cp:coreProperties>
</file>