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428E4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392" y="-3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61335E-AAF6-42D1-97A8-C00899124AE6}" type="doc">
      <dgm:prSet loTypeId="urn:microsoft.com/office/officeart/2005/8/layout/cycle3" loCatId="cycle" qsTypeId="urn:microsoft.com/office/officeart/2005/8/quickstyle/simple5" qsCatId="simple" csTypeId="urn:microsoft.com/office/officeart/2005/8/colors/accent1_2" csCatId="accent1" phldr="1"/>
      <dgm:spPr/>
      <dgm:t>
        <a:bodyPr/>
        <a:lstStyle/>
        <a:p>
          <a:endParaRPr lang="tr-TR"/>
        </a:p>
      </dgm:t>
    </dgm:pt>
    <dgm:pt modelId="{6D235815-9910-43F3-90A8-381487B9CF41}" type="pres">
      <dgm:prSet presAssocID="{9361335E-AAF6-42D1-97A8-C00899124AE6}" presName="Name0" presStyleCnt="0">
        <dgm:presLayoutVars>
          <dgm:dir/>
          <dgm:resizeHandles val="exact"/>
        </dgm:presLayoutVars>
      </dgm:prSet>
      <dgm:spPr/>
      <dgm:t>
        <a:bodyPr/>
        <a:lstStyle/>
        <a:p>
          <a:endParaRPr lang="tr-TR"/>
        </a:p>
      </dgm:t>
    </dgm:pt>
    <dgm:pt modelId="{A7B54F3D-2E9E-41AF-9474-0AC368C6BEAD}" type="pres">
      <dgm:prSet presAssocID="{9361335E-AAF6-42D1-97A8-C00899124AE6}" presName="cycle" presStyleCnt="0"/>
      <dgm:spPr/>
    </dgm:pt>
  </dgm:ptLst>
  <dgm:cxnLst>
    <dgm:cxn modelId="{2565B4B2-1121-4B4E-916E-BED1A67C3EBF}" type="presOf" srcId="{9361335E-AAF6-42D1-97A8-C00899124AE6}" destId="{6D235815-9910-43F3-90A8-381487B9CF41}" srcOrd="0" destOrd="0" presId="urn:microsoft.com/office/officeart/2005/8/layout/cycle3"/>
    <dgm:cxn modelId="{D6C93C62-27A7-4276-8B56-8E84D3EF0A90}" type="presParOf" srcId="{6D235815-9910-43F3-90A8-381487B9CF41}" destId="{A7B54F3D-2E9E-41AF-9474-0AC368C6BEAD}" srcOrd="0" destOrd="0" presId="urn:microsoft.com/office/officeart/2005/8/layout/cycle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343CD5-55BA-4364-B29E-4BEEC1BCAA53}" type="datetimeFigureOut">
              <a:rPr lang="tr-TR" smtClean="0"/>
              <a:pPr/>
              <a:t>03.12.2015</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659ADF-5EE0-4C25-B727-CFFF4387523B}" type="slidenum">
              <a:rPr lang="tr-TR" smtClean="0"/>
              <a:pPr/>
              <a:t>‹#›</a:t>
            </a:fld>
            <a:endParaRPr lang="tr-TR"/>
          </a:p>
        </p:txBody>
      </p:sp>
    </p:spTree>
    <p:extLst>
      <p:ext uri="{BB962C8B-B14F-4D97-AF65-F5344CB8AC3E}">
        <p14:creationId xmlns:p14="http://schemas.microsoft.com/office/powerpoint/2010/main" xmlns="" val="7531836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dirty="0" smtClean="0">
                <a:solidFill>
                  <a:schemeClr val="tx1"/>
                </a:solidFill>
                <a:latin typeface="+mn-lt"/>
                <a:ea typeface="+mn-ea"/>
                <a:cs typeface="+mn-cs"/>
              </a:rPr>
              <a:t>.com </a:t>
            </a:r>
            <a:endParaRPr lang="tr-TR" dirty="0"/>
          </a:p>
        </p:txBody>
      </p:sp>
      <p:sp>
        <p:nvSpPr>
          <p:cNvPr id="4" name="3 Slayt Numarası Yer Tutucusu"/>
          <p:cNvSpPr>
            <a:spLocks noGrp="1"/>
          </p:cNvSpPr>
          <p:nvPr>
            <p:ph type="sldNum" sz="quarter" idx="10"/>
          </p:nvPr>
        </p:nvSpPr>
        <p:spPr/>
        <p:txBody>
          <a:bodyPr/>
          <a:lstStyle/>
          <a:p>
            <a:fld id="{3E659ADF-5EE0-4C25-B727-CFFF4387523B}" type="slidenum">
              <a:rPr lang="tr-TR" smtClean="0"/>
              <a:pPr/>
              <a:t>22</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3E659ADF-5EE0-4C25-B727-CFFF4387523B}" type="slidenum">
              <a:rPr lang="tr-TR" smtClean="0"/>
              <a:pPr/>
              <a:t>23</a:t>
            </a:fld>
            <a:endParaRPr lang="tr-TR"/>
          </a:p>
        </p:txBody>
      </p:sp>
    </p:spTree>
    <p:extLst>
      <p:ext uri="{BB962C8B-B14F-4D97-AF65-F5344CB8AC3E}">
        <p14:creationId xmlns:p14="http://schemas.microsoft.com/office/powerpoint/2010/main" xmlns="" val="1220036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D9F75050-0E15-4C5B-92B0-66D068882F1F}" type="datetimeFigureOut">
              <a:rPr lang="tr-TR" smtClean="0"/>
              <a:pPr/>
              <a:t>03.12.2015</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03.12.2015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03.12.2015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03.12.2015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03.12.2015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03.12.2015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03.12.2015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03.12.2015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03.12.2015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03.12.2015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03.12.2015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B1DEFA8C-F947-479F-BE07-76B6B3F80BF1}"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9F75050-0E15-4C5B-92B0-66D068882F1F}" type="datetimeFigureOut">
              <a:rPr lang="tr-TR" smtClean="0"/>
              <a:pPr/>
              <a:t>03.12.2015</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DEFA8C-F947-479F-BE07-76B6B3F80BF1}"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www.namazsitesi.com/farz-nedir.html"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www.namazsitesi.com/farz-nedir.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fontScale="90000"/>
          </a:bodyPr>
          <a:lstStyle/>
          <a:p>
            <a:r>
              <a:rPr lang="tr-TR" b="1" i="1" dirty="0" smtClean="0">
                <a:solidFill>
                  <a:srgbClr val="FF0000"/>
                </a:solidFill>
              </a:rPr>
              <a:t>Din Kültürü Ve Ahlak Bilgisi</a:t>
            </a:r>
            <a:br>
              <a:rPr lang="tr-TR" b="1" i="1" dirty="0" smtClean="0">
                <a:solidFill>
                  <a:srgbClr val="FF0000"/>
                </a:solidFill>
              </a:rPr>
            </a:br>
            <a:r>
              <a:rPr lang="tr-TR" b="1" i="1" dirty="0" smtClean="0">
                <a:solidFill>
                  <a:srgbClr val="FF0000"/>
                </a:solidFill>
              </a:rPr>
              <a:t>2.Ünite</a:t>
            </a:r>
            <a:endParaRPr lang="tr-TR" b="1" i="1" dirty="0">
              <a:solidFill>
                <a:srgbClr val="FF0000"/>
              </a:solidFill>
            </a:endParaRPr>
          </a:p>
        </p:txBody>
      </p:sp>
      <p:sp>
        <p:nvSpPr>
          <p:cNvPr id="3" name="2 Alt Başlık"/>
          <p:cNvSpPr>
            <a:spLocks noGrp="1"/>
          </p:cNvSpPr>
          <p:nvPr>
            <p:ph type="subTitle" idx="1"/>
          </p:nvPr>
        </p:nvSpPr>
        <p:spPr/>
        <p:txBody>
          <a:bodyPr/>
          <a:lstStyle/>
          <a:p>
            <a:endParaRPr lang="tr-TR" dirty="0"/>
          </a:p>
        </p:txBody>
      </p:sp>
    </p:spTree>
  </p:cSld>
  <p:clrMapOvr>
    <a:masterClrMapping/>
  </p:clrMapOvr>
  <p:transition>
    <p:wipe dir="d"/>
    <p:sndAc>
      <p:stSnd>
        <p:snd r:embed="rId2" name="applause.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Boy Abdesti(Gusül):</a:t>
            </a:r>
            <a:endParaRPr lang="tr-TR" dirty="0"/>
          </a:p>
        </p:txBody>
      </p:sp>
      <p:sp>
        <p:nvSpPr>
          <p:cNvPr id="3" name="2 İçerik Yer Tutucusu"/>
          <p:cNvSpPr>
            <a:spLocks noGrp="1"/>
          </p:cNvSpPr>
          <p:nvPr>
            <p:ph idx="1"/>
          </p:nvPr>
        </p:nvSpPr>
        <p:spPr>
          <a:xfrm>
            <a:off x="395536" y="1844824"/>
            <a:ext cx="8229600" cy="4389120"/>
          </a:xfrm>
        </p:spPr>
        <p:txBody>
          <a:bodyPr>
            <a:normAutofit/>
          </a:bodyPr>
          <a:lstStyle/>
          <a:p>
            <a:pPr>
              <a:buNone/>
            </a:pPr>
            <a:r>
              <a:rPr lang="tr-TR" sz="3200" dirty="0" smtClean="0">
                <a:solidFill>
                  <a:srgbClr val="FF0000"/>
                </a:solidFill>
              </a:rPr>
              <a:t>Boy abdesti,İslam’ın gerekli gördüğü durumlarda vücutta kuru yer bırakmadan yıkanıp abdest almak demektir.</a:t>
            </a:r>
          </a:p>
          <a:p>
            <a:pPr>
              <a:buNone/>
            </a:pPr>
            <a:r>
              <a:rPr lang="tr-TR" sz="3200" dirty="0" smtClean="0">
                <a:solidFill>
                  <a:srgbClr val="FF0000"/>
                </a:solidFill>
              </a:rPr>
              <a:t>Boy abdestinin 3 farzı:</a:t>
            </a:r>
          </a:p>
          <a:p>
            <a:pPr>
              <a:buNone/>
            </a:pPr>
            <a:r>
              <a:rPr lang="tr-TR" sz="3200" dirty="0" err="1" smtClean="0">
                <a:solidFill>
                  <a:srgbClr val="FF0000"/>
                </a:solidFill>
              </a:rPr>
              <a:t>Agzı</a:t>
            </a:r>
            <a:r>
              <a:rPr lang="tr-TR" sz="3200" dirty="0" smtClean="0">
                <a:solidFill>
                  <a:srgbClr val="FF0000"/>
                </a:solidFill>
              </a:rPr>
              <a:t> Yıkamak</a:t>
            </a:r>
          </a:p>
          <a:p>
            <a:pPr>
              <a:buNone/>
            </a:pPr>
            <a:r>
              <a:rPr lang="tr-TR" sz="3200" dirty="0" smtClean="0">
                <a:solidFill>
                  <a:srgbClr val="FF0000"/>
                </a:solidFill>
              </a:rPr>
              <a:t>Burnu Temizlemek</a:t>
            </a:r>
          </a:p>
          <a:p>
            <a:pPr>
              <a:buNone/>
            </a:pPr>
            <a:r>
              <a:rPr lang="tr-TR" sz="3200" dirty="0" smtClean="0">
                <a:solidFill>
                  <a:srgbClr val="FF0000"/>
                </a:solidFill>
              </a:rPr>
              <a:t>Bütün Vücudu kuru yer kalmayacak şekilde yıkamak.</a:t>
            </a:r>
            <a:endParaRPr lang="tr-TR" sz="3200" dirty="0">
              <a:solidFill>
                <a:srgbClr val="FF0000"/>
              </a:solidFill>
            </a:endParaRPr>
          </a:p>
        </p:txBody>
      </p:sp>
      <p:cxnSp>
        <p:nvCxnSpPr>
          <p:cNvPr id="7" name="6 Düz Bağlayıcı"/>
          <p:cNvCxnSpPr/>
          <p:nvPr/>
        </p:nvCxnSpPr>
        <p:spPr>
          <a:xfrm flipH="1">
            <a:off x="467544" y="3429000"/>
            <a:ext cx="8676456"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0" name="9 Düz Bağlayıcı"/>
          <p:cNvCxnSpPr/>
          <p:nvPr/>
        </p:nvCxnSpPr>
        <p:spPr>
          <a:xfrm>
            <a:off x="9144000" y="3501008"/>
            <a:ext cx="0" cy="3096344"/>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11 Düz Bağlayıcı"/>
          <p:cNvCxnSpPr/>
          <p:nvPr/>
        </p:nvCxnSpPr>
        <p:spPr>
          <a:xfrm flipH="1">
            <a:off x="0" y="3429000"/>
            <a:ext cx="467544"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4" name="13 Düz Bağlayıcı"/>
          <p:cNvCxnSpPr/>
          <p:nvPr/>
        </p:nvCxnSpPr>
        <p:spPr>
          <a:xfrm>
            <a:off x="0" y="3501008"/>
            <a:ext cx="0" cy="1440160"/>
          </a:xfrm>
          <a:prstGeom prst="line">
            <a:avLst/>
          </a:prstGeom>
        </p:spPr>
        <p:style>
          <a:lnRef idx="3">
            <a:schemeClr val="accent1"/>
          </a:lnRef>
          <a:fillRef idx="0">
            <a:schemeClr val="accent1"/>
          </a:fillRef>
          <a:effectRef idx="2">
            <a:schemeClr val="accent1"/>
          </a:effectRef>
          <a:fontRef idx="minor">
            <a:schemeClr val="tx1"/>
          </a:fontRef>
        </p:style>
      </p:cxnSp>
      <p:cxnSp>
        <p:nvCxnSpPr>
          <p:cNvPr id="16" name="15 Düz Bağlayıcı"/>
          <p:cNvCxnSpPr/>
          <p:nvPr/>
        </p:nvCxnSpPr>
        <p:spPr>
          <a:xfrm>
            <a:off x="0" y="4941168"/>
            <a:ext cx="0" cy="1008112"/>
          </a:xfrm>
          <a:prstGeom prst="line">
            <a:avLst/>
          </a:prstGeom>
        </p:spPr>
        <p:style>
          <a:lnRef idx="3">
            <a:schemeClr val="accent1"/>
          </a:lnRef>
          <a:fillRef idx="0">
            <a:schemeClr val="accent1"/>
          </a:fillRef>
          <a:effectRef idx="2">
            <a:schemeClr val="accent1"/>
          </a:effectRef>
          <a:fontRef idx="minor">
            <a:schemeClr val="tx1"/>
          </a:fontRef>
        </p:style>
      </p:cxnSp>
      <p:cxnSp>
        <p:nvCxnSpPr>
          <p:cNvPr id="18" name="17 Düz Bağlayıcı"/>
          <p:cNvCxnSpPr/>
          <p:nvPr/>
        </p:nvCxnSpPr>
        <p:spPr>
          <a:xfrm>
            <a:off x="0" y="6021288"/>
            <a:ext cx="0" cy="1152128"/>
          </a:xfrm>
          <a:prstGeom prst="line">
            <a:avLst/>
          </a:prstGeom>
        </p:spPr>
        <p:style>
          <a:lnRef idx="3">
            <a:schemeClr val="accent1"/>
          </a:lnRef>
          <a:fillRef idx="0">
            <a:schemeClr val="accent1"/>
          </a:fillRef>
          <a:effectRef idx="2">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1">
            <a:schemeClr val="accent1"/>
          </a:lnRef>
          <a:fillRef idx="3">
            <a:schemeClr val="accent1"/>
          </a:fillRef>
          <a:effectRef idx="2">
            <a:schemeClr val="accent1"/>
          </a:effectRef>
          <a:fontRef idx="minor">
            <a:schemeClr val="lt1"/>
          </a:fontRef>
        </p:style>
        <p:txBody>
          <a:bodyPr/>
          <a:lstStyle/>
          <a:p>
            <a:r>
              <a:rPr lang="tr-TR" dirty="0" smtClean="0"/>
              <a:t>Namazın Kılınış Şartları</a:t>
            </a:r>
            <a:endParaRPr lang="tr-TR" dirty="0"/>
          </a:p>
        </p:txBody>
      </p:sp>
      <p:sp>
        <p:nvSpPr>
          <p:cNvPr id="3" name="2 İçerik Yer Tutucusu"/>
          <p:cNvSpPr>
            <a:spLocks noGrp="1"/>
          </p:cNvSpPr>
          <p:nvPr>
            <p:ph idx="1"/>
          </p:nvPr>
        </p:nvSpPr>
        <p:spPr/>
        <p:txBody>
          <a:bodyPr>
            <a:normAutofit/>
          </a:bodyPr>
          <a:lstStyle/>
          <a:p>
            <a:pPr>
              <a:buNone/>
            </a:pPr>
            <a:r>
              <a:rPr lang="tr-TR" sz="3200" dirty="0" smtClean="0">
                <a:solidFill>
                  <a:srgbClr val="FF0000"/>
                </a:solidFill>
              </a:rPr>
              <a:t>1-Başlama Tekbiri(Namaza </a:t>
            </a:r>
            <a:r>
              <a:rPr lang="tr-TR" sz="3200" dirty="0" err="1" smtClean="0">
                <a:solidFill>
                  <a:srgbClr val="FF0000"/>
                </a:solidFill>
              </a:rPr>
              <a:t>Allahü</a:t>
            </a:r>
            <a:r>
              <a:rPr lang="tr-TR" sz="3200" dirty="0" smtClean="0">
                <a:solidFill>
                  <a:srgbClr val="FF0000"/>
                </a:solidFill>
              </a:rPr>
              <a:t> </a:t>
            </a:r>
            <a:r>
              <a:rPr lang="tr-TR" sz="3200" dirty="0" err="1" smtClean="0">
                <a:solidFill>
                  <a:srgbClr val="FF0000"/>
                </a:solidFill>
              </a:rPr>
              <a:t>Ekber</a:t>
            </a:r>
            <a:r>
              <a:rPr lang="tr-TR" sz="3200" dirty="0" smtClean="0">
                <a:solidFill>
                  <a:srgbClr val="FF0000"/>
                </a:solidFill>
              </a:rPr>
              <a:t> .Başlamak)</a:t>
            </a:r>
          </a:p>
          <a:p>
            <a:pPr>
              <a:buNone/>
            </a:pPr>
            <a:r>
              <a:rPr lang="tr-TR" sz="3200" dirty="0" smtClean="0">
                <a:solidFill>
                  <a:srgbClr val="FF0000"/>
                </a:solidFill>
              </a:rPr>
              <a:t>2-Kıyam(Namazda ayakta bir süre durmak.</a:t>
            </a:r>
          </a:p>
          <a:p>
            <a:pPr>
              <a:buNone/>
            </a:pPr>
            <a:r>
              <a:rPr lang="tr-TR" sz="3200" dirty="0" smtClean="0">
                <a:solidFill>
                  <a:srgbClr val="FF0000"/>
                </a:solidFill>
              </a:rPr>
              <a:t>3-Kıraat(Namazda ayakta iken birkaç ayet okumak)</a:t>
            </a:r>
          </a:p>
          <a:p>
            <a:pPr>
              <a:buNone/>
            </a:pPr>
            <a:r>
              <a:rPr lang="tr-TR" sz="3200" dirty="0" smtClean="0">
                <a:solidFill>
                  <a:srgbClr val="FF0000"/>
                </a:solidFill>
              </a:rPr>
              <a:t>4-Rüku(Elleri dizlere koyarak yere eğilmektir)</a:t>
            </a:r>
          </a:p>
          <a:p>
            <a:pPr>
              <a:buNone/>
            </a:pPr>
            <a:r>
              <a:rPr lang="tr-TR" sz="3200" dirty="0" smtClean="0">
                <a:solidFill>
                  <a:srgbClr val="FF0000"/>
                </a:solidFill>
              </a:rPr>
              <a:t>5-Secde(Namazın her rekatında burunun,avuçların,ayaların yere değmesidir.</a:t>
            </a:r>
            <a:endParaRPr lang="tr-TR" sz="3200" dirty="0">
              <a:solidFill>
                <a:srgbClr val="FF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pPr>
              <a:buNone/>
            </a:pPr>
            <a:r>
              <a:rPr lang="tr-TR" sz="3200" dirty="0" smtClean="0">
                <a:solidFill>
                  <a:srgbClr val="FF0000"/>
                </a:solidFill>
              </a:rPr>
              <a:t>6-Son oturuş(Namazın son rekatında selam vermeden önce </a:t>
            </a:r>
            <a:r>
              <a:rPr lang="tr-TR" sz="3200" dirty="0" err="1" smtClean="0">
                <a:solidFill>
                  <a:srgbClr val="FF0000"/>
                </a:solidFill>
              </a:rPr>
              <a:t>Tahhiyat</a:t>
            </a:r>
            <a:r>
              <a:rPr lang="tr-TR" sz="3200" dirty="0" smtClean="0">
                <a:solidFill>
                  <a:srgbClr val="FF0000"/>
                </a:solidFill>
              </a:rPr>
              <a:t> duasını okuyacak kadar durmaktır.</a:t>
            </a:r>
            <a:endParaRPr lang="tr-TR" sz="3200"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9512" y="332656"/>
            <a:ext cx="8507288" cy="1514432"/>
          </a:xfrm>
          <a:solidFill>
            <a:srgbClr val="FFFF00"/>
          </a:solidFill>
        </p:spPr>
        <p:style>
          <a:lnRef idx="1">
            <a:schemeClr val="accent1"/>
          </a:lnRef>
          <a:fillRef idx="3">
            <a:schemeClr val="accent1"/>
          </a:fillRef>
          <a:effectRef idx="2">
            <a:schemeClr val="accent1"/>
          </a:effectRef>
          <a:fontRef idx="minor">
            <a:schemeClr val="lt1"/>
          </a:fontRef>
        </p:style>
        <p:txBody>
          <a:bodyPr>
            <a:normAutofit fontScale="90000"/>
          </a:bodyPr>
          <a:lstStyle/>
          <a:p>
            <a:r>
              <a:rPr lang="tr-TR" b="1" i="1" dirty="0" smtClean="0">
                <a:solidFill>
                  <a:srgbClr val="FF0000"/>
                </a:solidFill>
              </a:rPr>
              <a:t>3.Konu: Namaza Çağrı :Ezan Ve Kamet</a:t>
            </a:r>
            <a:endParaRPr lang="tr-TR" b="1" i="1" dirty="0">
              <a:solidFill>
                <a:srgbClr val="FF0000"/>
              </a:solidFill>
            </a:endParaRPr>
          </a:p>
        </p:txBody>
      </p:sp>
      <p:sp>
        <p:nvSpPr>
          <p:cNvPr id="3" name="2 İçerik Yer Tutucusu"/>
          <p:cNvSpPr>
            <a:spLocks noGrp="1"/>
          </p:cNvSpPr>
          <p:nvPr>
            <p:ph idx="1"/>
          </p:nvPr>
        </p:nvSpPr>
        <p:spPr/>
        <p:txBody>
          <a:bodyPr>
            <a:normAutofit/>
          </a:bodyPr>
          <a:lstStyle/>
          <a:p>
            <a:pPr>
              <a:buNone/>
            </a:pPr>
            <a:r>
              <a:rPr lang="tr-TR" sz="3200" dirty="0" smtClean="0">
                <a:solidFill>
                  <a:srgbClr val="FF0000"/>
                </a:solidFill>
              </a:rPr>
              <a:t>Ezan ,namaz vaktinin girdiğini duyurmak için belirli sözlerle yapılan çağrılardır.Camilerin yanında ezan okumak için yapılmış yüksek yapıya </a:t>
            </a:r>
            <a:r>
              <a:rPr lang="tr-TR" sz="3200" b="1" dirty="0" smtClean="0">
                <a:solidFill>
                  <a:schemeClr val="accent6">
                    <a:lumMod val="50000"/>
                  </a:schemeClr>
                </a:solidFill>
              </a:rPr>
              <a:t>minare </a:t>
            </a:r>
            <a:r>
              <a:rPr lang="tr-TR" sz="3200" dirty="0" smtClean="0">
                <a:solidFill>
                  <a:srgbClr val="FF0000"/>
                </a:solidFill>
              </a:rPr>
              <a:t> denir.Ezanı </a:t>
            </a:r>
            <a:r>
              <a:rPr lang="tr-TR" sz="3200" dirty="0" err="1" smtClean="0">
                <a:solidFill>
                  <a:srgbClr val="FF0000"/>
                </a:solidFill>
              </a:rPr>
              <a:t>okuyanada</a:t>
            </a:r>
            <a:r>
              <a:rPr lang="tr-TR" sz="3200" dirty="0" smtClean="0">
                <a:solidFill>
                  <a:srgbClr val="FF0000"/>
                </a:solidFill>
              </a:rPr>
              <a:t> </a:t>
            </a:r>
            <a:r>
              <a:rPr lang="tr-TR" sz="3200" b="1" dirty="0" smtClean="0">
                <a:solidFill>
                  <a:schemeClr val="accent6">
                    <a:lumMod val="50000"/>
                  </a:schemeClr>
                </a:solidFill>
              </a:rPr>
              <a:t>müezzin</a:t>
            </a:r>
            <a:r>
              <a:rPr lang="tr-TR" sz="3200" dirty="0" smtClean="0">
                <a:solidFill>
                  <a:srgbClr val="FF0000"/>
                </a:solidFill>
              </a:rPr>
              <a:t> adı verilir.</a:t>
            </a:r>
            <a:endParaRPr lang="tr-TR" sz="3200" dirty="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188640"/>
            <a:ext cx="8686800" cy="1658448"/>
          </a:xfrm>
          <a:solidFill>
            <a:srgbClr val="FFC000"/>
          </a:solidFill>
        </p:spPr>
        <p:txBody>
          <a:bodyPr>
            <a:normAutofit/>
          </a:bodyPr>
          <a:lstStyle/>
          <a:p>
            <a:r>
              <a:rPr lang="tr-TR" dirty="0" smtClean="0"/>
              <a:t>4.Konu:Günlük Namazlar (Beş Vakit Namaz)</a:t>
            </a:r>
            <a:endParaRPr lang="tr-TR" dirty="0"/>
          </a:p>
        </p:txBody>
      </p:sp>
      <p:sp>
        <p:nvSpPr>
          <p:cNvPr id="3" name="2 İçerik Yer Tutucusu"/>
          <p:cNvSpPr>
            <a:spLocks noGrp="1"/>
          </p:cNvSpPr>
          <p:nvPr>
            <p:ph idx="1"/>
          </p:nvPr>
        </p:nvSpPr>
        <p:spPr/>
        <p:txBody>
          <a:bodyPr/>
          <a:lstStyle/>
          <a:p>
            <a:r>
              <a:rPr lang="tr-TR" b="1" dirty="0" smtClean="0"/>
              <a:t/>
            </a:r>
            <a:br>
              <a:rPr lang="tr-TR" b="1" dirty="0" smtClean="0"/>
            </a:br>
            <a:r>
              <a:rPr lang="tr-TR" b="1" dirty="0" err="1" smtClean="0"/>
              <a:t>Namâz</a:t>
            </a:r>
            <a:r>
              <a:rPr lang="tr-TR" dirty="0" smtClean="0"/>
              <a:t>, </a:t>
            </a:r>
            <a:r>
              <a:rPr lang="tr-TR" dirty="0" err="1" smtClean="0"/>
              <a:t>Allahü</a:t>
            </a:r>
            <a:r>
              <a:rPr lang="tr-TR" dirty="0" smtClean="0"/>
              <a:t> </a:t>
            </a:r>
            <a:r>
              <a:rPr lang="tr-TR" dirty="0" err="1" smtClean="0"/>
              <a:t>teâlânın</a:t>
            </a:r>
            <a:r>
              <a:rPr lang="tr-TR" dirty="0" smtClean="0"/>
              <a:t> emridir. </a:t>
            </a:r>
            <a:r>
              <a:rPr lang="tr-TR" dirty="0" err="1" smtClean="0"/>
              <a:t>Allahü</a:t>
            </a:r>
            <a:r>
              <a:rPr lang="tr-TR" dirty="0" smtClean="0"/>
              <a:t> </a:t>
            </a:r>
            <a:r>
              <a:rPr lang="tr-TR" dirty="0" err="1" smtClean="0"/>
              <a:t>teâlâ</a:t>
            </a:r>
            <a:r>
              <a:rPr lang="tr-TR" dirty="0" smtClean="0"/>
              <a:t>, </a:t>
            </a:r>
            <a:r>
              <a:rPr lang="tr-TR" dirty="0" err="1" smtClean="0"/>
              <a:t>Kur’ân</a:t>
            </a:r>
            <a:r>
              <a:rPr lang="tr-TR" dirty="0" smtClean="0"/>
              <a:t>-ı </a:t>
            </a:r>
            <a:r>
              <a:rPr lang="tr-TR" dirty="0" err="1" smtClean="0"/>
              <a:t>kerîmde</a:t>
            </a:r>
            <a:r>
              <a:rPr lang="tr-TR" dirty="0" smtClean="0"/>
              <a:t> yüzden çok yerde “</a:t>
            </a:r>
            <a:r>
              <a:rPr lang="tr-TR" dirty="0" err="1" smtClean="0"/>
              <a:t>Namâzı</a:t>
            </a:r>
            <a:r>
              <a:rPr lang="tr-TR" dirty="0" smtClean="0"/>
              <a:t> kılınız!” </a:t>
            </a:r>
            <a:r>
              <a:rPr lang="tr-TR" dirty="0" err="1" smtClean="0"/>
              <a:t>buyurmakdadır</a:t>
            </a:r>
            <a:r>
              <a:rPr lang="tr-TR" dirty="0" smtClean="0"/>
              <a:t>. </a:t>
            </a:r>
            <a:r>
              <a:rPr lang="tr-TR" dirty="0" err="1" smtClean="0"/>
              <a:t>Akllı</a:t>
            </a:r>
            <a:r>
              <a:rPr lang="tr-TR" dirty="0" smtClean="0"/>
              <a:t> olan ve </a:t>
            </a:r>
            <a:r>
              <a:rPr lang="tr-TR" dirty="0" err="1" smtClean="0"/>
              <a:t>bülûğ</a:t>
            </a:r>
            <a:r>
              <a:rPr lang="tr-TR" dirty="0" smtClean="0"/>
              <a:t> çağına giren her </a:t>
            </a:r>
            <a:r>
              <a:rPr lang="tr-TR" dirty="0" err="1" smtClean="0"/>
              <a:t>müslimânın</a:t>
            </a:r>
            <a:r>
              <a:rPr lang="tr-TR" dirty="0" smtClean="0"/>
              <a:t>, </a:t>
            </a:r>
            <a:r>
              <a:rPr lang="tr-TR" dirty="0" err="1" smtClean="0"/>
              <a:t>hergün</a:t>
            </a:r>
            <a:r>
              <a:rPr lang="tr-TR" dirty="0" smtClean="0"/>
              <a:t> beş </a:t>
            </a:r>
            <a:r>
              <a:rPr lang="tr-TR" dirty="0" err="1" smtClean="0"/>
              <a:t>kerre</a:t>
            </a:r>
            <a:r>
              <a:rPr lang="tr-TR" dirty="0" smtClean="0"/>
              <a:t> </a:t>
            </a:r>
            <a:r>
              <a:rPr lang="tr-TR" dirty="0" err="1" smtClean="0"/>
              <a:t>namâz</a:t>
            </a:r>
            <a:r>
              <a:rPr lang="tr-TR" dirty="0" smtClean="0"/>
              <a:t> kılması, </a:t>
            </a:r>
            <a:r>
              <a:rPr lang="tr-TR" dirty="0" err="1" smtClean="0"/>
              <a:t>Kur’ân</a:t>
            </a:r>
            <a:r>
              <a:rPr lang="tr-TR" dirty="0" smtClean="0"/>
              <a:t>-ı </a:t>
            </a:r>
            <a:r>
              <a:rPr lang="tr-TR" dirty="0" err="1" smtClean="0"/>
              <a:t>kerîmde</a:t>
            </a:r>
            <a:r>
              <a:rPr lang="tr-TR" dirty="0" smtClean="0"/>
              <a:t> ve </a:t>
            </a:r>
            <a:r>
              <a:rPr lang="tr-TR" dirty="0" err="1" smtClean="0"/>
              <a:t>hadîs</a:t>
            </a:r>
            <a:r>
              <a:rPr lang="tr-TR" dirty="0" smtClean="0"/>
              <a:t>-i </a:t>
            </a:r>
            <a:r>
              <a:rPr lang="tr-TR" dirty="0" err="1" smtClean="0"/>
              <a:t>şerîflerde</a:t>
            </a:r>
            <a:r>
              <a:rPr lang="tr-TR" dirty="0" smtClean="0"/>
              <a:t> </a:t>
            </a:r>
            <a:r>
              <a:rPr lang="tr-TR" dirty="0" err="1" smtClean="0"/>
              <a:t>emr</a:t>
            </a:r>
            <a:r>
              <a:rPr lang="tr-TR" dirty="0" smtClean="0"/>
              <a:t> </a:t>
            </a:r>
            <a:r>
              <a:rPr lang="tr-TR" dirty="0" err="1" smtClean="0"/>
              <a:t>edilmişdi</a:t>
            </a: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692696"/>
            <a:ext cx="8686800" cy="5976664"/>
          </a:xfrm>
        </p:spPr>
        <p:txBody>
          <a:bodyPr>
            <a:normAutofit fontScale="92500" lnSpcReduction="20000"/>
          </a:bodyPr>
          <a:lstStyle/>
          <a:p>
            <a:r>
              <a:rPr lang="tr-TR" b="1" dirty="0" smtClean="0">
                <a:solidFill>
                  <a:srgbClr val="FF0000"/>
                </a:solidFill>
              </a:rPr>
              <a:t>Sabah Namazı: 4 Rekat</a:t>
            </a:r>
            <a:br>
              <a:rPr lang="tr-TR" b="1" dirty="0" smtClean="0">
                <a:solidFill>
                  <a:srgbClr val="FF0000"/>
                </a:solidFill>
              </a:rPr>
            </a:br>
            <a:r>
              <a:rPr lang="tr-TR" b="1" dirty="0" smtClean="0">
                <a:solidFill>
                  <a:srgbClr val="FF0000"/>
                </a:solidFill>
              </a:rPr>
              <a:t>- 2 Rekat sünnet, </a:t>
            </a:r>
            <a:br>
              <a:rPr lang="tr-TR" b="1" dirty="0" smtClean="0">
                <a:solidFill>
                  <a:srgbClr val="FF0000"/>
                </a:solidFill>
              </a:rPr>
            </a:br>
            <a:r>
              <a:rPr lang="tr-TR" b="1" dirty="0" smtClean="0">
                <a:solidFill>
                  <a:srgbClr val="FF0000"/>
                </a:solidFill>
              </a:rPr>
              <a:t>- 2 Rekat farz.</a:t>
            </a:r>
          </a:p>
          <a:p>
            <a:r>
              <a:rPr lang="tr-TR" b="1" dirty="0" smtClean="0">
                <a:solidFill>
                  <a:srgbClr val="FF0000"/>
                </a:solidFill>
              </a:rPr>
              <a:t>Öğle Namazı: 10 Rekat</a:t>
            </a:r>
            <a:br>
              <a:rPr lang="tr-TR" b="1" dirty="0" smtClean="0">
                <a:solidFill>
                  <a:srgbClr val="FF0000"/>
                </a:solidFill>
              </a:rPr>
            </a:br>
            <a:r>
              <a:rPr lang="tr-TR" b="1" dirty="0" smtClean="0">
                <a:solidFill>
                  <a:srgbClr val="FF0000"/>
                </a:solidFill>
              </a:rPr>
              <a:t>- 4 Rekat ilk sünnet, </a:t>
            </a:r>
            <a:br>
              <a:rPr lang="tr-TR" b="1" dirty="0" smtClean="0">
                <a:solidFill>
                  <a:srgbClr val="FF0000"/>
                </a:solidFill>
              </a:rPr>
            </a:br>
            <a:r>
              <a:rPr lang="tr-TR" b="1" dirty="0" smtClean="0">
                <a:solidFill>
                  <a:srgbClr val="FF0000"/>
                </a:solidFill>
              </a:rPr>
              <a:t>- 4 Rekat farz,</a:t>
            </a:r>
            <a:br>
              <a:rPr lang="tr-TR" b="1" dirty="0" smtClean="0">
                <a:solidFill>
                  <a:srgbClr val="FF0000"/>
                </a:solidFill>
              </a:rPr>
            </a:br>
            <a:r>
              <a:rPr lang="tr-TR" b="1" dirty="0" smtClean="0">
                <a:solidFill>
                  <a:srgbClr val="FF0000"/>
                </a:solidFill>
              </a:rPr>
              <a:t>- 2 Rekat son </a:t>
            </a:r>
            <a:r>
              <a:rPr lang="tr-TR" b="1" dirty="0" err="1" smtClean="0">
                <a:solidFill>
                  <a:srgbClr val="FF0000"/>
                </a:solidFill>
              </a:rPr>
              <a:t>sünet</a:t>
            </a:r>
            <a:r>
              <a:rPr lang="tr-TR" b="1" dirty="0" smtClean="0">
                <a:solidFill>
                  <a:srgbClr val="FF0000"/>
                </a:solidFill>
              </a:rPr>
              <a:t>.</a:t>
            </a:r>
          </a:p>
          <a:p>
            <a:r>
              <a:rPr lang="tr-TR" b="1" dirty="0" smtClean="0">
                <a:solidFill>
                  <a:srgbClr val="FF0000"/>
                </a:solidFill>
              </a:rPr>
              <a:t>İkindi Namazı: 8 Rekat</a:t>
            </a:r>
            <a:br>
              <a:rPr lang="tr-TR" b="1" dirty="0" smtClean="0">
                <a:solidFill>
                  <a:srgbClr val="FF0000"/>
                </a:solidFill>
              </a:rPr>
            </a:br>
            <a:r>
              <a:rPr lang="tr-TR" b="1" dirty="0" smtClean="0">
                <a:solidFill>
                  <a:srgbClr val="FF0000"/>
                </a:solidFill>
              </a:rPr>
              <a:t>- 4 Rekat sünnet,</a:t>
            </a:r>
            <a:br>
              <a:rPr lang="tr-TR" b="1" dirty="0" smtClean="0">
                <a:solidFill>
                  <a:srgbClr val="FF0000"/>
                </a:solidFill>
              </a:rPr>
            </a:br>
            <a:r>
              <a:rPr lang="tr-TR" b="1" dirty="0" smtClean="0">
                <a:solidFill>
                  <a:srgbClr val="FF0000"/>
                </a:solidFill>
              </a:rPr>
              <a:t>- 4 Rekat farz.</a:t>
            </a:r>
          </a:p>
          <a:p>
            <a:r>
              <a:rPr lang="tr-TR" b="1" dirty="0" smtClean="0">
                <a:solidFill>
                  <a:srgbClr val="FF0000"/>
                </a:solidFill>
              </a:rPr>
              <a:t>Akşam Namazı: 5 Rekat</a:t>
            </a:r>
            <a:br>
              <a:rPr lang="tr-TR" b="1" dirty="0" smtClean="0">
                <a:solidFill>
                  <a:srgbClr val="FF0000"/>
                </a:solidFill>
              </a:rPr>
            </a:br>
            <a:r>
              <a:rPr lang="tr-TR" b="1" dirty="0" smtClean="0">
                <a:solidFill>
                  <a:srgbClr val="FF0000"/>
                </a:solidFill>
              </a:rPr>
              <a:t>- 3 Rekat farz, </a:t>
            </a:r>
            <a:br>
              <a:rPr lang="tr-TR" b="1" dirty="0" smtClean="0">
                <a:solidFill>
                  <a:srgbClr val="FF0000"/>
                </a:solidFill>
              </a:rPr>
            </a:br>
            <a:r>
              <a:rPr lang="tr-TR" b="1" dirty="0" smtClean="0">
                <a:solidFill>
                  <a:srgbClr val="FF0000"/>
                </a:solidFill>
              </a:rPr>
              <a:t>- 2 Rekat sünnet.</a:t>
            </a:r>
          </a:p>
          <a:p>
            <a:r>
              <a:rPr lang="tr-TR" b="1" dirty="0" smtClean="0">
                <a:solidFill>
                  <a:srgbClr val="FF0000"/>
                </a:solidFill>
              </a:rPr>
              <a:t>Yatsı Namazı: 13 Rekat</a:t>
            </a:r>
            <a:br>
              <a:rPr lang="tr-TR" b="1" dirty="0" smtClean="0">
                <a:solidFill>
                  <a:srgbClr val="FF0000"/>
                </a:solidFill>
              </a:rPr>
            </a:br>
            <a:r>
              <a:rPr lang="tr-TR" b="1" dirty="0" smtClean="0">
                <a:solidFill>
                  <a:srgbClr val="FF0000"/>
                </a:solidFill>
              </a:rPr>
              <a:t>- 4 Rekat ilk sünnet, </a:t>
            </a:r>
            <a:br>
              <a:rPr lang="tr-TR" b="1" dirty="0" smtClean="0">
                <a:solidFill>
                  <a:srgbClr val="FF0000"/>
                </a:solidFill>
              </a:rPr>
            </a:br>
            <a:r>
              <a:rPr lang="tr-TR" b="1" dirty="0" smtClean="0">
                <a:solidFill>
                  <a:srgbClr val="FF0000"/>
                </a:solidFill>
              </a:rPr>
              <a:t>- 4 Rekat farz, </a:t>
            </a:r>
            <a:br>
              <a:rPr lang="tr-TR" b="1" dirty="0" smtClean="0">
                <a:solidFill>
                  <a:srgbClr val="FF0000"/>
                </a:solidFill>
              </a:rPr>
            </a:br>
            <a:r>
              <a:rPr lang="tr-TR" b="1" dirty="0" smtClean="0">
                <a:solidFill>
                  <a:srgbClr val="FF0000"/>
                </a:solidFill>
              </a:rPr>
              <a:t>- 2 Rekat son sünnet,</a:t>
            </a:r>
            <a:br>
              <a:rPr lang="tr-TR" b="1" dirty="0" smtClean="0">
                <a:solidFill>
                  <a:srgbClr val="FF0000"/>
                </a:solidFill>
              </a:rPr>
            </a:br>
            <a:r>
              <a:rPr lang="tr-TR" b="1" dirty="0" smtClean="0">
                <a:solidFill>
                  <a:srgbClr val="FF0000"/>
                </a:solidFill>
              </a:rPr>
              <a:t>- 3 Rekat </a:t>
            </a:r>
            <a:r>
              <a:rPr lang="tr-TR" b="1" dirty="0" err="1" smtClean="0">
                <a:solidFill>
                  <a:srgbClr val="FF0000"/>
                </a:solidFill>
              </a:rPr>
              <a:t>vitr</a:t>
            </a:r>
            <a:r>
              <a:rPr lang="tr-TR" b="1" dirty="0" smtClean="0">
                <a:solidFill>
                  <a:srgbClr val="FF0000"/>
                </a:solidFill>
              </a:rPr>
              <a:t>.</a:t>
            </a:r>
          </a:p>
          <a:p>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6.Konu :Cuma Namazı</a:t>
            </a:r>
            <a:endParaRPr lang="tr-TR" dirty="0"/>
          </a:p>
        </p:txBody>
      </p:sp>
      <p:sp>
        <p:nvSpPr>
          <p:cNvPr id="3" name="2 İçerik Yer Tutucusu"/>
          <p:cNvSpPr>
            <a:spLocks noGrp="1"/>
          </p:cNvSpPr>
          <p:nvPr>
            <p:ph idx="1"/>
          </p:nvPr>
        </p:nvSpPr>
        <p:spPr/>
        <p:txBody>
          <a:bodyPr>
            <a:normAutofit lnSpcReduction="10000"/>
          </a:bodyPr>
          <a:lstStyle/>
          <a:p>
            <a:r>
              <a:rPr lang="tr-TR" dirty="0" smtClean="0"/>
              <a:t>Cuma, </a:t>
            </a:r>
            <a:r>
              <a:rPr lang="tr-TR" dirty="0" err="1" smtClean="0"/>
              <a:t>müslümanların</a:t>
            </a:r>
            <a:r>
              <a:rPr lang="tr-TR" dirty="0" smtClean="0"/>
              <a:t> bayramıdır. </a:t>
            </a:r>
            <a:r>
              <a:rPr lang="tr-TR" dirty="0" err="1" smtClean="0"/>
              <a:t>Allahü</a:t>
            </a:r>
            <a:r>
              <a:rPr lang="tr-TR" dirty="0" smtClean="0"/>
              <a:t> </a:t>
            </a:r>
            <a:r>
              <a:rPr lang="tr-TR" dirty="0" err="1" smtClean="0"/>
              <a:t>teala</a:t>
            </a:r>
            <a:r>
              <a:rPr lang="tr-TR" dirty="0" smtClean="0"/>
              <a:t>, Cuma gününü Müslümanlara mahsus kılmıştır.</a:t>
            </a:r>
            <a:br>
              <a:rPr lang="tr-TR" dirty="0" smtClean="0"/>
            </a:br>
            <a:r>
              <a:rPr lang="tr-TR" dirty="0" smtClean="0"/>
              <a:t/>
            </a:r>
            <a:br>
              <a:rPr lang="tr-TR" dirty="0" smtClean="0"/>
            </a:br>
            <a:r>
              <a:rPr lang="tr-TR" dirty="0" smtClean="0"/>
              <a:t>Cuma namazı, farz namazlardan olup, (Cuma şartlarını kendilerinde toplayan kimseler için iki rekat Cuma </a:t>
            </a:r>
            <a:r>
              <a:rPr lang="tr-TR" dirty="0" err="1" smtClean="0"/>
              <a:t>namazı</a:t>
            </a:r>
            <a:r>
              <a:rPr lang="tr-TR" dirty="0" err="1" smtClean="0">
                <a:hlinkClick r:id="rId2"/>
              </a:rPr>
              <a:t>Farz</a:t>
            </a:r>
            <a:r>
              <a:rPr lang="tr-TR" dirty="0" smtClean="0">
                <a:hlinkClick r:id="rId2"/>
              </a:rPr>
              <a:t>-ı </a:t>
            </a:r>
            <a:r>
              <a:rPr lang="tr-TR" dirty="0" err="1" smtClean="0">
                <a:hlinkClick r:id="rId2"/>
              </a:rPr>
              <a:t>ayın</a:t>
            </a:r>
            <a:r>
              <a:rPr lang="tr-TR" dirty="0" err="1" smtClean="0"/>
              <a:t>'dır</a:t>
            </a:r>
            <a:r>
              <a:rPr lang="tr-TR" dirty="0" smtClean="0"/>
              <a:t>.) Cuma günü öğle namazı vaktinde kılınır. Cumanın farzı iki rekattır. Cuma namazının özelliklerinden birisi de namazdan önce hutbe okunmasıdır. Cuma günü herkes cuma namazına gitmelidir ve alışverişi bırakmalıdır.</a:t>
            </a:r>
            <a:br>
              <a:rPr lang="tr-TR" dirty="0" smtClean="0"/>
            </a:b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
            </a:r>
            <a:br>
              <a:rPr lang="tr-TR" dirty="0" smtClean="0"/>
            </a:br>
            <a:r>
              <a:rPr lang="tr-TR" sz="3200" b="1" dirty="0" smtClean="0">
                <a:solidFill>
                  <a:srgbClr val="7030A0"/>
                </a:solidFill>
              </a:rPr>
              <a:t>Cuma namazında 16 rekat namaz kılınır.</a:t>
            </a:r>
            <a:br>
              <a:rPr lang="tr-TR" sz="3200" b="1" dirty="0" smtClean="0">
                <a:solidFill>
                  <a:srgbClr val="7030A0"/>
                </a:solidFill>
              </a:rPr>
            </a:br>
            <a:r>
              <a:rPr lang="tr-TR" sz="3200" b="1" dirty="0" smtClean="0">
                <a:solidFill>
                  <a:srgbClr val="7030A0"/>
                </a:solidFill>
              </a:rPr>
              <a:t/>
            </a:r>
            <a:br>
              <a:rPr lang="tr-TR" sz="3200" b="1" dirty="0" smtClean="0">
                <a:solidFill>
                  <a:srgbClr val="7030A0"/>
                </a:solidFill>
              </a:rPr>
            </a:br>
            <a:r>
              <a:rPr lang="tr-TR" sz="3200" b="1" dirty="0" smtClean="0">
                <a:solidFill>
                  <a:srgbClr val="7030A0"/>
                </a:solidFill>
              </a:rPr>
              <a:t>4 rekat ilk sünnet,</a:t>
            </a:r>
            <a:br>
              <a:rPr lang="tr-TR" sz="3200" b="1" dirty="0" smtClean="0">
                <a:solidFill>
                  <a:srgbClr val="7030A0"/>
                </a:solidFill>
              </a:rPr>
            </a:br>
            <a:r>
              <a:rPr lang="tr-TR" sz="3200" b="1" dirty="0" smtClean="0">
                <a:solidFill>
                  <a:srgbClr val="7030A0"/>
                </a:solidFill>
              </a:rPr>
              <a:t>2 rekat farz,</a:t>
            </a:r>
            <a:br>
              <a:rPr lang="tr-TR" sz="3200" b="1" dirty="0" smtClean="0">
                <a:solidFill>
                  <a:srgbClr val="7030A0"/>
                </a:solidFill>
              </a:rPr>
            </a:br>
            <a:r>
              <a:rPr lang="tr-TR" sz="3200" b="1" dirty="0" smtClean="0">
                <a:solidFill>
                  <a:srgbClr val="7030A0"/>
                </a:solidFill>
              </a:rPr>
              <a:t>4 rekat cuma sünneti,</a:t>
            </a:r>
            <a:br>
              <a:rPr lang="tr-TR" sz="3200" b="1" dirty="0" smtClean="0">
                <a:solidFill>
                  <a:srgbClr val="7030A0"/>
                </a:solidFill>
              </a:rPr>
            </a:br>
            <a:r>
              <a:rPr lang="tr-TR" sz="3200" b="1" dirty="0" smtClean="0">
                <a:solidFill>
                  <a:srgbClr val="7030A0"/>
                </a:solidFill>
              </a:rPr>
              <a:t>4 rekat </a:t>
            </a:r>
            <a:r>
              <a:rPr lang="tr-TR" sz="3200" b="1" dirty="0" err="1" smtClean="0">
                <a:solidFill>
                  <a:srgbClr val="7030A0"/>
                </a:solidFill>
              </a:rPr>
              <a:t>Zuhri</a:t>
            </a:r>
            <a:r>
              <a:rPr lang="tr-TR" sz="3200" b="1" dirty="0" smtClean="0">
                <a:solidFill>
                  <a:srgbClr val="7030A0"/>
                </a:solidFill>
              </a:rPr>
              <a:t> ahir (son öğle namazı),</a:t>
            </a:r>
            <a:br>
              <a:rPr lang="tr-TR" sz="3200" b="1" dirty="0" smtClean="0">
                <a:solidFill>
                  <a:srgbClr val="7030A0"/>
                </a:solidFill>
              </a:rPr>
            </a:br>
            <a:r>
              <a:rPr lang="tr-TR" sz="3200" b="1" dirty="0" smtClean="0">
                <a:solidFill>
                  <a:srgbClr val="7030A0"/>
                </a:solidFill>
              </a:rPr>
              <a:t>2 rekat vaktin son sünneti.</a:t>
            </a:r>
            <a:br>
              <a:rPr lang="tr-TR" sz="3200" b="1" dirty="0" smtClean="0">
                <a:solidFill>
                  <a:srgbClr val="7030A0"/>
                </a:solidFill>
              </a:rPr>
            </a:br>
            <a:endParaRPr lang="tr-TR" sz="3200" b="1" dirty="0">
              <a:solidFill>
                <a:srgbClr val="7030A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404664"/>
            <a:ext cx="8229600" cy="1224136"/>
          </a:xfrm>
        </p:spPr>
        <p:txBody>
          <a:bodyPr/>
          <a:lstStyle/>
          <a:p>
            <a:r>
              <a:rPr lang="tr-TR" dirty="0" smtClean="0"/>
              <a:t>7.Konu:Bayram Namazı</a:t>
            </a:r>
            <a:endParaRPr lang="tr-TR" dirty="0"/>
          </a:p>
        </p:txBody>
      </p:sp>
      <p:sp>
        <p:nvSpPr>
          <p:cNvPr id="3" name="2 İçerik Yer Tutucusu"/>
          <p:cNvSpPr>
            <a:spLocks noGrp="1"/>
          </p:cNvSpPr>
          <p:nvPr>
            <p:ph idx="1"/>
          </p:nvPr>
        </p:nvSpPr>
        <p:spPr>
          <a:xfrm>
            <a:off x="323528" y="1916832"/>
            <a:ext cx="8363272" cy="4407768"/>
          </a:xfrm>
        </p:spPr>
        <p:txBody>
          <a:bodyPr>
            <a:normAutofit fontScale="92500"/>
          </a:bodyPr>
          <a:lstStyle/>
          <a:p>
            <a:r>
              <a:rPr lang="tr-TR" dirty="0" smtClean="0">
                <a:solidFill>
                  <a:srgbClr val="FF0000"/>
                </a:solidFill>
              </a:rPr>
              <a:t>Bayram sevinç günü demektir. Topluca kılınan bayram namazları; Müslümanlar arasındaki birlik ve beraberliğin güzel bir göstergesidir. Bayramlar Müslümanları birbirine yaklaştıran, dargınlıkları ortadan kaldıran, kardeşlik duygularını kuvvetlendiren önemli günlerdir. Bayramlar, Allah'ın </a:t>
            </a:r>
            <a:r>
              <a:rPr lang="tr-TR" dirty="0" err="1" smtClean="0">
                <a:solidFill>
                  <a:srgbClr val="FF0000"/>
                </a:solidFill>
              </a:rPr>
              <a:t>mü'min</a:t>
            </a:r>
            <a:r>
              <a:rPr lang="tr-TR" dirty="0" smtClean="0">
                <a:solidFill>
                  <a:srgbClr val="FF0000"/>
                </a:solidFill>
              </a:rPr>
              <a:t> kullarına birer ziyafet günleridir.</a:t>
            </a:r>
          </a:p>
          <a:p>
            <a:r>
              <a:rPr lang="tr-TR" dirty="0" smtClean="0">
                <a:solidFill>
                  <a:srgbClr val="FF0000"/>
                </a:solidFill>
              </a:rPr>
              <a:t>Bayram sabahı erkenden kalkmalı, yıkanıp temizlenmeli, en iyi ve temiz elbiseleri giyerek güzel kokular sürünmelidir.</a:t>
            </a:r>
          </a:p>
          <a:p>
            <a:r>
              <a:rPr lang="tr-TR" dirty="0" smtClean="0">
                <a:solidFill>
                  <a:srgbClr val="FF0000"/>
                </a:solidFill>
              </a:rPr>
              <a:t>Yılda iki dini bayramımız vardır:</a:t>
            </a:r>
          </a:p>
          <a:p>
            <a:r>
              <a:rPr lang="tr-TR" b="1" dirty="0" smtClean="0">
                <a:solidFill>
                  <a:srgbClr val="FF0000"/>
                </a:solidFill>
              </a:rPr>
              <a:t>1) Ramazan Bayramı.</a:t>
            </a:r>
            <a:endParaRPr lang="tr-TR" dirty="0" smtClean="0">
              <a:solidFill>
                <a:srgbClr val="FF0000"/>
              </a:solidFill>
            </a:endParaRPr>
          </a:p>
          <a:p>
            <a:r>
              <a:rPr lang="tr-TR" b="1" dirty="0" smtClean="0">
                <a:solidFill>
                  <a:srgbClr val="FF0000"/>
                </a:solidFill>
              </a:rPr>
              <a:t>2) Kurban Bayramı,</a:t>
            </a:r>
            <a:endParaRPr lang="tr-TR" dirty="0" smtClean="0">
              <a:solidFill>
                <a:srgbClr val="FF0000"/>
              </a:solidFill>
            </a:endParaRPr>
          </a:p>
          <a:p>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8.Konu:Cenaze Namazı</a:t>
            </a:r>
            <a:endParaRPr lang="tr-TR" dirty="0"/>
          </a:p>
        </p:txBody>
      </p:sp>
      <p:sp>
        <p:nvSpPr>
          <p:cNvPr id="3" name="2 İçerik Yer Tutucusu"/>
          <p:cNvSpPr>
            <a:spLocks noGrp="1"/>
          </p:cNvSpPr>
          <p:nvPr>
            <p:ph idx="1"/>
          </p:nvPr>
        </p:nvSpPr>
        <p:spPr/>
        <p:txBody>
          <a:bodyPr>
            <a:normAutofit lnSpcReduction="10000"/>
          </a:bodyPr>
          <a:lstStyle/>
          <a:p>
            <a:r>
              <a:rPr lang="tr-TR" dirty="0" smtClean="0">
                <a:solidFill>
                  <a:srgbClr val="7030A0"/>
                </a:solidFill>
              </a:rPr>
              <a:t>Cenaze namazı ölen kimse için kılınır. Ölü için yapılan duadır. Müslüman kardeşin günah ve kusurlarının bağışlanmasını Allah'tan dilemek, ona son vazifeyi yapmak için cenaze namazı kılınır. Cenaze namazı, </a:t>
            </a:r>
            <a:r>
              <a:rPr lang="tr-TR" dirty="0" smtClean="0">
                <a:solidFill>
                  <a:srgbClr val="7030A0"/>
                </a:solidFill>
                <a:hlinkClick r:id="rId2"/>
              </a:rPr>
              <a:t>farz-ı </a:t>
            </a:r>
            <a:r>
              <a:rPr lang="tr-TR" dirty="0" err="1" smtClean="0">
                <a:solidFill>
                  <a:srgbClr val="7030A0"/>
                </a:solidFill>
                <a:hlinkClick r:id="rId2"/>
              </a:rPr>
              <a:t>kifaye</a:t>
            </a:r>
            <a:r>
              <a:rPr lang="tr-TR" dirty="0" err="1" smtClean="0">
                <a:solidFill>
                  <a:srgbClr val="7030A0"/>
                </a:solidFill>
              </a:rPr>
              <a:t>dir</a:t>
            </a:r>
            <a:r>
              <a:rPr lang="tr-TR" dirty="0" smtClean="0">
                <a:solidFill>
                  <a:srgbClr val="7030A0"/>
                </a:solidFill>
              </a:rPr>
              <a:t>.</a:t>
            </a:r>
            <a:br>
              <a:rPr lang="tr-TR" dirty="0" smtClean="0">
                <a:solidFill>
                  <a:srgbClr val="7030A0"/>
                </a:solidFill>
              </a:rPr>
            </a:br>
            <a:r>
              <a:rPr lang="tr-TR" dirty="0" smtClean="0">
                <a:solidFill>
                  <a:srgbClr val="7030A0"/>
                </a:solidFill>
              </a:rPr>
              <a:t/>
            </a:r>
            <a:br>
              <a:rPr lang="tr-TR" dirty="0" smtClean="0">
                <a:solidFill>
                  <a:srgbClr val="7030A0"/>
                </a:solidFill>
              </a:rPr>
            </a:br>
            <a:r>
              <a:rPr lang="tr-TR" dirty="0" smtClean="0">
                <a:solidFill>
                  <a:srgbClr val="7030A0"/>
                </a:solidFill>
              </a:rPr>
              <a:t>Cenaze namazının </a:t>
            </a:r>
            <a:r>
              <a:rPr lang="tr-TR" dirty="0" err="1" smtClean="0">
                <a:solidFill>
                  <a:srgbClr val="7030A0"/>
                </a:solidFill>
              </a:rPr>
              <a:t>rükûnleri</a:t>
            </a:r>
            <a:r>
              <a:rPr lang="tr-TR" dirty="0" smtClean="0">
                <a:solidFill>
                  <a:srgbClr val="7030A0"/>
                </a:solidFill>
              </a:rPr>
              <a:t>, dört tekbir ile kıyamdır. Selâm vermek </a:t>
            </a:r>
            <a:r>
              <a:rPr lang="tr-TR" dirty="0" err="1" smtClean="0">
                <a:solidFill>
                  <a:srgbClr val="7030A0"/>
                </a:solidFill>
              </a:rPr>
              <a:t>vacibdir</a:t>
            </a:r>
            <a:r>
              <a:rPr lang="tr-TR" dirty="0" smtClean="0">
                <a:solidFill>
                  <a:srgbClr val="7030A0"/>
                </a:solidFill>
              </a:rPr>
              <a:t>. Cenaze namazında rükû ve secde yoktur. </a:t>
            </a:r>
            <a:r>
              <a:rPr lang="tr-TR" dirty="0" err="1" smtClean="0">
                <a:solidFill>
                  <a:srgbClr val="7030A0"/>
                </a:solidFill>
              </a:rPr>
              <a:t>Kerahat</a:t>
            </a:r>
            <a:r>
              <a:rPr lang="tr-TR" dirty="0" smtClean="0">
                <a:solidFill>
                  <a:srgbClr val="7030A0"/>
                </a:solidFill>
              </a:rPr>
              <a:t> vakitlerde kılınmaz. Cenaze namazı için de abdest almak gereklidir.</a:t>
            </a:r>
            <a:br>
              <a:rPr lang="tr-TR" dirty="0" smtClean="0">
                <a:solidFill>
                  <a:srgbClr val="7030A0"/>
                </a:solidFill>
              </a:rPr>
            </a:br>
            <a:r>
              <a:rPr lang="tr-TR" dirty="0" smtClean="0">
                <a:solidFill>
                  <a:srgbClr val="7030A0"/>
                </a:solidFill>
              </a:rPr>
              <a:t/>
            </a:r>
            <a:br>
              <a:rPr lang="tr-TR" dirty="0" smtClean="0">
                <a:solidFill>
                  <a:srgbClr val="7030A0"/>
                </a:solidFill>
              </a:rPr>
            </a:br>
            <a:endParaRPr lang="tr-TR" dirty="0">
              <a:solidFill>
                <a:srgbClr val="7030A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1.Konu:Namaz Nedir Ne İçin Kılınır?</a:t>
            </a:r>
            <a:endParaRPr lang="tr-TR" dirty="0"/>
          </a:p>
        </p:txBody>
      </p:sp>
      <p:sp>
        <p:nvSpPr>
          <p:cNvPr id="3" name="2 İçerik Yer Tutucusu"/>
          <p:cNvSpPr>
            <a:spLocks noGrp="1"/>
          </p:cNvSpPr>
          <p:nvPr>
            <p:ph idx="1"/>
          </p:nvPr>
        </p:nvSpPr>
        <p:spPr/>
        <p:txBody>
          <a:bodyPr>
            <a:normAutofit fontScale="25000" lnSpcReduction="20000"/>
          </a:bodyPr>
          <a:lstStyle/>
          <a:p>
            <a:r>
              <a:rPr lang="tr-TR" sz="11200" dirty="0" smtClean="0"/>
              <a:t>Namaz, İslam'ın en önemli ibadetlerinden biridir. Peygamberimiz namaz için 'dinin direğidir' demiştir. Namaz kılmak, ergenlik çağına gelmiş, akıl sahibi kimseler için farzdır. Namazı terk etmek dinen sorumluluk getirir.</a:t>
            </a:r>
          </a:p>
          <a:p>
            <a:r>
              <a:rPr lang="tr-TR" sz="11200" dirty="0" smtClean="0"/>
              <a:t>Namazı, kulluk görevimizi yerine getirmek, Allah'ı sıkça anmak için kılarız. Namazlarda kalbimizi Allah'a açar, ona dua eder, ona sığınırız. Dileklerimizi ve halimizi ona arz ederiz. Namaz kılmakla, aynı zamanda Allah'a şükür borcumuzu da yerine getirmiş oluruz.</a:t>
            </a:r>
          </a:p>
          <a:p>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9.Konu:Teravih Namazı</a:t>
            </a:r>
            <a:endParaRPr lang="tr-TR" dirty="0"/>
          </a:p>
        </p:txBody>
      </p:sp>
      <p:sp>
        <p:nvSpPr>
          <p:cNvPr id="3" name="2 İçerik Yer Tutucusu"/>
          <p:cNvSpPr>
            <a:spLocks noGrp="1"/>
          </p:cNvSpPr>
          <p:nvPr>
            <p:ph idx="1"/>
          </p:nvPr>
        </p:nvSpPr>
        <p:spPr/>
        <p:txBody>
          <a:bodyPr/>
          <a:lstStyle/>
          <a:p>
            <a:r>
              <a:rPr lang="tr-TR" b="1" dirty="0" smtClean="0">
                <a:solidFill>
                  <a:srgbClr val="428E49"/>
                </a:solidFill>
              </a:rPr>
              <a:t>Teravih, Arapça </a:t>
            </a:r>
            <a:r>
              <a:rPr lang="tr-TR" b="1" dirty="0" err="1" smtClean="0">
                <a:solidFill>
                  <a:srgbClr val="428E49"/>
                </a:solidFill>
              </a:rPr>
              <a:t>tervîha</a:t>
            </a:r>
            <a:r>
              <a:rPr lang="tr-TR" b="1" dirty="0" smtClean="0">
                <a:solidFill>
                  <a:srgbClr val="428E49"/>
                </a:solidFill>
              </a:rPr>
              <a:t> kelimesinin çoğulu olup "rahatlatmak, dinlendirmek" gibi anlamlara gelir. Ramazan ayına mahsus olmak üzere yatsı namazından sonra kılman sünnet namazın her dört rekatının sonundaki oturuş, </a:t>
            </a:r>
            <a:r>
              <a:rPr lang="tr-TR" b="1" dirty="0" err="1" smtClean="0">
                <a:solidFill>
                  <a:srgbClr val="428E49"/>
                </a:solidFill>
              </a:rPr>
              <a:t>tervîha</a:t>
            </a:r>
            <a:r>
              <a:rPr lang="tr-TR" b="1" dirty="0" smtClean="0">
                <a:solidFill>
                  <a:srgbClr val="428E49"/>
                </a:solidFill>
              </a:rPr>
              <a:t> olarak adlandırılmış, sonradan bu kelimenin çoğulu olan teravih kelimesi ramazan gecelerinde kılınan nafile namazın adı olmuştur.</a:t>
            </a:r>
            <a:endParaRPr lang="tr-TR" b="1" dirty="0">
              <a:solidFill>
                <a:srgbClr val="428E49"/>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10.Konu:Namazı Bozan Durumlar</a:t>
            </a:r>
            <a:endParaRPr lang="tr-TR" dirty="0"/>
          </a:p>
        </p:txBody>
      </p:sp>
      <p:sp>
        <p:nvSpPr>
          <p:cNvPr id="3" name="2 İçerik Yer Tutucusu"/>
          <p:cNvSpPr>
            <a:spLocks noGrp="1"/>
          </p:cNvSpPr>
          <p:nvPr>
            <p:ph idx="1"/>
          </p:nvPr>
        </p:nvSpPr>
        <p:spPr/>
        <p:txBody>
          <a:bodyPr/>
          <a:lstStyle/>
          <a:p>
            <a:r>
              <a:rPr lang="tr-TR" b="1" dirty="0" smtClean="0">
                <a:solidFill>
                  <a:srgbClr val="0070C0"/>
                </a:solidFill>
              </a:rPr>
              <a:t>Namazın şartlarından birinin terk edilmesi namazı bozar.Bu genel ilkeye ilave olarak,namazı bozan bazı davranışlar şunlardır;</a:t>
            </a:r>
          </a:p>
          <a:p>
            <a:r>
              <a:rPr lang="tr-TR" b="1" dirty="0" smtClean="0">
                <a:solidFill>
                  <a:srgbClr val="0070C0"/>
                </a:solidFill>
              </a:rPr>
              <a:t>Namazda konuşmak</a:t>
            </a:r>
          </a:p>
          <a:p>
            <a:r>
              <a:rPr lang="tr-TR" b="1" dirty="0" smtClean="0">
                <a:solidFill>
                  <a:srgbClr val="0070C0"/>
                </a:solidFill>
              </a:rPr>
              <a:t>Namazda gülmek</a:t>
            </a:r>
          </a:p>
          <a:p>
            <a:r>
              <a:rPr lang="tr-TR" b="1" dirty="0" smtClean="0">
                <a:solidFill>
                  <a:srgbClr val="0070C0"/>
                </a:solidFill>
              </a:rPr>
              <a:t>Namazda </a:t>
            </a:r>
            <a:r>
              <a:rPr lang="tr-TR" b="1" dirty="0" err="1" smtClean="0">
                <a:solidFill>
                  <a:srgbClr val="0070C0"/>
                </a:solidFill>
              </a:rPr>
              <a:t>iyip</a:t>
            </a:r>
            <a:r>
              <a:rPr lang="tr-TR" b="1" dirty="0" smtClean="0">
                <a:solidFill>
                  <a:srgbClr val="0070C0"/>
                </a:solidFill>
              </a:rPr>
              <a:t> içmek</a:t>
            </a:r>
          </a:p>
          <a:p>
            <a:r>
              <a:rPr lang="tr-TR" b="1" dirty="0" smtClean="0">
                <a:solidFill>
                  <a:srgbClr val="0070C0"/>
                </a:solidFill>
              </a:rPr>
              <a:t>Namazda abdestin bozulması</a:t>
            </a:r>
          </a:p>
          <a:p>
            <a:pPr>
              <a:buNone/>
            </a:pPr>
            <a:endParaRPr lang="tr-TR" b="1" dirty="0">
              <a:solidFill>
                <a:srgbClr val="0070C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9512" y="404664"/>
            <a:ext cx="8507288" cy="1442424"/>
          </a:xfrm>
        </p:spPr>
        <p:txBody>
          <a:bodyPr>
            <a:normAutofit fontScale="90000"/>
          </a:bodyPr>
          <a:lstStyle/>
          <a:p>
            <a:r>
              <a:rPr lang="tr-TR" dirty="0" smtClean="0"/>
              <a:t>11.Konu:Namazın İnsana Kazandırdıkları</a:t>
            </a:r>
            <a:endParaRPr lang="tr-TR" dirty="0"/>
          </a:p>
        </p:txBody>
      </p:sp>
      <p:sp>
        <p:nvSpPr>
          <p:cNvPr id="3" name="2 İçerik Yer Tutucusu"/>
          <p:cNvSpPr>
            <a:spLocks noGrp="1"/>
          </p:cNvSpPr>
          <p:nvPr>
            <p:ph idx="1"/>
          </p:nvPr>
        </p:nvSpPr>
        <p:spPr/>
        <p:txBody>
          <a:bodyPr/>
          <a:lstStyle/>
          <a:p>
            <a:r>
              <a:rPr lang="tr-TR" b="1" i="1" dirty="0" smtClean="0">
                <a:solidFill>
                  <a:srgbClr val="0070C0"/>
                </a:solidFill>
              </a:rPr>
              <a:t>Namaz İnsanın Duygu Dünyasını Zenginleştirir.</a:t>
            </a:r>
          </a:p>
          <a:p>
            <a:r>
              <a:rPr lang="tr-TR" b="1" i="1" dirty="0" smtClean="0">
                <a:solidFill>
                  <a:srgbClr val="0070C0"/>
                </a:solidFill>
              </a:rPr>
              <a:t>Namaz İnsanın Davranışlarında Bilinçli Olmasını Sağlar</a:t>
            </a:r>
          </a:p>
          <a:p>
            <a:r>
              <a:rPr lang="tr-TR" b="1" i="1" dirty="0" smtClean="0">
                <a:solidFill>
                  <a:srgbClr val="0070C0"/>
                </a:solidFill>
              </a:rPr>
              <a:t>Namaz Birlikte Yaşama ve Dayanışma Bilincini Geliştirir</a:t>
            </a:r>
          </a:p>
          <a:p>
            <a:r>
              <a:rPr lang="tr-TR" b="1" i="1" dirty="0" smtClean="0">
                <a:solidFill>
                  <a:srgbClr val="0070C0"/>
                </a:solidFill>
              </a:rPr>
              <a:t>Namaz Temizliğe Alıştırır</a:t>
            </a:r>
          </a:p>
          <a:p>
            <a:r>
              <a:rPr lang="tr-TR" b="1" i="1" dirty="0" smtClean="0">
                <a:solidFill>
                  <a:srgbClr val="0070C0"/>
                </a:solidFill>
              </a:rPr>
              <a:t>Namaz, Zamanı İyi Kullanmayı Öğretir</a:t>
            </a:r>
          </a:p>
          <a:p>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style>
          <a:lnRef idx="3">
            <a:schemeClr val="lt1"/>
          </a:lnRef>
          <a:fillRef idx="1">
            <a:schemeClr val="accent3"/>
          </a:fillRef>
          <a:effectRef idx="1">
            <a:schemeClr val="accent3"/>
          </a:effectRef>
          <a:fontRef idx="minor">
            <a:schemeClr val="lt1"/>
          </a:fontRef>
        </p:style>
        <p:txBody>
          <a:bodyPr/>
          <a:lstStyle/>
          <a:p>
            <a:r>
              <a:rPr lang="tr-TR" dirty="0" smtClean="0"/>
              <a:t>Slaydımı İzlediğiniz İçin Teşekkür Ederim</a:t>
            </a:r>
          </a:p>
          <a:p>
            <a:endParaRPr lang="tr-TR" dirty="0" smtClean="0"/>
          </a:p>
          <a:p>
            <a:endParaRPr lang="tr-TR" dirty="0" smtClean="0"/>
          </a:p>
          <a:p>
            <a:r>
              <a:rPr lang="tr-TR" dirty="0" smtClean="0"/>
              <a:t>                                                       Rıza Kolağası </a:t>
            </a:r>
          </a:p>
          <a:p>
            <a:pPr>
              <a:buNone/>
            </a:pPr>
            <a:r>
              <a:rPr lang="tr-TR" dirty="0" smtClean="0"/>
              <a:t>                                                           6/K </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Namaz kılan bir kişi, Allah'a yakınlaştığı için kötülüklerden uzaklaşır. Bedenini ve ruhunu temiz tutar. Günahlardan arınır.</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i="1" dirty="0" smtClean="0"/>
              <a:t>Aşağıdaki Şemayı İnceleyiniz</a:t>
            </a:r>
            <a:r>
              <a:rPr lang="tr-TR" dirty="0" smtClean="0"/>
              <a:t>.</a:t>
            </a:r>
            <a:endParaRPr lang="tr-TR" dirty="0"/>
          </a:p>
        </p:txBody>
      </p:sp>
      <p:graphicFrame>
        <p:nvGraphicFramePr>
          <p:cNvPr id="4" name="3 İçerik Yer Tutucusu"/>
          <p:cNvGraphicFramePr>
            <a:graphicFrameLocks noGrp="1"/>
          </p:cNvGraphicFramePr>
          <p:nvPr>
            <p:ph idx="1"/>
          </p:nvPr>
        </p:nvGraphicFramePr>
        <p:xfrm>
          <a:off x="457200" y="1935163"/>
          <a:ext cx="8229600" cy="4389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5 Dikdörtgen"/>
          <p:cNvSpPr/>
          <p:nvPr/>
        </p:nvSpPr>
        <p:spPr>
          <a:xfrm>
            <a:off x="3347864" y="3429000"/>
            <a:ext cx="2016224" cy="9144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3600" dirty="0" smtClean="0"/>
              <a:t>NAMAZ</a:t>
            </a:r>
            <a:endParaRPr lang="tr-TR" sz="3600" dirty="0"/>
          </a:p>
        </p:txBody>
      </p:sp>
      <p:cxnSp>
        <p:nvCxnSpPr>
          <p:cNvPr id="8" name="7 Düz Bağlayıcı"/>
          <p:cNvCxnSpPr/>
          <p:nvPr/>
        </p:nvCxnSpPr>
        <p:spPr>
          <a:xfrm flipH="1">
            <a:off x="2051720" y="4437112"/>
            <a:ext cx="1296144" cy="1008112"/>
          </a:xfrm>
          <a:prstGeom prst="line">
            <a:avLst/>
          </a:prstGeom>
        </p:spPr>
        <p:style>
          <a:lnRef idx="1">
            <a:schemeClr val="accent1"/>
          </a:lnRef>
          <a:fillRef idx="0">
            <a:schemeClr val="accent1"/>
          </a:fillRef>
          <a:effectRef idx="0">
            <a:schemeClr val="accent1"/>
          </a:effectRef>
          <a:fontRef idx="minor">
            <a:schemeClr val="tx1"/>
          </a:fontRef>
        </p:style>
      </p:cxnSp>
      <p:sp>
        <p:nvSpPr>
          <p:cNvPr id="9" name="8 Dikdörtgen"/>
          <p:cNvSpPr/>
          <p:nvPr/>
        </p:nvSpPr>
        <p:spPr>
          <a:xfrm>
            <a:off x="0" y="5733256"/>
            <a:ext cx="3203848" cy="1124744"/>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tr-TR" sz="3200" b="1" dirty="0" smtClean="0"/>
              <a:t>ALLAHIN EMRİDİR</a:t>
            </a:r>
            <a:r>
              <a:rPr lang="tr-TR" sz="3200" dirty="0" smtClean="0"/>
              <a:t>.</a:t>
            </a:r>
            <a:endParaRPr lang="tr-TR" sz="3200" dirty="0"/>
          </a:p>
        </p:txBody>
      </p:sp>
      <p:cxnSp>
        <p:nvCxnSpPr>
          <p:cNvPr id="11" name="10 Düz Bağlayıcı"/>
          <p:cNvCxnSpPr/>
          <p:nvPr/>
        </p:nvCxnSpPr>
        <p:spPr>
          <a:xfrm flipH="1">
            <a:off x="1403648" y="4437112"/>
            <a:ext cx="1944216" cy="15841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5436096" y="4365104"/>
            <a:ext cx="1368152" cy="1080120"/>
          </a:xfrm>
          <a:prstGeom prst="line">
            <a:avLst/>
          </a:prstGeom>
        </p:spPr>
        <p:style>
          <a:lnRef idx="1">
            <a:schemeClr val="accent1"/>
          </a:lnRef>
          <a:fillRef idx="0">
            <a:schemeClr val="accent1"/>
          </a:fillRef>
          <a:effectRef idx="0">
            <a:schemeClr val="accent1"/>
          </a:effectRef>
          <a:fontRef idx="minor">
            <a:schemeClr val="tx1"/>
          </a:fontRef>
        </p:style>
      </p:cxnSp>
      <p:sp>
        <p:nvSpPr>
          <p:cNvPr id="14" name="13 Dikdörtgen"/>
          <p:cNvSpPr/>
          <p:nvPr/>
        </p:nvSpPr>
        <p:spPr>
          <a:xfrm>
            <a:off x="6012160" y="5805264"/>
            <a:ext cx="3131840" cy="10527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t>Güzel Alışkanlık ve Davranışlar Kazandırır.</a:t>
            </a:r>
            <a:endParaRPr lang="tr-TR" sz="2400" b="1" dirty="0"/>
          </a:p>
        </p:txBody>
      </p:sp>
      <p:cxnSp>
        <p:nvCxnSpPr>
          <p:cNvPr id="16" name="15 Düz Bağlayıcı"/>
          <p:cNvCxnSpPr/>
          <p:nvPr/>
        </p:nvCxnSpPr>
        <p:spPr>
          <a:xfrm>
            <a:off x="5364088" y="4365104"/>
            <a:ext cx="1872208" cy="14401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17 Düz Bağlayıcı"/>
          <p:cNvCxnSpPr/>
          <p:nvPr/>
        </p:nvCxnSpPr>
        <p:spPr>
          <a:xfrm flipV="1">
            <a:off x="5436096" y="3212976"/>
            <a:ext cx="1728192" cy="648072"/>
          </a:xfrm>
          <a:prstGeom prst="line">
            <a:avLst/>
          </a:prstGeom>
        </p:spPr>
        <p:style>
          <a:lnRef idx="1">
            <a:schemeClr val="accent1"/>
          </a:lnRef>
          <a:fillRef idx="0">
            <a:schemeClr val="accent1"/>
          </a:fillRef>
          <a:effectRef idx="0">
            <a:schemeClr val="accent1"/>
          </a:effectRef>
          <a:fontRef idx="minor">
            <a:schemeClr val="tx1"/>
          </a:fontRef>
        </p:style>
      </p:cxnSp>
      <p:sp>
        <p:nvSpPr>
          <p:cNvPr id="19" name="18 Dikdörtgen"/>
          <p:cNvSpPr/>
          <p:nvPr/>
        </p:nvSpPr>
        <p:spPr>
          <a:xfrm>
            <a:off x="6948264" y="2780928"/>
            <a:ext cx="2195736" cy="108012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tr-TR" sz="2400" b="1" dirty="0" smtClean="0"/>
              <a:t>Allah’a Olan Sevgimizi Göstergesidir</a:t>
            </a:r>
            <a:r>
              <a:rPr lang="tr-TR" dirty="0" smtClean="0"/>
              <a:t>.</a:t>
            </a:r>
          </a:p>
        </p:txBody>
      </p:sp>
      <p:cxnSp>
        <p:nvCxnSpPr>
          <p:cNvPr id="21" name="20 Düz Bağlayıcı"/>
          <p:cNvCxnSpPr>
            <a:stCxn id="6" idx="0"/>
          </p:cNvCxnSpPr>
          <p:nvPr/>
        </p:nvCxnSpPr>
        <p:spPr>
          <a:xfrm flipV="1">
            <a:off x="4355976" y="2564904"/>
            <a:ext cx="0" cy="864096"/>
          </a:xfrm>
          <a:prstGeom prst="line">
            <a:avLst/>
          </a:prstGeom>
        </p:spPr>
        <p:style>
          <a:lnRef idx="1">
            <a:schemeClr val="accent1"/>
          </a:lnRef>
          <a:fillRef idx="0">
            <a:schemeClr val="accent1"/>
          </a:fillRef>
          <a:effectRef idx="0">
            <a:schemeClr val="accent1"/>
          </a:effectRef>
          <a:fontRef idx="minor">
            <a:schemeClr val="tx1"/>
          </a:fontRef>
        </p:style>
      </p:cxnSp>
      <p:sp>
        <p:nvSpPr>
          <p:cNvPr id="22" name="21 Dikdörtgen"/>
          <p:cNvSpPr/>
          <p:nvPr/>
        </p:nvSpPr>
        <p:spPr>
          <a:xfrm>
            <a:off x="2699792" y="1772816"/>
            <a:ext cx="3456384" cy="108012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tr-TR" sz="2000" b="1" dirty="0" smtClean="0"/>
              <a:t>Allahın Verdiği Hayat,Sağlık,Sevgi Gibi Sayısız Nimetlere Teşekkür Etmektir</a:t>
            </a:r>
            <a:r>
              <a:rPr lang="tr-TR" dirty="0" smtClean="0"/>
              <a:t>.</a:t>
            </a:r>
            <a:endParaRPr lang="tr-TR" dirty="0"/>
          </a:p>
        </p:txBody>
      </p:sp>
      <p:cxnSp>
        <p:nvCxnSpPr>
          <p:cNvPr id="24" name="23 Düz Bağlayıcı"/>
          <p:cNvCxnSpPr>
            <a:stCxn id="6" idx="1"/>
          </p:cNvCxnSpPr>
          <p:nvPr/>
        </p:nvCxnSpPr>
        <p:spPr>
          <a:xfrm flipH="1" flipV="1">
            <a:off x="1835696" y="3717032"/>
            <a:ext cx="1512168" cy="169168"/>
          </a:xfrm>
          <a:prstGeom prst="line">
            <a:avLst/>
          </a:prstGeom>
        </p:spPr>
        <p:style>
          <a:lnRef idx="1">
            <a:schemeClr val="accent1"/>
          </a:lnRef>
          <a:fillRef idx="0">
            <a:schemeClr val="accent1"/>
          </a:fillRef>
          <a:effectRef idx="0">
            <a:schemeClr val="accent1"/>
          </a:effectRef>
          <a:fontRef idx="minor">
            <a:schemeClr val="tx1"/>
          </a:fontRef>
        </p:style>
      </p:cxnSp>
      <p:sp>
        <p:nvSpPr>
          <p:cNvPr id="25" name="24 Dikdörtgen"/>
          <p:cNvSpPr/>
          <p:nvPr/>
        </p:nvSpPr>
        <p:spPr>
          <a:xfrm>
            <a:off x="0" y="2852936"/>
            <a:ext cx="2483768" cy="14401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t>Yüce Yaratıcımız Allah’a yakınlaştırır.</a:t>
            </a:r>
            <a:endParaRPr lang="tr-TR" sz="24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solidFill>
            <a:srgbClr val="FFFF00"/>
          </a:solidFill>
        </p:spPr>
        <p:txBody>
          <a:bodyPr/>
          <a:lstStyle/>
          <a:p>
            <a:pPr algn="ctr"/>
            <a:r>
              <a:rPr lang="tr-TR" dirty="0" smtClean="0"/>
              <a:t>2.Konu: </a:t>
            </a:r>
            <a:r>
              <a:rPr lang="tr-TR" sz="4400" b="1" i="1" dirty="0" smtClean="0"/>
              <a:t>Namazın Şartları</a:t>
            </a:r>
            <a:endParaRPr lang="tr-TR" sz="4400" b="1" i="1" dirty="0"/>
          </a:p>
        </p:txBody>
      </p:sp>
      <p:sp>
        <p:nvSpPr>
          <p:cNvPr id="3" name="2 İçerik Yer Tutucusu"/>
          <p:cNvSpPr>
            <a:spLocks noGrp="1"/>
          </p:cNvSpPr>
          <p:nvPr>
            <p:ph idx="1"/>
          </p:nvPr>
        </p:nvSpPr>
        <p:spPr/>
        <p:txBody>
          <a:bodyPr>
            <a:noAutofit/>
          </a:bodyPr>
          <a:lstStyle/>
          <a:p>
            <a:r>
              <a:rPr lang="tr-TR" sz="3200" b="1" dirty="0" smtClean="0">
                <a:solidFill>
                  <a:srgbClr val="FF0000"/>
                </a:solidFill>
              </a:rPr>
              <a:t>Namaz kılmak için yerine getirilmesi gereken şartlar vardır.Bunların bir kısmı  namaz kılmaya başlamadan önce,bir kısmı ise namaz kılarken yerine getirilir.Namaz kılınmaya başlamadan önce yerine getirilenlere ‘’namaza hazırlık şartları’ kılarken yenirine getirilenlere  ‘namazın kılınış şartları’ adı verilir.</a:t>
            </a:r>
            <a:endParaRPr lang="tr-TR" sz="3200" b="1" dirty="0">
              <a:solidFill>
                <a:srgbClr val="FF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normAutofit/>
          </a:bodyPr>
          <a:lstStyle/>
          <a:p>
            <a:r>
              <a:rPr lang="tr-TR" dirty="0" smtClean="0"/>
              <a:t>   Namazın Hazırlık Şartları</a:t>
            </a:r>
            <a:endParaRPr lang="tr-TR" dirty="0"/>
          </a:p>
        </p:txBody>
      </p:sp>
      <p:sp>
        <p:nvSpPr>
          <p:cNvPr id="3" name="2 İçerik Yer Tutucusu"/>
          <p:cNvSpPr>
            <a:spLocks noGrp="1"/>
          </p:cNvSpPr>
          <p:nvPr>
            <p:ph idx="1"/>
          </p:nvPr>
        </p:nvSpPr>
        <p:spPr/>
        <p:txBody>
          <a:bodyPr>
            <a:normAutofit/>
          </a:bodyPr>
          <a:lstStyle/>
          <a:p>
            <a:pPr marL="514350" indent="-514350">
              <a:buNone/>
            </a:pPr>
            <a:r>
              <a:rPr lang="tr-TR" sz="3600" dirty="0" smtClean="0">
                <a:solidFill>
                  <a:srgbClr val="FF0000"/>
                </a:solidFill>
              </a:rPr>
              <a:t> 1-</a:t>
            </a:r>
            <a:r>
              <a:rPr lang="tr-TR" sz="3200" dirty="0" err="1" smtClean="0">
                <a:solidFill>
                  <a:srgbClr val="FF0000"/>
                </a:solidFill>
              </a:rPr>
              <a:t>Hadesten</a:t>
            </a:r>
            <a:r>
              <a:rPr lang="tr-TR" sz="3200" dirty="0" smtClean="0">
                <a:solidFill>
                  <a:srgbClr val="FF0000"/>
                </a:solidFill>
              </a:rPr>
              <a:t> taharet (abdest almak,boy abdesti almak gerekirse)</a:t>
            </a:r>
          </a:p>
          <a:p>
            <a:pPr marL="514350" indent="-514350">
              <a:buNone/>
            </a:pPr>
            <a:r>
              <a:rPr lang="tr-TR" sz="3200" dirty="0" smtClean="0">
                <a:solidFill>
                  <a:srgbClr val="FF0000"/>
                </a:solidFill>
              </a:rPr>
              <a:t>2-Necasetten taharet(Bedenin giysilerin temizliği)</a:t>
            </a:r>
          </a:p>
          <a:p>
            <a:pPr marL="514350" indent="-514350">
              <a:buNone/>
            </a:pPr>
            <a:r>
              <a:rPr lang="tr-TR" sz="3200" dirty="0" smtClean="0">
                <a:solidFill>
                  <a:srgbClr val="FF0000"/>
                </a:solidFill>
              </a:rPr>
              <a:t>3-Setri avret (namaz kılmaya uygun şekilde giyinmiş olmak.</a:t>
            </a:r>
          </a:p>
          <a:p>
            <a:pPr marL="514350" indent="-514350">
              <a:buNone/>
            </a:pPr>
            <a:r>
              <a:rPr lang="tr-TR" sz="3200" dirty="0" smtClean="0">
                <a:solidFill>
                  <a:srgbClr val="FF0000"/>
                </a:solidFill>
              </a:rPr>
              <a:t>4-İstikbali kıble(kıbleye yönelmek)</a:t>
            </a:r>
            <a:endParaRPr lang="tr-TR" sz="3200" dirty="0">
              <a:solidFill>
                <a:srgbClr val="FF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pPr>
              <a:buNone/>
            </a:pPr>
            <a:r>
              <a:rPr lang="tr-TR" sz="3200" dirty="0" smtClean="0">
                <a:solidFill>
                  <a:srgbClr val="FF0000"/>
                </a:solidFill>
              </a:rPr>
              <a:t>5-Vakit (Namazın vaktinin girmiş olması)</a:t>
            </a:r>
          </a:p>
          <a:p>
            <a:pPr>
              <a:buNone/>
            </a:pPr>
            <a:r>
              <a:rPr lang="tr-TR" sz="3200" dirty="0" smtClean="0">
                <a:solidFill>
                  <a:srgbClr val="FF0000"/>
                </a:solidFill>
              </a:rPr>
              <a:t>  6-Niyet(Hangi namaz kılınacaksa o namaz için niyet etmektir)</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51520" y="476672"/>
            <a:ext cx="8435280" cy="1370416"/>
          </a:xfrm>
        </p:spPr>
        <p:style>
          <a:lnRef idx="0">
            <a:schemeClr val="accent1"/>
          </a:lnRef>
          <a:fillRef idx="3">
            <a:schemeClr val="accent1"/>
          </a:fillRef>
          <a:effectRef idx="3">
            <a:schemeClr val="accent1"/>
          </a:effectRef>
          <a:fontRef idx="minor">
            <a:schemeClr val="lt1"/>
          </a:fontRef>
        </p:style>
        <p:txBody>
          <a:bodyPr>
            <a:normAutofit/>
          </a:bodyPr>
          <a:lstStyle/>
          <a:p>
            <a:r>
              <a:rPr lang="tr-T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Abdest ,Boy Abdesti</a:t>
            </a:r>
            <a:endParaRPr lang="tr-T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2 İçerik Yer Tutucusu"/>
          <p:cNvSpPr>
            <a:spLocks noGrp="1"/>
          </p:cNvSpPr>
          <p:nvPr>
            <p:ph idx="1"/>
          </p:nvPr>
        </p:nvSpPr>
        <p:spPr>
          <a:xfrm>
            <a:off x="0" y="1935480"/>
            <a:ext cx="9144000" cy="4922520"/>
          </a:xfrm>
        </p:spPr>
        <p:txBody>
          <a:bodyPr/>
          <a:lstStyle/>
          <a:p>
            <a:pPr>
              <a:buNone/>
            </a:pPr>
            <a:r>
              <a:rPr lang="tr-TR" dirty="0" smtClean="0"/>
              <a:t>                                    </a:t>
            </a:r>
            <a:r>
              <a:rPr lang="tr-T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Abdest:</a:t>
            </a:r>
          </a:p>
          <a:p>
            <a:pPr>
              <a:buNone/>
            </a:pPr>
            <a:r>
              <a:rPr lang="tr-TR" sz="3600" dirty="0" smtClean="0">
                <a:solidFill>
                  <a:srgbClr val="FF0000"/>
                </a:solidFill>
              </a:rPr>
              <a:t>Abdest namazın farzlarından biridir. </a:t>
            </a:r>
          </a:p>
          <a:p>
            <a:pPr>
              <a:buNone/>
            </a:pPr>
            <a:r>
              <a:rPr lang="tr-TR" sz="3600" dirty="0" smtClean="0">
                <a:solidFill>
                  <a:srgbClr val="FF0000"/>
                </a:solidFill>
              </a:rPr>
              <a:t>Abdest almadan namaz kılınmaz!</a:t>
            </a:r>
          </a:p>
          <a:p>
            <a:pPr>
              <a:buNone/>
            </a:pPr>
            <a:endParaRPr lang="tr-TR" sz="3600" dirty="0" smtClean="0">
              <a:solidFill>
                <a:srgbClr val="FF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abdest-nasil-alinir.gif"/>
          <p:cNvPicPr>
            <a:picLocks noGrp="1" noChangeAspect="1"/>
          </p:cNvPicPr>
          <p:nvPr>
            <p:ph idx="1"/>
          </p:nvPr>
        </p:nvPicPr>
        <p:blipFill>
          <a:blip r:embed="rId2" cstate="print"/>
          <a:stretch>
            <a:fillRect/>
          </a:stretch>
        </p:blipFill>
        <p:spPr>
          <a:xfrm>
            <a:off x="-756592" y="0"/>
            <a:ext cx="10081120" cy="6858000"/>
          </a:xfr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107</TotalTime>
  <Words>642</Words>
  <Application>Microsoft Office PowerPoint</Application>
  <PresentationFormat>Ekran Gösterisi (4:3)</PresentationFormat>
  <Paragraphs>81</Paragraphs>
  <Slides>23</Slides>
  <Notes>2</Notes>
  <HiddenSlides>0</HiddenSlides>
  <MMClips>0</MMClips>
  <ScaleCrop>false</ScaleCrop>
  <HeadingPairs>
    <vt:vector size="4" baseType="variant">
      <vt:variant>
        <vt:lpstr>Tema</vt:lpstr>
      </vt:variant>
      <vt:variant>
        <vt:i4>1</vt:i4>
      </vt:variant>
      <vt:variant>
        <vt:lpstr>Slayt Başlıkları</vt:lpstr>
      </vt:variant>
      <vt:variant>
        <vt:i4>23</vt:i4>
      </vt:variant>
    </vt:vector>
  </HeadingPairs>
  <TitlesOfParts>
    <vt:vector size="24" baseType="lpstr">
      <vt:lpstr>Akış</vt:lpstr>
      <vt:lpstr>Din Kültürü Ve Ahlak Bilgisi 2.Ünite</vt:lpstr>
      <vt:lpstr>1.Konu:Namaz Nedir Ne İçin Kılınır?</vt:lpstr>
      <vt:lpstr>Slayt 3</vt:lpstr>
      <vt:lpstr>Aşağıdaki Şemayı İnceleyiniz.</vt:lpstr>
      <vt:lpstr>2.Konu: Namazın Şartları</vt:lpstr>
      <vt:lpstr>   Namazın Hazırlık Şartları</vt:lpstr>
      <vt:lpstr>Slayt 7</vt:lpstr>
      <vt:lpstr>Abdest ,Boy Abdesti</vt:lpstr>
      <vt:lpstr>Slayt 9</vt:lpstr>
      <vt:lpstr>Boy Abdesti(Gusül):</vt:lpstr>
      <vt:lpstr>Namazın Kılınış Şartları</vt:lpstr>
      <vt:lpstr>Slayt 12</vt:lpstr>
      <vt:lpstr>3.Konu: Namaza Çağrı :Ezan Ve Kamet</vt:lpstr>
      <vt:lpstr>4.Konu:Günlük Namazlar (Beş Vakit Namaz)</vt:lpstr>
      <vt:lpstr>Slayt 15</vt:lpstr>
      <vt:lpstr>6.Konu :Cuma Namazı</vt:lpstr>
      <vt:lpstr>Slayt 17</vt:lpstr>
      <vt:lpstr>7.Konu:Bayram Namazı</vt:lpstr>
      <vt:lpstr>8.Konu:Cenaze Namazı</vt:lpstr>
      <vt:lpstr>9.Konu:Teravih Namazı</vt:lpstr>
      <vt:lpstr>10.Konu:Namazı Bozan Durumlar</vt:lpstr>
      <vt:lpstr>11.Konu:Namazın İnsana Kazandırdıkları</vt:lpstr>
      <vt:lpstr>Slayt 23</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2015-10-16T06:22:24Z</dcterms:created>
  <dcterms:modified xsi:type="dcterms:W3CDTF">2015-12-03T10:29:59Z</dcterms:modified>
  <cp:category>www.sorubak.com</cp:category>
</cp:coreProperties>
</file>