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80" r:id="rId2"/>
    <p:sldId id="256" r:id="rId3"/>
    <p:sldId id="257" r:id="rId4"/>
    <p:sldId id="258" r:id="rId5"/>
    <p:sldId id="259" r:id="rId6"/>
    <p:sldId id="260" r:id="rId7"/>
    <p:sldId id="261" r:id="rId8"/>
    <p:sldId id="262" r:id="rId9"/>
    <p:sldId id="264" r:id="rId10"/>
    <p:sldId id="265" r:id="rId11"/>
    <p:sldId id="266" r:id="rId12"/>
    <p:sldId id="267" r:id="rId13"/>
    <p:sldId id="268" r:id="rId14"/>
    <p:sldId id="271" r:id="rId15"/>
    <p:sldId id="269" r:id="rId16"/>
    <p:sldId id="270"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70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A36B7A-E6BF-475E-8632-BB96C0B24FD6}" type="datetimeFigureOut">
              <a:rPr lang="tr-TR" smtClean="0"/>
              <a:pPr/>
              <a:t>23.04.2016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62F55D-49DD-4362-8CFD-1A4216346F2D}" type="slidenum">
              <a:rPr lang="tr-TR" smtClean="0"/>
              <a:pPr/>
              <a:t>‹#›</a:t>
            </a:fld>
            <a:endParaRPr lang="tr-TR"/>
          </a:p>
        </p:txBody>
      </p:sp>
    </p:spTree>
    <p:extLst>
      <p:ext uri="{BB962C8B-B14F-4D97-AF65-F5344CB8AC3E}">
        <p14:creationId xmlns:p14="http://schemas.microsoft.com/office/powerpoint/2010/main" xmlns="" val="317957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D62F55D-49DD-4362-8CFD-1A4216346F2D}" type="slidenum">
              <a:rPr lang="tr-TR" smtClean="0"/>
              <a:pPr/>
              <a:t>14</a:t>
            </a:fld>
            <a:endParaRPr lang="tr-TR"/>
          </a:p>
        </p:txBody>
      </p:sp>
    </p:spTree>
    <p:extLst>
      <p:ext uri="{BB962C8B-B14F-4D97-AF65-F5344CB8AC3E}">
        <p14:creationId xmlns:p14="http://schemas.microsoft.com/office/powerpoint/2010/main" xmlns="" val="1474781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0D62F55D-49DD-4362-8CFD-1A4216346F2D}" type="slidenum">
              <a:rPr lang="tr-TR" smtClean="0"/>
              <a:pPr/>
              <a:t>24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325773" y="6117336"/>
            <a:ext cx="857473" cy="365125"/>
          </a:xfrm>
        </p:spPr>
        <p:txBody>
          <a:bodyPr/>
          <a:lstStyle/>
          <a:p>
            <a:fld id="{140724DC-455D-46A1-9A84-6CC44AD33DC8}" type="datetime1">
              <a:rPr lang="tr-TR" smtClean="0"/>
              <a:pPr/>
              <a:t>23.04.2016</a:t>
            </a:fld>
            <a:endParaRPr lang="tr-TR"/>
          </a:p>
        </p:txBody>
      </p:sp>
      <p:sp>
        <p:nvSpPr>
          <p:cNvPr id="5" name="Footer Placeholder 4"/>
          <p:cNvSpPr>
            <a:spLocks noGrp="1"/>
          </p:cNvSpPr>
          <p:nvPr>
            <p:ph type="ftr" sz="quarter" idx="11"/>
          </p:nvPr>
        </p:nvSpPr>
        <p:spPr>
          <a:xfrm>
            <a:off x="3623733" y="6117336"/>
            <a:ext cx="3609438" cy="365125"/>
          </a:xfrm>
        </p:spPr>
        <p:txBody>
          <a:bodyPr/>
          <a:lstStyle/>
          <a:p>
            <a:r>
              <a:rPr lang="tr-TR" smtClean="0"/>
              <a:t>...www.egitimhane.com...</a:t>
            </a:r>
            <a:endParaRPr lang="tr-TR"/>
          </a:p>
        </p:txBody>
      </p:sp>
      <p:sp>
        <p:nvSpPr>
          <p:cNvPr id="6" name="Slide Number Placeholder 5"/>
          <p:cNvSpPr>
            <a:spLocks noGrp="1"/>
          </p:cNvSpPr>
          <p:nvPr>
            <p:ph type="sldNum" sz="quarter" idx="12"/>
          </p:nvPr>
        </p:nvSpPr>
        <p:spPr>
          <a:xfrm>
            <a:off x="8275320" y="6117336"/>
            <a:ext cx="411480" cy="365125"/>
          </a:xfrm>
        </p:spPr>
        <p:txBody>
          <a:bodyPr/>
          <a:lstStyle/>
          <a:p>
            <a:fld id="{90C293AA-3565-40BD-AC56-17101AEDFD8B}" type="slidenum">
              <a:rPr lang="tr-TR" smtClean="0"/>
              <a:pPr/>
              <a:t>‹#›</a:t>
            </a:fld>
            <a:endParaRPr lang="tr-TR"/>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xmlns="" val="30668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B822B11-4F83-4395-A713-B76A67B97221}" type="datetime1">
              <a:rPr lang="tr-TR" smtClean="0"/>
              <a:pPr/>
              <a:t>23.04.2016</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767478831"/>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B822B11-4F83-4395-A713-B76A67B97221}"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1682448721"/>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B822B11-4F83-4395-A713-B76A67B97221}"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1035728264"/>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B822B11-4F83-4395-A713-B76A67B97221}"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268727255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B822B11-4F83-4395-A713-B76A67B97221}"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427204508"/>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B822B11-4F83-4395-A713-B76A67B97221}"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3174922078"/>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3F1C7B72-06CC-41B0-A269-F9BEBDFFCDC5}"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2907925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15F512B-06D9-4F56-9223-8EC24209DB73}"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1733859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7344329" y="6108173"/>
            <a:ext cx="857473" cy="365125"/>
          </a:xfrm>
        </p:spPr>
        <p:txBody>
          <a:bodyPr/>
          <a:lstStyle/>
          <a:p>
            <a:fld id="{640F2871-BB49-4298-AC87-CBF346A789D6}" type="datetime1">
              <a:rPr lang="tr-TR" smtClean="0"/>
              <a:pPr/>
              <a:t>23.04.2016</a:t>
            </a:fld>
            <a:endParaRPr lang="tr-TR"/>
          </a:p>
        </p:txBody>
      </p:sp>
      <p:sp>
        <p:nvSpPr>
          <p:cNvPr id="5" name="Footer Placeholder 4"/>
          <p:cNvSpPr>
            <a:spLocks noGrp="1"/>
          </p:cNvSpPr>
          <p:nvPr>
            <p:ph type="ftr" sz="quarter" idx="11"/>
          </p:nvPr>
        </p:nvSpPr>
        <p:spPr>
          <a:xfrm>
            <a:off x="1972647" y="6108173"/>
            <a:ext cx="5314517" cy="365125"/>
          </a:xfrm>
        </p:spPr>
        <p:txBody>
          <a:bodyPr/>
          <a:lstStyle/>
          <a:p>
            <a:r>
              <a:rPr lang="tr-TR" smtClean="0"/>
              <a:t>...www.egitimhane.com...</a:t>
            </a:r>
            <a:endParaRPr lang="tr-TR"/>
          </a:p>
        </p:txBody>
      </p:sp>
      <p:sp>
        <p:nvSpPr>
          <p:cNvPr id="6" name="Slide Number Placeholder 5"/>
          <p:cNvSpPr>
            <a:spLocks noGrp="1"/>
          </p:cNvSpPr>
          <p:nvPr>
            <p:ph type="sldNum" sz="quarter" idx="12"/>
          </p:nvPr>
        </p:nvSpPr>
        <p:spPr>
          <a:xfrm>
            <a:off x="8258967" y="6108173"/>
            <a:ext cx="427833" cy="365125"/>
          </a:xfrm>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3301373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890806BD-966C-4FFD-B1C6-C45C361588A2}" type="datetime1">
              <a:rPr lang="tr-TR" smtClean="0"/>
              <a:pPr/>
              <a:t>23.04.2016</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a:xfrm>
            <a:off x="8273317" y="6116070"/>
            <a:ext cx="413483" cy="365125"/>
          </a:xfrm>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3913835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5606447-F08A-40CC-985D-FA6EDE185F11}" type="datetime1">
              <a:rPr lang="tr-TR" smtClean="0"/>
              <a:pPr/>
              <a:t>23.04.2016</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62865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7790C2F-0166-4A53-96D2-C6DF3F7F106F}" type="datetime1">
              <a:rPr lang="tr-TR" smtClean="0"/>
              <a:pPr/>
              <a:t>23.04.2016</a:t>
            </a:fld>
            <a:endParaRPr lang="tr-TR"/>
          </a:p>
        </p:txBody>
      </p:sp>
      <p:sp>
        <p:nvSpPr>
          <p:cNvPr id="8" name="Footer Placeholder 7"/>
          <p:cNvSpPr>
            <a:spLocks noGrp="1"/>
          </p:cNvSpPr>
          <p:nvPr>
            <p:ph type="ftr" sz="quarter" idx="11"/>
          </p:nvPr>
        </p:nvSpPr>
        <p:spPr/>
        <p:txBody>
          <a:bodyPr/>
          <a:lstStyle/>
          <a:p>
            <a:r>
              <a:rPr lang="tr-TR" smtClean="0"/>
              <a:t>...www.egitimhane.com...</a:t>
            </a:r>
            <a:endParaRPr lang="tr-TR"/>
          </a:p>
        </p:txBody>
      </p:sp>
      <p:sp>
        <p:nvSpPr>
          <p:cNvPr id="9" name="Slide Number Placeholder 8"/>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209638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34C58253-85E3-4B7B-8BD2-35ED10AB2C2E}" type="datetime1">
              <a:rPr lang="tr-TR" smtClean="0"/>
              <a:pPr/>
              <a:t>23.04.2016</a:t>
            </a:fld>
            <a:endParaRPr lang="tr-TR"/>
          </a:p>
        </p:txBody>
      </p:sp>
      <p:sp>
        <p:nvSpPr>
          <p:cNvPr id="4" name="Footer Placeholder 3"/>
          <p:cNvSpPr>
            <a:spLocks noGrp="1"/>
          </p:cNvSpPr>
          <p:nvPr>
            <p:ph type="ftr" sz="quarter" idx="11"/>
          </p:nvPr>
        </p:nvSpPr>
        <p:spPr/>
        <p:txBody>
          <a:bodyPr/>
          <a:lstStyle/>
          <a:p>
            <a:r>
              <a:rPr lang="tr-TR" smtClean="0"/>
              <a:t>...www.egitimhane.com...</a:t>
            </a:r>
            <a:endParaRPr lang="tr-TR"/>
          </a:p>
        </p:txBody>
      </p:sp>
      <p:sp>
        <p:nvSpPr>
          <p:cNvPr id="5" name="Slide Number Placeholder 4"/>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2230361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D5118-F634-4FEA-92CD-59C72F277546}" type="datetime1">
              <a:rPr lang="tr-TR" smtClean="0"/>
              <a:pPr/>
              <a:t>23.04.2016</a:t>
            </a:fld>
            <a:endParaRPr lang="tr-TR"/>
          </a:p>
        </p:txBody>
      </p:sp>
      <p:sp>
        <p:nvSpPr>
          <p:cNvPr id="3" name="Footer Placeholder 2"/>
          <p:cNvSpPr>
            <a:spLocks noGrp="1"/>
          </p:cNvSpPr>
          <p:nvPr>
            <p:ph type="ftr" sz="quarter" idx="11"/>
          </p:nvPr>
        </p:nvSpPr>
        <p:spPr/>
        <p:txBody>
          <a:bodyPr/>
          <a:lstStyle/>
          <a:p>
            <a:r>
              <a:rPr lang="tr-TR" smtClean="0"/>
              <a:t>...www.egitimhane.com...</a:t>
            </a:r>
            <a:endParaRPr lang="tr-TR"/>
          </a:p>
        </p:txBody>
      </p:sp>
      <p:sp>
        <p:nvSpPr>
          <p:cNvPr id="4" name="Slide Number Placeholder 3"/>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1486358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A8AD6E3-0E80-41BE-AF49-CCD6B7594B95}" type="datetime1">
              <a:rPr lang="tr-TR" smtClean="0"/>
              <a:pPr/>
              <a:t>23.04.2016</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3286852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8592A9C-9013-497F-9A73-D67FC788023A}" type="datetime1">
              <a:rPr lang="tr-TR" smtClean="0"/>
              <a:pPr/>
              <a:t>23.04.2016</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p:txBody>
          <a:body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654711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B822B11-4F83-4395-A713-B76A67B97221}" type="datetime1">
              <a:rPr lang="tr-TR" smtClean="0"/>
              <a:pPr/>
              <a:t>23.04.2016</a:t>
            </a:fld>
            <a:endParaRPr lang="tr-TR"/>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tr-TR" smtClean="0"/>
              <a:t>...www.egitimhane.com...</a:t>
            </a:r>
            <a:endParaRPr lang="tr-TR"/>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0C293AA-3565-40BD-AC56-17101AEDFD8B}" type="slidenum">
              <a:rPr lang="tr-TR" smtClean="0"/>
              <a:pPr/>
              <a:t>‹#›</a:t>
            </a:fld>
            <a:endParaRPr lang="tr-TR"/>
          </a:p>
        </p:txBody>
      </p:sp>
    </p:spTree>
    <p:extLst>
      <p:ext uri="{BB962C8B-B14F-4D97-AF65-F5344CB8AC3E}">
        <p14:creationId xmlns:p14="http://schemas.microsoft.com/office/powerpoint/2010/main" xmlns="" val="26491061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tr/url?sa=i&amp;rct=j&amp;q=demokrasi&amp;source=images&amp;cd=&amp;cad=rja&amp;docid=cqBxucadRQ2BiM&amp;tbnid=jBNynksgoeAVTM:&amp;ved=0CAUQjRw&amp;url=http://istihbaratdunyasi.wordpress.com/2012/08/24/habip-hamza-erdem-mailen-demokrasi/&amp;ei=NQcIUfD7LeOl4ATwh4HQBQ&amp;bvm=bv.41524429,d.bGE&amp;psig=AFQjCNEdhAbElRfKXLy3mRk5SPOvcL8QlQ&amp;ust=1359567030125409"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tr/url?sa=i&amp;rct=j&amp;q=%C4%B0ngiltere+Kral%C4%B1+Yurtsuz+John&amp;source=images&amp;cd=&amp;cad=rja&amp;docid=e-728ZctXZ5GrM&amp;tbnid=K73_La-vHHBmTM:&amp;ved=0CAUQjRw&amp;url=http://www.nilinci.com/sozluk.php?process=word&amp;q=yurtsuz+john&amp;ei=PAYIUae-Maqt4ATl04HgAw&amp;bvm=bv.41524429,d.bGE&amp;psig=AFQjCNFTJe1Gips0ocDu6G-j3OBBqWCg1A&amp;ust=1359566781553220"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tr/url?sa=i&amp;rct=j&amp;q=Johann+Gutenberg%E2%80%99in+matbaay%C4%B1+icad%C4%B1&amp;source=images&amp;cd=&amp;cad=rja&amp;docid=Hh125asQyrUIXM&amp;tbnid=j9y5NBRalzG0gM:&amp;ved=0CAUQjRw&amp;url=http://www.penche.net/2009/01/31/tarihte-bugun-31-ocak/&amp;ei=oAYIUa3gEcz14QSP8oGQDA&amp;bvm=bv.41524429,d.bGE&amp;psig=AFQjCNHHm3inP-7HDQBpqABXV1puolg38g&amp;ust=1359566881279701" TargetMode="Externa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hyperlink" Target="http://www.google.com.tr/url?sa=i&amp;rct=j&amp;q=Johann+Gutenberg%E2%80%99in+matbaay%C4%B1+icad%C4%B1&amp;source=images&amp;cd=&amp;cad=rja&amp;docid=LxeW1Mk9xXG0jM&amp;tbnid=HVdNmxJJTEwPyM:&amp;ved=0CAUQjRw&amp;url=http://ilimderyasi.org/johannes-gutenberg/&amp;ei=oAYIUa3gEcz14QSP8oGQDA&amp;bvm=bv.41524429,d.bGE&amp;psig=AFQjCNHHm3inP-7HDQBpqABXV1puolg38g&amp;ust=1359566881279701"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tr/url?sa=i&amp;rct=j&amp;q=demokrasi&amp;source=images&amp;cd=&amp;cad=rja&amp;docid=0LabSMjMpMom-M&amp;tbnid=z8WVxzSGtoTZAM:&amp;ved=0CAUQjRw&amp;url=http://www.elestiri-yorum.org/demokrasi-nedir-ne-degildir/&amp;ei=NQcIUfD7LeOl4ATwh4HQBQ&amp;bvm=bv.41524429,d.bGE&amp;psig=AFQjCNEdhAbElRfKXLy3mRk5SPOvcL8QlQ&amp;ust=1359567030125409"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tr/url?sa=i&amp;rct=j&amp;q=%C4%B0nsan+haklar%C4%B1&amp;source=images&amp;cd=&amp;cad=rja&amp;docid=Q8b72IMI0VzrSM&amp;tbnid=mGnFE2z5zI78DM:&amp;ved=0CAUQjRw&amp;url=http://www.malkara.gov.tr/v1/index.php/haberler/247-10-aral%C4%B1k-d%C3%BCnya-insan-haklar%C4%B1-g%C3%BCn%C3%BC&amp;ei=EwgIUdmrF6rb4QTHhIGYAQ&amp;bvm=bv.41524429,d.bGE&amp;psig=AFQjCNE3x3r5nEnKvY1BpCN0L4z0G-l1bQ&amp;ust=1359567251804398"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google.com.tr/url?sa=i&amp;rct=j&amp;q=ki%C5%9Fi+haklar%C4%B1&amp;source=images&amp;cd=&amp;cad=rja&amp;docid=ThQX70_7-CTvJM&amp;tbnid=AomFAWD8_GwaGM:&amp;ved=0CAUQjRw&amp;url=http://gopsosyalbilgiler.blogspot.com/2010/05/temel-haklar-ve-odevler.html&amp;ei=QAkIUbHPF8nm4QTc0YCwCA&amp;bvm=bv.41524429,d.bGE&amp;psig=AFQjCNF2soU7hmGKx8VSJVSj762ahsMgWA&amp;ust=1359567552857815"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tr/url?sa=i&amp;rct=j&amp;q=ki%C5%9Fi+haklar%C4%B1&amp;source=images&amp;cd=&amp;cad=rja&amp;docid=ok-Qaz7-zZHASM&amp;tbnid=WbU6xo9Uh-ZqwM:&amp;ved=0CAUQjRw&amp;url=http://www.ozetbilgiler.com/temel-haklar-ve-ozgurlukler-nelerdir&amp;ei=QAkIUbHPF8nm4QTc0YCwCA&amp;bvm=bv.41524429,d.bGE&amp;psig=AFQjCNF2soU7hmGKx8VSJVSj762ahsMgWA&amp;ust=1359567552857815"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tr/url?sa=i&amp;rct=j&amp;q=Sosyal+ve+Ekonomik+Haklar&amp;source=images&amp;cd=&amp;cad=rja&amp;docid=8K8_ELQ8v5jFGM&amp;tbnid=aGlW5dVsLSDHwM:&amp;ved=0CAUQjRw&amp;url=http://www.koopis.org.tr/haberler120/sendika-nedir-nicin-sendikali-olmaliyiz.php&amp;ei=OwoIUYw_xYTiBLOGgdgL&amp;bvm=bv.41524429,d.bGE&amp;psig=AFQjCNGXDUBsKc3Tscj96cY5Xyu5HA5xjA&amp;ust=1359567803558887"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google.com.tr/url?sa=i&amp;rct=j&amp;q=Siyasi+haklar:&amp;source=images&amp;cd=&amp;cad=rja&amp;docid=eQFPkXqYb1AiWM&amp;tbnid=gy5avOwshsGyfM:&amp;ved=0CAUQjRw&amp;url=http://www.dunya.com/yeni-anayasa-icin-yeni-istekler-154115h.htm&amp;ei=9gkIUerYNqmF4ASPloCwBw&amp;bvm=bv.41524429,d.bGE&amp;psig=AFQjCNHPVu45ugv0g1zhGWH0M_lFYXi5YQ&amp;ust=1359567735357352"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MUSTAFA ÇİÇEN 6/A REYHANLI/KARACA KOLEJİ</a:t>
            </a:r>
            <a:endParaRPr lang="tr-TR" dirty="0"/>
          </a:p>
        </p:txBody>
      </p:sp>
      <p:sp>
        <p:nvSpPr>
          <p:cNvPr id="3" name="Alt Başlık 2"/>
          <p:cNvSpPr>
            <a:spLocks noGrp="1"/>
          </p:cNvSpPr>
          <p:nvPr>
            <p:ph type="subTitle" idx="1"/>
          </p:nvPr>
        </p:nvSpPr>
        <p:spPr/>
        <p:txBody>
          <a:bodyPr/>
          <a:lstStyle/>
          <a:p>
            <a:r>
              <a:rPr lang="tr-TR" smtClean="0"/>
              <a:t>YORUM BIRAKIRSANIZ SEVİNİRİM.</a:t>
            </a:r>
            <a:endParaRPr lang="tr-TR"/>
          </a:p>
        </p:txBody>
      </p:sp>
    </p:spTree>
    <p:extLst>
      <p:ext uri="{BB962C8B-B14F-4D97-AF65-F5344CB8AC3E}">
        <p14:creationId xmlns:p14="http://schemas.microsoft.com/office/powerpoint/2010/main" xmlns="" val="2251685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800" dirty="0">
                <a:solidFill>
                  <a:srgbClr val="FF0000"/>
                </a:solidFill>
              </a:rPr>
              <a:t>- Teokrasi:</a:t>
            </a:r>
          </a:p>
        </p:txBody>
      </p:sp>
      <p:sp>
        <p:nvSpPr>
          <p:cNvPr id="3" name="2 İçerik Yer Tutucusu"/>
          <p:cNvSpPr>
            <a:spLocks noGrp="1"/>
          </p:cNvSpPr>
          <p:nvPr>
            <p:ph idx="1"/>
          </p:nvPr>
        </p:nvSpPr>
        <p:spPr/>
        <p:txBody>
          <a:bodyPr/>
          <a:lstStyle/>
          <a:p>
            <a:endParaRPr lang="tr-TR"/>
          </a:p>
        </p:txBody>
      </p:sp>
      <p:sp>
        <p:nvSpPr>
          <p:cNvPr id="4" name="3 Metin Yer Tutucusu"/>
          <p:cNvSpPr>
            <a:spLocks noGrp="1"/>
          </p:cNvSpPr>
          <p:nvPr>
            <p:ph type="body" sz="half" idx="2"/>
          </p:nvPr>
        </p:nvSpPr>
        <p:spPr/>
        <p:txBody>
          <a:bodyPr>
            <a:normAutofit fontScale="77500" lnSpcReduction="20000"/>
          </a:bodyPr>
          <a:lstStyle/>
          <a:p>
            <a:r>
              <a:rPr lang="tr-TR" sz="4400" dirty="0" smtClean="0"/>
              <a:t>Ülkenin </a:t>
            </a:r>
            <a:r>
              <a:rPr lang="tr-TR" sz="4400" dirty="0"/>
              <a:t>dini kurallara göre yönetilmesidir.</a:t>
            </a:r>
          </a:p>
          <a:p>
            <a:endParaRPr lang="tr-TR" dirty="0"/>
          </a:p>
        </p:txBody>
      </p:sp>
      <p:sp>
        <p:nvSpPr>
          <p:cNvPr id="5" name="Altbilgi Yer Tutucusu 4"/>
          <p:cNvSpPr>
            <a:spLocks noGrp="1"/>
          </p:cNvSpPr>
          <p:nvPr>
            <p:ph type="ftr" sz="quarter" idx="11"/>
          </p:nvPr>
        </p:nvSpPr>
        <p:spPr/>
        <p:txBody>
          <a:bodyPr/>
          <a:lstStyle/>
          <a:p>
            <a:endParaRPr lang="tr-TR" dirty="0"/>
          </a:p>
        </p:txBody>
      </p:sp>
      <p:pic>
        <p:nvPicPr>
          <p:cNvPr id="24578" name="Picture 2" descr="http://www.toplumdusmani.net/sozluk_resim/pics/7523/orta/1349426066_52_7523.jpg"/>
          <p:cNvPicPr>
            <a:picLocks noChangeAspect="1" noChangeArrowheads="1"/>
          </p:cNvPicPr>
          <p:nvPr/>
        </p:nvPicPr>
        <p:blipFill>
          <a:blip r:embed="rId2" cstate="print"/>
          <a:srcRect/>
          <a:stretch>
            <a:fillRect/>
          </a:stretch>
        </p:blipFill>
        <p:spPr bwMode="auto">
          <a:xfrm>
            <a:off x="3563888" y="260648"/>
            <a:ext cx="5112568" cy="590964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400" dirty="0" smtClean="0">
                <a:solidFill>
                  <a:srgbClr val="FF0000"/>
                </a:solidFill>
              </a:rPr>
              <a:t>Cumhuriyet</a:t>
            </a:r>
            <a:endParaRPr lang="tr-TR" sz="4400" dirty="0">
              <a:solidFill>
                <a:srgbClr val="FF0000"/>
              </a:solidFill>
            </a:endParaRPr>
          </a:p>
        </p:txBody>
      </p:sp>
      <p:sp>
        <p:nvSpPr>
          <p:cNvPr id="3" name="2 İçerik Yer Tutucusu"/>
          <p:cNvSpPr>
            <a:spLocks noGrp="1"/>
          </p:cNvSpPr>
          <p:nvPr>
            <p:ph idx="1"/>
          </p:nvPr>
        </p:nvSpPr>
        <p:spPr/>
        <p:txBody>
          <a:bodyPr/>
          <a:lstStyle/>
          <a:p>
            <a:endParaRPr lang="tr-TR"/>
          </a:p>
        </p:txBody>
      </p:sp>
      <p:sp>
        <p:nvSpPr>
          <p:cNvPr id="4" name="3 Metin Yer Tutucusu"/>
          <p:cNvSpPr>
            <a:spLocks noGrp="1"/>
          </p:cNvSpPr>
          <p:nvPr>
            <p:ph type="body" sz="half" idx="2"/>
          </p:nvPr>
        </p:nvSpPr>
        <p:spPr/>
        <p:txBody>
          <a:bodyPr>
            <a:normAutofit fontScale="55000" lnSpcReduction="20000"/>
          </a:bodyPr>
          <a:lstStyle/>
          <a:p>
            <a:r>
              <a:rPr lang="tr-TR" dirty="0"/>
              <a:t> </a:t>
            </a:r>
          </a:p>
          <a:p>
            <a:r>
              <a:rPr lang="tr-TR" sz="3200" dirty="0" smtClean="0"/>
              <a:t>Milletin </a:t>
            </a:r>
            <a:r>
              <a:rPr lang="tr-TR" sz="3200" dirty="0"/>
              <a:t>kendini yönetecekleri seçtiği bir yönetimdir. Günümüzde en çok olan devlet yönetim şeklidir.</a:t>
            </a:r>
          </a:p>
          <a:p>
            <a:endParaRPr lang="tr-TR" dirty="0"/>
          </a:p>
        </p:txBody>
      </p:sp>
      <p:sp>
        <p:nvSpPr>
          <p:cNvPr id="5" name="Altbilgi Yer Tutucusu 4"/>
          <p:cNvSpPr>
            <a:spLocks noGrp="1"/>
          </p:cNvSpPr>
          <p:nvPr>
            <p:ph type="ftr" sz="quarter" idx="11"/>
          </p:nvPr>
        </p:nvSpPr>
        <p:spPr/>
        <p:txBody>
          <a:bodyPr/>
          <a:lstStyle/>
          <a:p>
            <a:endParaRPr lang="tr-TR" dirty="0"/>
          </a:p>
        </p:txBody>
      </p:sp>
      <p:pic>
        <p:nvPicPr>
          <p:cNvPr id="25602" name="Picture 2" descr="http://www.kazimkarabekiraol.k12.tr/Uploads/HaberResimleri/Haberler/haber%2012/cumhuriyet.gif"/>
          <p:cNvPicPr>
            <a:picLocks noChangeAspect="1" noChangeArrowheads="1" noCrop="1"/>
          </p:cNvPicPr>
          <p:nvPr/>
        </p:nvPicPr>
        <p:blipFill>
          <a:blip r:embed="rId2" cstate="print"/>
          <a:srcRect/>
          <a:stretch>
            <a:fillRect/>
          </a:stretch>
        </p:blipFill>
        <p:spPr bwMode="auto">
          <a:xfrm>
            <a:off x="3563889" y="260648"/>
            <a:ext cx="5256584" cy="588300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400" dirty="0">
                <a:solidFill>
                  <a:srgbClr val="FF0000"/>
                </a:solidFill>
              </a:rPr>
              <a:t>- Feodalite:</a:t>
            </a:r>
          </a:p>
        </p:txBody>
      </p:sp>
      <p:sp>
        <p:nvSpPr>
          <p:cNvPr id="3" name="2 İçerik Yer Tutucusu"/>
          <p:cNvSpPr>
            <a:spLocks noGrp="1"/>
          </p:cNvSpPr>
          <p:nvPr>
            <p:ph idx="1"/>
          </p:nvPr>
        </p:nvSpPr>
        <p:spPr/>
        <p:txBody>
          <a:bodyPr/>
          <a:lstStyle/>
          <a:p>
            <a:endParaRPr lang="tr-TR"/>
          </a:p>
        </p:txBody>
      </p:sp>
      <p:sp>
        <p:nvSpPr>
          <p:cNvPr id="4" name="3 Metin Yer Tutucusu"/>
          <p:cNvSpPr>
            <a:spLocks noGrp="1"/>
          </p:cNvSpPr>
          <p:nvPr>
            <p:ph type="body" sz="half" idx="2"/>
          </p:nvPr>
        </p:nvSpPr>
        <p:spPr/>
        <p:txBody>
          <a:bodyPr>
            <a:normAutofit fontScale="62500" lnSpcReduction="20000"/>
          </a:bodyPr>
          <a:lstStyle/>
          <a:p>
            <a:r>
              <a:rPr lang="tr-TR" sz="4000" dirty="0" smtClean="0"/>
              <a:t>Ortaçağda </a:t>
            </a:r>
            <a:r>
              <a:rPr lang="tr-TR" sz="4000" dirty="0"/>
              <a:t>zengin toprak sahiplerinin yönetimine dayanan yönetim biçimidir.</a:t>
            </a:r>
          </a:p>
          <a:p>
            <a:endParaRPr lang="tr-TR" dirty="0"/>
          </a:p>
        </p:txBody>
      </p:sp>
      <p:sp>
        <p:nvSpPr>
          <p:cNvPr id="5" name="Altbilgi Yer Tutucusu 4"/>
          <p:cNvSpPr>
            <a:spLocks noGrp="1"/>
          </p:cNvSpPr>
          <p:nvPr>
            <p:ph type="ftr" sz="quarter" idx="11"/>
          </p:nvPr>
        </p:nvSpPr>
        <p:spPr/>
        <p:txBody>
          <a:bodyPr/>
          <a:lstStyle/>
          <a:p>
            <a:endParaRPr lang="tr-TR" dirty="0"/>
          </a:p>
        </p:txBody>
      </p:sp>
      <p:pic>
        <p:nvPicPr>
          <p:cNvPr id="26626" name="Picture 2" descr="http://www.toplumdusmani.net/sozluk_resim/pics/1357/orta/1314095793_acff57a7066d923ea10857eeb942b2a6_960321818.jpg"/>
          <p:cNvPicPr>
            <a:picLocks noChangeAspect="1" noChangeArrowheads="1"/>
          </p:cNvPicPr>
          <p:nvPr/>
        </p:nvPicPr>
        <p:blipFill>
          <a:blip r:embed="rId2" cstate="print"/>
          <a:srcRect/>
          <a:stretch>
            <a:fillRect/>
          </a:stretch>
        </p:blipFill>
        <p:spPr bwMode="auto">
          <a:xfrm>
            <a:off x="3563888" y="260648"/>
            <a:ext cx="5184576" cy="590964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000" dirty="0">
                <a:solidFill>
                  <a:srgbClr val="FF0000"/>
                </a:solidFill>
              </a:rPr>
              <a:t>- Diktatörlük:</a:t>
            </a:r>
          </a:p>
        </p:txBody>
      </p:sp>
      <p:sp>
        <p:nvSpPr>
          <p:cNvPr id="3" name="2 İçerik Yer Tutucusu"/>
          <p:cNvSpPr>
            <a:spLocks noGrp="1"/>
          </p:cNvSpPr>
          <p:nvPr>
            <p:ph idx="1"/>
          </p:nvPr>
        </p:nvSpPr>
        <p:spPr/>
        <p:txBody>
          <a:bodyPr/>
          <a:lstStyle/>
          <a:p>
            <a:endParaRPr lang="tr-TR" dirty="0"/>
          </a:p>
        </p:txBody>
      </p:sp>
      <p:sp>
        <p:nvSpPr>
          <p:cNvPr id="4" name="3 Metin Yer Tutucusu"/>
          <p:cNvSpPr>
            <a:spLocks noGrp="1"/>
          </p:cNvSpPr>
          <p:nvPr>
            <p:ph type="body" sz="half" idx="2"/>
          </p:nvPr>
        </p:nvSpPr>
        <p:spPr/>
        <p:txBody>
          <a:bodyPr>
            <a:normAutofit fontScale="47500" lnSpcReduction="20000"/>
          </a:bodyPr>
          <a:lstStyle/>
          <a:p>
            <a:r>
              <a:rPr lang="tr-TR" dirty="0"/>
              <a:t> </a:t>
            </a:r>
          </a:p>
          <a:p>
            <a:r>
              <a:rPr lang="tr-TR" sz="3200" dirty="0" smtClean="0"/>
              <a:t>Monarşiye </a:t>
            </a:r>
            <a:r>
              <a:rPr lang="tr-TR" sz="3200" dirty="0"/>
              <a:t>benzer bu yönetimde de tek kişinin geniş yetkileri vardır. Yakın zamana kadar Irak’ta Saddam Hüseyin ülkeyi bu yönetimle yönetiyordu.</a:t>
            </a:r>
          </a:p>
          <a:p>
            <a:endParaRPr lang="tr-TR" dirty="0"/>
          </a:p>
        </p:txBody>
      </p:sp>
      <p:sp>
        <p:nvSpPr>
          <p:cNvPr id="5" name="Altbilgi Yer Tutucusu 4"/>
          <p:cNvSpPr>
            <a:spLocks noGrp="1"/>
          </p:cNvSpPr>
          <p:nvPr>
            <p:ph type="ftr" sz="quarter" idx="11"/>
          </p:nvPr>
        </p:nvSpPr>
        <p:spPr/>
        <p:txBody>
          <a:bodyPr/>
          <a:lstStyle/>
          <a:p>
            <a:r>
              <a:rPr lang="tr-TR" dirty="0" smtClean="0"/>
              <a:t>.</a:t>
            </a:r>
            <a:endParaRPr lang="tr-TR" dirty="0"/>
          </a:p>
        </p:txBody>
      </p:sp>
      <p:pic>
        <p:nvPicPr>
          <p:cNvPr id="27650" name="Picture 2" descr="http://www.merakname.com/depo/diktatorluk-nedir.jpg"/>
          <p:cNvPicPr>
            <a:picLocks noChangeAspect="1" noChangeArrowheads="1"/>
          </p:cNvPicPr>
          <p:nvPr/>
        </p:nvPicPr>
        <p:blipFill>
          <a:blip r:embed="rId2" cstate="print"/>
          <a:srcRect/>
          <a:stretch>
            <a:fillRect/>
          </a:stretch>
        </p:blipFill>
        <p:spPr bwMode="auto">
          <a:xfrm>
            <a:off x="3491880" y="260648"/>
            <a:ext cx="5256584" cy="588183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07504" y="262243"/>
            <a:ext cx="892899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Birleşmiş Milletlerin yayınladığı “İnsan Hakları Evrensel Bildirgesi” ile insan hakları ve demokrasi hızla gelişti.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Günümüzde 192 ülkenin 120’si demokrasi ile yönetilmektedir.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 Ülkemizde M. Kemal 23 Nisan 1920’de TBMM’yi açtı. 29 Ekim 1923’te Cumhuriyeti ilan etti. Böylece Türkiye çağdaş ve insan haklarına uygun bir yönetime geçmiş oldu.</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p:txBody>
      </p:sp>
      <p:sp>
        <p:nvSpPr>
          <p:cNvPr id="3" name="2 Dikdörtgen"/>
          <p:cNvSpPr/>
          <p:nvPr/>
        </p:nvSpPr>
        <p:spPr>
          <a:xfrm>
            <a:off x="3947470" y="3244334"/>
            <a:ext cx="1249060" cy="369332"/>
          </a:xfrm>
          <a:prstGeom prst="rect">
            <a:avLst/>
          </a:prstGeom>
        </p:spPr>
        <p:txBody>
          <a:bodyPr wrap="none">
            <a:spAutoFit/>
          </a:bodyPr>
          <a:lstStyle/>
          <a:p>
            <a:r>
              <a:rPr lang="tr-TR" dirty="0" smtClean="0">
                <a:solidFill>
                  <a:srgbClr val="FF0000"/>
                </a:solidFill>
                <a:latin typeface="Arial" pitchFamily="34" charset="0"/>
                <a:ea typeface="Times New Roman" pitchFamily="18" charset="0"/>
                <a:cs typeface="Arial" pitchFamily="34" charset="0"/>
              </a:rPr>
              <a:t>demokrasi</a:t>
            </a:r>
            <a:endParaRPr lang="tr-TR" dirty="0"/>
          </a:p>
        </p:txBody>
      </p:sp>
      <p:sp>
        <p:nvSpPr>
          <p:cNvPr id="4" name="3 Dikdörtgen"/>
          <p:cNvSpPr/>
          <p:nvPr/>
        </p:nvSpPr>
        <p:spPr>
          <a:xfrm>
            <a:off x="3947470" y="3244334"/>
            <a:ext cx="1249060" cy="369332"/>
          </a:xfrm>
          <a:prstGeom prst="rect">
            <a:avLst/>
          </a:prstGeom>
        </p:spPr>
        <p:txBody>
          <a:bodyPr wrap="none">
            <a:spAutoFit/>
          </a:bodyPr>
          <a:lstStyle/>
          <a:p>
            <a:r>
              <a:rPr lang="tr-TR" dirty="0" smtClean="0">
                <a:solidFill>
                  <a:srgbClr val="FF0000"/>
                </a:solidFill>
                <a:latin typeface="Arial" pitchFamily="34" charset="0"/>
                <a:ea typeface="Times New Roman" pitchFamily="18" charset="0"/>
                <a:cs typeface="Arial" pitchFamily="34" charset="0"/>
              </a:rPr>
              <a:t>demokrasi</a:t>
            </a:r>
            <a:endParaRPr lang="tr-TR" dirty="0"/>
          </a:p>
        </p:txBody>
      </p:sp>
      <p:pic>
        <p:nvPicPr>
          <p:cNvPr id="30723" name="Picture 3" descr="http://istihbaratdunyasi.files.wordpress.com/2012/08/image001751.jpg">
            <a:hlinkClick r:id="rId3"/>
          </p:cNvPr>
          <p:cNvPicPr>
            <a:picLocks noChangeAspect="1" noChangeArrowheads="1"/>
          </p:cNvPicPr>
          <p:nvPr/>
        </p:nvPicPr>
        <p:blipFill>
          <a:blip r:embed="rId4" cstate="print"/>
          <a:srcRect/>
          <a:stretch>
            <a:fillRect/>
          </a:stretch>
        </p:blipFill>
        <p:spPr bwMode="auto">
          <a:xfrm>
            <a:off x="1763688" y="4797152"/>
            <a:ext cx="5191125" cy="2060848"/>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275477"/>
            <a:ext cx="871296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Tarihten Günümüze Demokrasi: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İlk çağlarda demokrasi fazla gelişmemişti. Bu dönemde insan haklarını ve demokrasiyi Aristo, Sokrates, Eflatun gibi Sofistler (düşünürler) geliştirmeye çalışıyordu.</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Roma’da yazılı kanunlar hazırlandı. (12 Levha kanunları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Orta Çağda İngiltere Kralı Yurtsuz John “Manga Carta </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Libertatum</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Büyük Özgürlük Bildirisi) yayınlayarak kralın yetkilerini azda olsa kısıtladı.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descr="http://www.nilinci.com/img/d1712802851782d8504044c97e303c6c.jpg">
            <a:hlinkClick r:id="rId2"/>
          </p:cNvPr>
          <p:cNvPicPr>
            <a:picLocks noChangeAspect="1" noChangeArrowheads="1"/>
          </p:cNvPicPr>
          <p:nvPr/>
        </p:nvPicPr>
        <p:blipFill>
          <a:blip r:embed="rId3" cstate="print"/>
          <a:srcRect/>
          <a:stretch>
            <a:fillRect/>
          </a:stretch>
        </p:blipFill>
        <p:spPr bwMode="auto">
          <a:xfrm>
            <a:off x="3635896" y="4667250"/>
            <a:ext cx="1905000" cy="2190750"/>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79512" y="294403"/>
            <a:ext cx="871296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Johann Gutenberg’in matbaayı icadı ile insanlar arasında düşünce ve bilgi paylaşımı hızlandı.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Avrupa’da reform, Rönesans ve Aydınlanma hareketleri ile demokrasi ve özgürlükler gelişti.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Fransız “İnsan ve Yurttaş Hakları Bildirgesi” ile özgürlük , eşitlik, adalet, ulusçuluk gibi kavramlar tüm dünyaya yayıldı.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9" name="Picture 3" descr="http://t1.gstatic.com/images?q=tbn:ANd9GcQxoAogLTVg94iMrfNc5ZAyHbGFrI9DzjH0fucReZpHoDHArCNz">
            <a:hlinkClick r:id="rId2"/>
          </p:cNvPr>
          <p:cNvPicPr>
            <a:picLocks noChangeAspect="1" noChangeArrowheads="1"/>
          </p:cNvPicPr>
          <p:nvPr/>
        </p:nvPicPr>
        <p:blipFill>
          <a:blip r:embed="rId3" cstate="print"/>
          <a:srcRect/>
          <a:stretch>
            <a:fillRect/>
          </a:stretch>
        </p:blipFill>
        <p:spPr bwMode="auto">
          <a:xfrm>
            <a:off x="0" y="4365104"/>
            <a:ext cx="5619750" cy="2286001"/>
          </a:xfrm>
          <a:prstGeom prst="rect">
            <a:avLst/>
          </a:prstGeom>
          <a:noFill/>
        </p:spPr>
      </p:pic>
      <p:pic>
        <p:nvPicPr>
          <p:cNvPr id="29701" name="Picture 5" descr="http://t1.gstatic.com/images?q=tbn:ANd9GcSa8Wt0uANkIREpFsLBdVVBKH746ha8j7n77Va0wYOcxbISIt4IAQ">
            <a:hlinkClick r:id="rId4"/>
          </p:cNvPr>
          <p:cNvPicPr>
            <a:picLocks noChangeAspect="1" noChangeArrowheads="1"/>
          </p:cNvPicPr>
          <p:nvPr/>
        </p:nvPicPr>
        <p:blipFill>
          <a:blip r:embed="rId5" cstate="print"/>
          <a:srcRect/>
          <a:stretch>
            <a:fillRect/>
          </a:stretch>
        </p:blipFill>
        <p:spPr bwMode="auto">
          <a:xfrm>
            <a:off x="6084168" y="3933056"/>
            <a:ext cx="2736304" cy="2580878"/>
          </a:xfrm>
          <a:prstGeom prst="rect">
            <a:avLst/>
          </a:prstGeom>
          <a:noFill/>
        </p:spPr>
      </p:pic>
      <p:sp>
        <p:nvSpPr>
          <p:cNvPr id="2" name="Altbilgi Yer Tutucusu 1"/>
          <p:cNvSpPr>
            <a:spLocks noGrp="1"/>
          </p:cNvSpPr>
          <p:nvPr>
            <p:ph type="ftr" sz="quarter" idx="11"/>
          </p:nvPr>
        </p:nvSpPr>
        <p:spPr/>
        <p:txBody>
          <a:bodyPr/>
          <a:lstStyle/>
          <a:p>
            <a:r>
              <a:rPr lang="tr-TR" dirty="0" smtClean="0"/>
              <a:t>...</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79512" y="193402"/>
            <a:ext cx="8784976" cy="4832092"/>
          </a:xfrm>
          <a:prstGeom prst="rect">
            <a:avLst/>
          </a:prstGeom>
          <a:solidFill>
            <a:srgbClr val="FFCC99"/>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İNSAN HAKLARI: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İnsanların doğuştan gelen ve toplumda  daha iyi yaşaması için olması gereken haklara biz insan hakları diyoruz. Yaşama , eğitim, sağlık, seyahat ve yerleşme, düşünme hakları gibi.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Günümüzdeki insan haklarının oluşması kolay olmamıştır. İlk çağlarda insanların çoğu hakları yoktu. Krallar ve diğer yöneticiler istediği gibi davrana biliyor ve insanlar köle olarak satılabiliyordu.  Zamanla demokrasi ve insan hakları gelişti ve günümüzdeki insan hakları oluştu.</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771" name="Picture 3" descr="http://www.elestiri-yorum.org/wp-content/uploads/2012/12/Demokrasi-et-Ergenekon.jpg">
            <a:hlinkClick r:id="rId2"/>
          </p:cNvPr>
          <p:cNvPicPr>
            <a:picLocks noChangeAspect="1" noChangeArrowheads="1"/>
          </p:cNvPicPr>
          <p:nvPr/>
        </p:nvPicPr>
        <p:blipFill>
          <a:blip r:embed="rId3" cstate="print"/>
          <a:srcRect/>
          <a:stretch>
            <a:fillRect/>
          </a:stretch>
        </p:blipFill>
        <p:spPr bwMode="auto">
          <a:xfrm>
            <a:off x="3419872" y="4941168"/>
            <a:ext cx="5544616" cy="1728192"/>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07504" y="116632"/>
            <a:ext cx="8784976" cy="41648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İnsan haklarını ülkelerde anayasalar koruma altına alır. Ayrıca uluslar arası kuruluşların ortak hareketiyle insan haklarını koruyacak belgeler de yayınlanmıştır. İnsan Hakları Evrensel Bildirgesi, Çocuk Haklarına Dair Sözleşme, Avrupa İnsan Hakları Sözleşmesi gibi… Bu belgeleri imzalayan ülkeler oradaki şartlara uymak zorundadır.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3795" name="Picture 3" descr="http://www.malkara.gov.tr/v1/images/stories/haber/insan_haklari.jpg">
            <a:hlinkClick r:id="rId2"/>
          </p:cNvPr>
          <p:cNvPicPr>
            <a:picLocks noChangeAspect="1" noChangeArrowheads="1"/>
          </p:cNvPicPr>
          <p:nvPr/>
        </p:nvPicPr>
        <p:blipFill>
          <a:blip r:embed="rId3" cstate="print"/>
          <a:srcRect/>
          <a:stretch>
            <a:fillRect/>
          </a:stretch>
        </p:blipFill>
        <p:spPr bwMode="auto">
          <a:xfrm>
            <a:off x="3563888" y="3717032"/>
            <a:ext cx="5387330" cy="2952328"/>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107504" y="116632"/>
            <a:ext cx="8856984" cy="6494085"/>
          </a:xfrm>
          <a:prstGeom prst="rect">
            <a:avLst/>
          </a:prstGeom>
          <a:solidFill>
            <a:srgbClr val="FFCC99"/>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İnsan hakları ile ilgili bazı önemli olaylar.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Tarihte bilinen ilk yasalar “</a:t>
            </a:r>
            <a:r>
              <a:rPr kumimoji="0" lang="tr-TR" sz="3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Hamburabi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Yasaları”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dır. </a:t>
            </a:r>
            <a:r>
              <a:rPr kumimoji="0" lang="tr-TR" sz="3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Babil</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kralı </a:t>
            </a:r>
            <a:r>
              <a:rPr kumimoji="0" lang="tr-TR" sz="3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Hamburabi</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tarafından hazırlanmıştır. “Kana kan göze göz (kısasa kısas)” ilkelerine dayanır.(</a:t>
            </a:r>
            <a:r>
              <a:rPr kumimoji="0" lang="tr-TR" sz="3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Mö</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:1795-1750)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Peygamberimiz Hz. Muhammed ölmeden önce yaptığı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“Veda Hutbesi”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nde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toplum kurallarından bahsetmiştir.(632)</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Orta Çağ’da.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Manga Carta</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insan hakları için önemli bir adım olmuş (1215)</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Osmanlı devletinde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Kanuni Sultan Süleyman</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kanunlar hazırlayarak insan haklarını korunmasını</a:t>
            </a:r>
            <a:r>
              <a:rPr kumimoji="0" lang="tr-TR" sz="3200" b="0" i="0" u="none" strike="noStrike" cap="none" normalizeH="0" dirty="0" smtClean="0">
                <a:ln>
                  <a:noFill/>
                </a:ln>
                <a:solidFill>
                  <a:srgbClr val="000000"/>
                </a:solidFill>
                <a:effectLst/>
                <a:latin typeface="Arial" pitchFamily="34" charset="0"/>
                <a:ea typeface="Times New Roman" pitchFamily="18" charset="0"/>
                <a:cs typeface="Arial" pitchFamily="34" charset="0"/>
              </a:rPr>
              <a:t> sağla</a:t>
            </a:r>
            <a:r>
              <a:rPr lang="tr-TR" sz="3200" dirty="0" smtClean="0">
                <a:solidFill>
                  <a:srgbClr val="000000"/>
                </a:solidFill>
                <a:latin typeface="Arial" pitchFamily="34" charset="0"/>
                <a:ea typeface="Times New Roman" pitchFamily="18" charset="0"/>
                <a:cs typeface="Arial" pitchFamily="34" charset="0"/>
              </a:rPr>
              <a:t>tır</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(1520-1566)</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r>
              <a:rPr lang="tr-TR" dirty="0" smtClean="0"/>
              <a:t>....</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980729"/>
            <a:ext cx="7772400" cy="2619722"/>
          </a:xfrm>
        </p:spPr>
        <p:txBody>
          <a:bodyPr>
            <a:normAutofit fontScale="90000"/>
          </a:bodyPr>
          <a:lstStyle/>
          <a:p>
            <a:r>
              <a:rPr lang="tr-TR" b="1" dirty="0" smtClean="0"/>
              <a:t/>
            </a:r>
            <a:br>
              <a:rPr lang="tr-TR" b="1" dirty="0" smtClean="0"/>
            </a:br>
            <a:r>
              <a:rPr lang="tr-TR" sz="8800" b="1" dirty="0" smtClean="0">
                <a:solidFill>
                  <a:srgbClr val="FF0000"/>
                </a:solidFill>
              </a:rPr>
              <a:t>DEMOKRASİNİN SERÜVENİ</a:t>
            </a:r>
            <a:r>
              <a:rPr lang="tr-TR" dirty="0" smtClean="0"/>
              <a:t/>
            </a:r>
            <a:br>
              <a:rPr lang="tr-TR" dirty="0" smtClean="0"/>
            </a:br>
            <a:endParaRPr lang="tr-TR" dirty="0"/>
          </a:p>
        </p:txBody>
      </p:sp>
      <p:sp>
        <p:nvSpPr>
          <p:cNvPr id="3" name="2 Alt Başlık"/>
          <p:cNvSpPr>
            <a:spLocks noGrp="1"/>
          </p:cNvSpPr>
          <p:nvPr>
            <p:ph type="subTitle" idx="1"/>
          </p:nvPr>
        </p:nvSpPr>
        <p:spPr/>
        <p:txBody>
          <a:bodyPr>
            <a:normAutofit lnSpcReduction="10000"/>
          </a:bodyPr>
          <a:lstStyle/>
          <a:p>
            <a:r>
              <a:rPr lang="tr-TR" sz="8800" b="1" dirty="0" smtClean="0">
                <a:solidFill>
                  <a:srgbClr val="FF0000"/>
                </a:solidFill>
              </a:rPr>
              <a:t>VI. ÜNİTE:</a:t>
            </a:r>
            <a:endParaRPr lang="tr-TR" sz="8800" dirty="0">
              <a:solidFill>
                <a:srgbClr val="FF0000"/>
              </a:solidFill>
            </a:endParaRPr>
          </a:p>
        </p:txBody>
      </p:sp>
      <p:sp>
        <p:nvSpPr>
          <p:cNvPr id="4" name="Altbilgi Yer Tutucusu 3"/>
          <p:cNvSpPr>
            <a:spLocks noGrp="1"/>
          </p:cNvSpPr>
          <p:nvPr>
            <p:ph type="ftr" sz="quarter" idx="11"/>
          </p:nvPr>
        </p:nvSpPr>
        <p:spPr/>
        <p:txBody>
          <a:bodyPr/>
          <a:lstStyle/>
          <a:p>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79512" y="206215"/>
            <a:ext cx="8712968"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Fransız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“İnsan ve Yurttaş Hakları Bildirgesi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ile özgürlük , eşitlik, adalet, ulusçuluk gibi kavramlar tüm dünyaya yayıldı.(1789)</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Osmanlı devletinde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“Kanun-i Esasi”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ile insan haklarında önemli gelişme oldu. Halk ilk defa yönetime katıldı. (1876)</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“İnsan Hakları Evrensel Beyannamesi”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ile insan hakları tüm dünyada hızla yayılmaya ve korunmaya başladı. (1948)</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“Avrupa İnsan Hakları Sözleşmesi”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ile Avrupa devletleri de insan hakları için önemli bir adım attı. (1950)</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79512" y="219764"/>
            <a:ext cx="8856984" cy="3416320"/>
          </a:xfrm>
          <a:prstGeom prst="rect">
            <a:avLst/>
          </a:prstGeom>
          <a:solidFill>
            <a:srgbClr val="FFCC99"/>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TEMEL HAKLARIMIZ: </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-İnsanların yaşaması için gereken haklardır. Temel haklar üç </a:t>
            </a:r>
            <a:r>
              <a:rPr kumimoji="0" lang="tr-TR" sz="3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kısıma</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ayrılır: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 Kişi hakları: </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Yaşama, düşünme, yerleşme,özgür olama, mülk edinme gibi doğuştan olan haklardır.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6867" name="Picture 3" descr="http://3.bp.blogspot.com/_XqZsz9anYIg/S9wIy9bdIaI/AAAAAAAAA4g/UEAq_xYEi5s/s1600/haklar.png">
            <a:hlinkClick r:id="rId2"/>
          </p:cNvPr>
          <p:cNvPicPr>
            <a:picLocks noChangeAspect="1" noChangeArrowheads="1"/>
          </p:cNvPicPr>
          <p:nvPr/>
        </p:nvPicPr>
        <p:blipFill>
          <a:blip r:embed="rId3" cstate="print"/>
          <a:srcRect/>
          <a:stretch>
            <a:fillRect/>
          </a:stretch>
        </p:blipFill>
        <p:spPr bwMode="auto">
          <a:xfrm>
            <a:off x="179512" y="3645024"/>
            <a:ext cx="8856984" cy="3062487"/>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ozetbilgiler.com/wp-content/uploads/2011/12/Temel-Haklar-Ve-Özgürlükler.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265754"/>
            <a:ext cx="871296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 Sosyal ve Ekonomik Haklar: </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devletin kanunlarla insanların daha iyi yaşaması için sağladığı haklardır. Sağlık hakkı, eğitim hakkı, çalışma hakkı, sosyal güvenlik hakkı, sendika kurma hakkı gibi.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8915" name="Picture 3" descr="http://www.koopis.org.tr/uploads/haberresim/120.jpg">
            <a:hlinkClick r:id="rId2"/>
          </p:cNvPr>
          <p:cNvPicPr>
            <a:picLocks noChangeAspect="1" noChangeArrowheads="1"/>
          </p:cNvPicPr>
          <p:nvPr/>
        </p:nvPicPr>
        <p:blipFill>
          <a:blip r:embed="rId3" cstate="print"/>
          <a:srcRect/>
          <a:stretch>
            <a:fillRect/>
          </a:stretch>
        </p:blipFill>
        <p:spPr bwMode="auto">
          <a:xfrm>
            <a:off x="1403648" y="2852936"/>
            <a:ext cx="5715000" cy="4005064"/>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2554545"/>
          </a:xfrm>
          <a:prstGeom prst="rect">
            <a:avLst/>
          </a:prstGeom>
        </p:spPr>
        <p:txBody>
          <a:bodyPr wrap="square">
            <a:spAutoFit/>
          </a:bodyPr>
          <a:lstStyle/>
          <a:p>
            <a:pPr lvl="0" eaLnBrk="0" fontAlgn="base" hangingPunct="0">
              <a:spcBef>
                <a:spcPct val="0"/>
              </a:spcBef>
              <a:spcAft>
                <a:spcPct val="0"/>
              </a:spcAft>
            </a:pPr>
            <a:r>
              <a:rPr lang="tr-TR" sz="3200" b="1" dirty="0" smtClean="0">
                <a:solidFill>
                  <a:srgbClr val="FF0000"/>
                </a:solidFill>
                <a:latin typeface="Arial" pitchFamily="34" charset="0"/>
                <a:ea typeface="Times New Roman" pitchFamily="18" charset="0"/>
                <a:cs typeface="Arial" pitchFamily="34" charset="0"/>
              </a:rPr>
              <a:t>3- Siyasi haklar:</a:t>
            </a:r>
            <a:endParaRPr lang="tr-TR" sz="32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3200" dirty="0" smtClean="0">
                <a:solidFill>
                  <a:srgbClr val="000000"/>
                </a:solidFill>
                <a:latin typeface="Arial" pitchFamily="34" charset="0"/>
                <a:ea typeface="Times New Roman" pitchFamily="18" charset="0"/>
                <a:cs typeface="Arial" pitchFamily="34" charset="0"/>
              </a:rPr>
              <a:t> Ülke yönetimine katılmamızı sağlayan haklardır. Seçme ve seçilme hakkı, siyasi faaliyette bulunma hakkı, dilekçe hakkı, vatandaşlık hakkı gibi.</a:t>
            </a:r>
            <a:endParaRPr lang="tr-TR" sz="3200" dirty="0" smtClean="0">
              <a:latin typeface="Arial" pitchFamily="34" charset="0"/>
              <a:cs typeface="Arial" pitchFamily="34" charset="0"/>
            </a:endParaRPr>
          </a:p>
        </p:txBody>
      </p:sp>
      <p:pic>
        <p:nvPicPr>
          <p:cNvPr id="39938" name="Picture 2" descr="http://www.dunya.com/d/news/19962.jpg">
            <a:hlinkClick r:id="rId3"/>
          </p:cNvPr>
          <p:cNvPicPr>
            <a:picLocks noChangeAspect="1" noChangeArrowheads="1"/>
          </p:cNvPicPr>
          <p:nvPr/>
        </p:nvPicPr>
        <p:blipFill>
          <a:blip r:embed="rId4" cstate="print"/>
          <a:srcRect/>
          <a:stretch>
            <a:fillRect/>
          </a:stretch>
        </p:blipFill>
        <p:spPr bwMode="auto">
          <a:xfrm>
            <a:off x="971600" y="2276872"/>
            <a:ext cx="7848872" cy="4320480"/>
          </a:xfrm>
          <a:prstGeom prst="rect">
            <a:avLst/>
          </a:prstGeom>
          <a:noFill/>
        </p:spPr>
      </p:pic>
      <p:sp>
        <p:nvSpPr>
          <p:cNvPr id="3" name="Altbilgi Yer Tutucusu 2"/>
          <p:cNvSpPr>
            <a:spLocks noGrp="1"/>
          </p:cNvSpPr>
          <p:nvPr>
            <p:ph type="ftr" sz="quarter" idx="11"/>
          </p:nvPr>
        </p:nvSpPr>
        <p:spPr/>
        <p:txBody>
          <a:bodyPr/>
          <a:lstStyle/>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3046988"/>
          </a:xfrm>
          <a:prstGeom prst="rect">
            <a:avLst/>
          </a:prstGeom>
        </p:spPr>
        <p:txBody>
          <a:bodyPr wrap="square">
            <a:spAutoFit/>
          </a:bodyPr>
          <a:lstStyle/>
          <a:p>
            <a:r>
              <a:rPr lang="tr-TR" sz="3200" b="1" dirty="0" smtClean="0">
                <a:solidFill>
                  <a:srgbClr val="FF0000"/>
                </a:solidFill>
              </a:rPr>
              <a:t>Demokrasi:</a:t>
            </a:r>
            <a:r>
              <a:rPr lang="tr-TR" sz="3200" dirty="0" smtClean="0">
                <a:solidFill>
                  <a:srgbClr val="FF0000"/>
                </a:solidFill>
              </a:rPr>
              <a:t> </a:t>
            </a:r>
          </a:p>
          <a:p>
            <a:r>
              <a:rPr lang="tr-TR" sz="3200" dirty="0" smtClean="0"/>
              <a:t>Halkın kendi kendini yönetmesine denir. Halk kendi yöneticilerini kendisi seçer. Bu hakkını milletvekilleri seçerek kullanır. Belli bir süre için milletvekillerini seçer milletvekilleri mecliste halk adına ülkeyi yönetir.</a:t>
            </a:r>
            <a:endParaRPr lang="tr-TR" sz="3200" dirty="0"/>
          </a:p>
        </p:txBody>
      </p:sp>
      <p:pic>
        <p:nvPicPr>
          <p:cNvPr id="1026" name="Picture 2" descr="http://istihbaratdunyasi.files.wordpress.com/2012/08/image001751.jpg"/>
          <p:cNvPicPr>
            <a:picLocks noChangeAspect="1" noChangeArrowheads="1"/>
          </p:cNvPicPr>
          <p:nvPr/>
        </p:nvPicPr>
        <p:blipFill>
          <a:blip r:embed="rId2" cstate="print"/>
          <a:srcRect/>
          <a:stretch>
            <a:fillRect/>
          </a:stretch>
        </p:blipFill>
        <p:spPr bwMode="auto">
          <a:xfrm>
            <a:off x="3779912" y="2852936"/>
            <a:ext cx="5191125" cy="3810000"/>
          </a:xfrm>
          <a:prstGeom prst="rect">
            <a:avLst/>
          </a:prstGeom>
          <a:noFill/>
        </p:spPr>
      </p:pic>
      <p:sp>
        <p:nvSpPr>
          <p:cNvPr id="3" name="Altbilgi Yer Tutucusu 2"/>
          <p:cNvSpPr>
            <a:spLocks noGrp="1"/>
          </p:cNvSpPr>
          <p:nvPr>
            <p:ph type="ftr" sz="quarter" idx="11"/>
          </p:nvPr>
        </p:nvSpPr>
        <p:spPr/>
        <p:txBody>
          <a:bodyPr/>
          <a:lstStyle/>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07504" y="216158"/>
            <a:ext cx="8928992" cy="29238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tr-TR"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Türk toplumunun, ruh ve karakter yapısına en uygun yönetim biçimi demokrasidir. Türk ulusunun özgürlük ve bağımsızlığıyla bütünleşen bir yönetimdir. İnsan haklarının en iyi korunup gelişebileceği yönetimdir.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363" name="Picture 3" descr="http://farm3.static.flickr.com/2629/3925294887_8c876fc9fa.jpg"/>
          <p:cNvPicPr>
            <a:picLocks noChangeAspect="1" noChangeArrowheads="1"/>
          </p:cNvPicPr>
          <p:nvPr/>
        </p:nvPicPr>
        <p:blipFill>
          <a:blip r:embed="rId2" cstate="print"/>
          <a:srcRect/>
          <a:stretch>
            <a:fillRect/>
          </a:stretch>
        </p:blipFill>
        <p:spPr bwMode="auto">
          <a:xfrm>
            <a:off x="251520" y="2996952"/>
            <a:ext cx="8784976" cy="3672408"/>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79512" y="136443"/>
            <a:ext cx="8712968" cy="2739211"/>
          </a:xfrm>
          <a:prstGeom prst="rect">
            <a:avLst/>
          </a:prstGeom>
          <a:solidFill>
            <a:srgbClr val="FFCC99"/>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**Demokrasinin Temel İlkeleri: </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a.Milli Egemenlik: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Demokraside egemenlik millete aittir. Millet bu hakkını temsilcilerini kullanarak seçer. Yönetenler, gücünü milletten alır.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387" name="Picture 3" descr="http://www.sorubak.com/resimhaber/23nisan1ks.gif"/>
          <p:cNvPicPr>
            <a:picLocks noChangeAspect="1" noChangeArrowheads="1" noCrop="1"/>
          </p:cNvPicPr>
          <p:nvPr/>
        </p:nvPicPr>
        <p:blipFill>
          <a:blip r:embed="rId2" cstate="print"/>
          <a:srcRect/>
          <a:stretch>
            <a:fillRect/>
          </a:stretch>
        </p:blipFill>
        <p:spPr bwMode="auto">
          <a:xfrm>
            <a:off x="0" y="2636912"/>
            <a:ext cx="9144000" cy="4221088"/>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18944"/>
            <a:ext cx="91440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b.Hürriyet ve Eşitlik: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Hürriyet; başkalarına zarar vermeden her şeyi yapabilmektir. Eşitlik; hiçbir ayrım yapmaksızın herkesin kanun önünde eşit olmasıdır.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411" name="Picture 3" descr="http://1.bp.blogspot.com/_XqZsz9anYIg/S8ilLwePxUI/AAAAAAAAA34/84InNGYIlJ8/s1600/demokrasi.png"/>
          <p:cNvPicPr>
            <a:picLocks noChangeAspect="1" noChangeArrowheads="1"/>
          </p:cNvPicPr>
          <p:nvPr/>
        </p:nvPicPr>
        <p:blipFill>
          <a:blip r:embed="rId2" cstate="print"/>
          <a:srcRect/>
          <a:stretch>
            <a:fillRect/>
          </a:stretch>
        </p:blipFill>
        <p:spPr bwMode="auto">
          <a:xfrm>
            <a:off x="0" y="2132857"/>
            <a:ext cx="9144000" cy="4725144"/>
          </a:xfrm>
          <a:prstGeom prst="rect">
            <a:avLst/>
          </a:prstGeom>
          <a:noFill/>
        </p:spPr>
      </p:pic>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146332"/>
            <a:ext cx="9144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c.Siyasi Partiler:</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Siyasi partilerin çok olması demokrasinin daha iyi işlemesini sağlar. Farklı düşüncedeki insanlar kendi fikirlerine uygun partilere üye olabilir. Ve istedikleri partiyi destekleyebilirler. Atatürk demokrasinin tam anlamıyla gerçekleşe bilmesi için çok partili hayata geçilmesinin şart olduğunu belirtmiştir.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5" name="Picture 3" descr="http://www.gunumuz.com/resim/2012/10/partilogolari.jpg"/>
          <p:cNvPicPr>
            <a:picLocks noChangeAspect="1" noChangeArrowheads="1"/>
          </p:cNvPicPr>
          <p:nvPr/>
        </p:nvPicPr>
        <p:blipFill>
          <a:blip r:embed="rId2" cstate="print"/>
          <a:srcRect/>
          <a:stretch>
            <a:fillRect/>
          </a:stretch>
        </p:blipFill>
        <p:spPr bwMode="auto">
          <a:xfrm>
            <a:off x="0" y="3717032"/>
            <a:ext cx="8892480" cy="3024336"/>
          </a:xfrm>
          <a:prstGeom prst="rect">
            <a:avLst/>
          </a:prstGeom>
          <a:noFill/>
        </p:spPr>
      </p:pic>
      <p:sp>
        <p:nvSpPr>
          <p:cNvPr id="2" name="Altbilgi Yer Tutucusu 1"/>
          <p:cNvSpPr>
            <a:spLocks noGrp="1"/>
          </p:cNvSpPr>
          <p:nvPr>
            <p:ph type="ftr" sz="quarter" idx="11"/>
          </p:nvPr>
        </p:nvSpPr>
        <p:spPr/>
        <p:txBody>
          <a:bodyPr/>
          <a:lstStyle/>
          <a:p>
            <a:r>
              <a:rPr lang="tr-TR" dirty="0" smtClean="0"/>
              <a:t>.</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107504" y="42616"/>
            <a:ext cx="8856984" cy="66267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Ülkeyi yöneten partilere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“İktidar partisi”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diğer partilere de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“Muhalefet Partisi”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denir. Eğer bir parti tek başına iktidar olamazsa başka partilerle anlaşarak iktidar olur. Bu birleşmeye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“Koalisyon”</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adı verilir.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Çoğunluk ilkesi ise halkın çoğunluğunun istediğinin olmasıdır. Ancak çoğunluğu sağlayan parti diğer insanları ezmez ya da baskı uygulamaz.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Çünkü demokraside İnsan haklarına saygı ön plandadır</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Genel oy prensibi ise halkın yöneticilerini kendilerinin ve hepsinin oyu eşit şekilde seçmesidir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a:solidFill>
                  <a:srgbClr val="FF0000"/>
                </a:solidFill>
              </a:rPr>
              <a:t>- Oligarşi:</a:t>
            </a:r>
          </a:p>
        </p:txBody>
      </p:sp>
      <p:sp>
        <p:nvSpPr>
          <p:cNvPr id="3" name="2 İçerik Yer Tutucusu"/>
          <p:cNvSpPr>
            <a:spLocks noGrp="1"/>
          </p:cNvSpPr>
          <p:nvPr>
            <p:ph idx="1"/>
          </p:nvPr>
        </p:nvSpPr>
        <p:spPr/>
        <p:txBody>
          <a:bodyPr/>
          <a:lstStyle/>
          <a:p>
            <a:endParaRPr lang="tr-TR" dirty="0"/>
          </a:p>
        </p:txBody>
      </p:sp>
      <p:sp>
        <p:nvSpPr>
          <p:cNvPr id="4" name="3 Metin Yer Tutucusu"/>
          <p:cNvSpPr>
            <a:spLocks noGrp="1"/>
          </p:cNvSpPr>
          <p:nvPr>
            <p:ph type="body" sz="half" idx="2"/>
          </p:nvPr>
        </p:nvSpPr>
        <p:spPr/>
        <p:txBody>
          <a:bodyPr>
            <a:normAutofit fontScale="55000" lnSpcReduction="20000"/>
          </a:bodyPr>
          <a:lstStyle/>
          <a:p>
            <a:r>
              <a:rPr lang="tr-TR" sz="4400" dirty="0" smtClean="0"/>
              <a:t>Ufak </a:t>
            </a:r>
            <a:r>
              <a:rPr lang="tr-TR" sz="4400" dirty="0"/>
              <a:t>bir </a:t>
            </a:r>
            <a:r>
              <a:rPr lang="tr-TR" sz="4400" dirty="0" smtClean="0"/>
              <a:t>azınlığın</a:t>
            </a:r>
          </a:p>
          <a:p>
            <a:r>
              <a:rPr lang="tr-TR" sz="4400" dirty="0" smtClean="0"/>
              <a:t>(</a:t>
            </a:r>
            <a:r>
              <a:rPr lang="tr-TR" sz="4400" dirty="0"/>
              <a:t>gurubun) ülkeyi </a:t>
            </a:r>
            <a:r>
              <a:rPr lang="tr-TR" sz="4400" dirty="0" smtClean="0"/>
              <a:t>yönetme-</a:t>
            </a:r>
          </a:p>
          <a:p>
            <a:r>
              <a:rPr lang="tr-TR" sz="4400" dirty="0" smtClean="0"/>
              <a:t>sidir</a:t>
            </a:r>
            <a:r>
              <a:rPr lang="tr-TR" sz="4400" dirty="0"/>
              <a:t>.</a:t>
            </a:r>
          </a:p>
          <a:p>
            <a:endParaRPr lang="tr-TR" dirty="0"/>
          </a:p>
        </p:txBody>
      </p:sp>
      <p:sp>
        <p:nvSpPr>
          <p:cNvPr id="5" name="Altbilgi Yer Tutucusu 4"/>
          <p:cNvSpPr>
            <a:spLocks noGrp="1"/>
          </p:cNvSpPr>
          <p:nvPr>
            <p:ph type="ftr" sz="quarter" idx="11"/>
          </p:nvPr>
        </p:nvSpPr>
        <p:spPr/>
        <p:txBody>
          <a:bodyPr/>
          <a:lstStyle/>
          <a:p>
            <a:r>
              <a:rPr lang="tr-TR" dirty="0" smtClean="0"/>
              <a:t>.</a:t>
            </a:r>
            <a:endParaRPr lang="tr-TR" dirty="0"/>
          </a:p>
        </p:txBody>
      </p:sp>
      <p:pic>
        <p:nvPicPr>
          <p:cNvPr id="21506" name="Picture 2" descr="http://www.e-tarih.org/images/konuresim/ts00005.jpg"/>
          <p:cNvPicPr>
            <a:picLocks noChangeAspect="1" noChangeArrowheads="1"/>
          </p:cNvPicPr>
          <p:nvPr/>
        </p:nvPicPr>
        <p:blipFill>
          <a:blip r:embed="rId2" cstate="print"/>
          <a:srcRect/>
          <a:stretch>
            <a:fillRect/>
          </a:stretch>
        </p:blipFill>
        <p:spPr bwMode="auto">
          <a:xfrm>
            <a:off x="3563888" y="260648"/>
            <a:ext cx="5112568" cy="5931397"/>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aks">
  <a:themeElements>
    <a:clrScheme name="Paralaks">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aks">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aks">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4F7A876A-7598-49CA-AFC8-8EDA2551E4A7}"/>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Paralaks</Template>
  <TotalTime>49</TotalTime>
  <Words>275</Words>
  <PresentationFormat>Ekran Gösterisi (4:3)</PresentationFormat>
  <Paragraphs>73</Paragraphs>
  <Slides>24</Slides>
  <Notes>2</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Paralaks</vt:lpstr>
      <vt:lpstr>MUSTAFA ÇİÇEN 6/A REYHANLI/KARACA KOLEJİ</vt:lpstr>
      <vt:lpstr> DEMOKRASİNİN SERÜVENİ </vt:lpstr>
      <vt:lpstr>Slayt 3</vt:lpstr>
      <vt:lpstr>Slayt 4</vt:lpstr>
      <vt:lpstr>Slayt 5</vt:lpstr>
      <vt:lpstr>Slayt 6</vt:lpstr>
      <vt:lpstr>Slayt 7</vt:lpstr>
      <vt:lpstr>Slayt 8</vt:lpstr>
      <vt:lpstr>- Oligarşi:</vt:lpstr>
      <vt:lpstr>- Teokrasi:</vt:lpstr>
      <vt:lpstr>Cumhuriyet</vt:lpstr>
      <vt:lpstr>- Feodalite:</vt:lpstr>
      <vt:lpstr>- Diktatörlük:</vt:lpstr>
      <vt:lpstr>Slayt 14</vt:lpstr>
      <vt:lpstr>Slayt 15</vt:lpstr>
      <vt:lpstr>Slayt 16</vt:lpstr>
      <vt:lpstr>Slayt 17</vt:lpstr>
      <vt:lpstr>Slayt 18</vt:lpstr>
      <vt:lpstr>Slayt 19</vt:lpstr>
      <vt:lpstr>Slayt 20</vt:lpstr>
      <vt:lpstr>Slayt 21</vt:lpstr>
      <vt:lpstr>Slayt 22</vt:lpstr>
      <vt:lpstr>Slayt 23</vt:lpstr>
      <vt:lpstr>Slayt 24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2013-01-16T16:05:35Z</dcterms:created>
  <dcterms:modified xsi:type="dcterms:W3CDTF">2016-04-23T04:51:13Z</dcterms:modified>
  <cp:category>www.sorubak.com</cp:category>
</cp:coreProperties>
</file>