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70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5.xml"/><Relationship Id="rId1" Type="http://schemas.openxmlformats.org/officeDocument/2006/relationships/slide" Target="../slides/slide3.xml"/><Relationship Id="rId5" Type="http://schemas.openxmlformats.org/officeDocument/2006/relationships/slide" Target="../slides/slide10.xml"/><Relationship Id="rId4" Type="http://schemas.openxmlformats.org/officeDocument/2006/relationships/slide" Target="../slides/slide9.xml"/></Relationships>
</file>

<file path=ppt/diagrams/_rels/drawing1.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F7496C-0B8B-4EBA-B9E0-8C25D5A169E6}"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tr-TR"/>
        </a:p>
      </dgm:t>
    </dgm:pt>
    <dgm:pt modelId="{15A4E0A9-00EB-4EA5-9B03-ECCA5D6DF9C4}">
      <dgm:prSet phldrT="[Metin]"/>
      <dgm:spPr/>
      <dgm:t>
        <a:bodyPr/>
        <a:lstStyle/>
        <a:p>
          <a:pPr algn="ctr"/>
          <a:r>
            <a:rPr lang="tr-TR" dirty="0" smtClean="0">
              <a:hlinkClick xmlns:r="http://schemas.openxmlformats.org/officeDocument/2006/relationships" r:id="rId1" action="ppaction://hlinksldjump"/>
            </a:rPr>
            <a:t>Yönlü Sayılar…</a:t>
          </a:r>
          <a:endParaRPr lang="tr-TR" dirty="0"/>
        </a:p>
      </dgm:t>
    </dgm:pt>
    <dgm:pt modelId="{5642C6A7-524E-41F0-8AF7-DD46D3B73A3A}" type="parTrans" cxnId="{9AB7B23E-6C0A-4F94-9395-6E6C305C7FA6}">
      <dgm:prSet/>
      <dgm:spPr/>
      <dgm:t>
        <a:bodyPr/>
        <a:lstStyle/>
        <a:p>
          <a:endParaRPr lang="tr-TR"/>
        </a:p>
      </dgm:t>
    </dgm:pt>
    <dgm:pt modelId="{BA17CF39-4E3F-4ABF-9A5C-49D48A8B1A1A}" type="sibTrans" cxnId="{9AB7B23E-6C0A-4F94-9395-6E6C305C7FA6}">
      <dgm:prSet/>
      <dgm:spPr/>
      <dgm:t>
        <a:bodyPr/>
        <a:lstStyle/>
        <a:p>
          <a:endParaRPr lang="tr-TR"/>
        </a:p>
      </dgm:t>
    </dgm:pt>
    <dgm:pt modelId="{EF0CD58A-863E-4EA3-8BE2-3BDCC8B79233}">
      <dgm:prSet phldrT="[Metin]"/>
      <dgm:spPr/>
      <dgm:t>
        <a:bodyPr/>
        <a:lstStyle/>
        <a:p>
          <a:pPr algn="ctr"/>
          <a:r>
            <a:rPr lang="tr-TR" dirty="0" smtClean="0">
              <a:hlinkClick xmlns:r="http://schemas.openxmlformats.org/officeDocument/2006/relationships" r:id="rId2" action="ppaction://hlinksldjump"/>
            </a:rPr>
            <a:t>Tam Sayılar Kümesi…</a:t>
          </a:r>
          <a:endParaRPr lang="tr-TR" dirty="0"/>
        </a:p>
      </dgm:t>
    </dgm:pt>
    <dgm:pt modelId="{19FBADEC-4751-4A01-BB50-4820CA27F63F}" type="sibTrans" cxnId="{AAEFEE96-4C5F-4F90-8927-C5B24D579D05}">
      <dgm:prSet/>
      <dgm:spPr/>
      <dgm:t>
        <a:bodyPr/>
        <a:lstStyle/>
        <a:p>
          <a:endParaRPr lang="tr-TR"/>
        </a:p>
      </dgm:t>
    </dgm:pt>
    <dgm:pt modelId="{A018CBD8-D065-464B-8FF6-A5B2B7C4D701}" type="parTrans" cxnId="{AAEFEE96-4C5F-4F90-8927-C5B24D579D05}">
      <dgm:prSet/>
      <dgm:spPr/>
      <dgm:t>
        <a:bodyPr/>
        <a:lstStyle/>
        <a:p>
          <a:endParaRPr lang="tr-TR"/>
        </a:p>
      </dgm:t>
    </dgm:pt>
    <dgm:pt modelId="{A2E0AE83-0BE7-43B7-ACEB-B14402E3715E}">
      <dgm:prSet phldrT="[Metin]"/>
      <dgm:spPr/>
      <dgm:t>
        <a:bodyPr/>
        <a:lstStyle/>
        <a:p>
          <a:pPr algn="ctr"/>
          <a:r>
            <a:rPr lang="tr-TR" dirty="0" smtClean="0">
              <a:hlinkClick xmlns:r="http://schemas.openxmlformats.org/officeDocument/2006/relationships" r:id="rId3" action="ppaction://hlinksldjump"/>
            </a:rPr>
            <a:t>Mutlak Değer…</a:t>
          </a:r>
          <a:endParaRPr lang="tr-TR" dirty="0" smtClean="0"/>
        </a:p>
      </dgm:t>
    </dgm:pt>
    <dgm:pt modelId="{B90DB91B-F0F0-4045-B147-861159594877}" type="parTrans" cxnId="{468B0C06-B8B6-475C-872B-99D7268FEA19}">
      <dgm:prSet/>
      <dgm:spPr/>
      <dgm:t>
        <a:bodyPr/>
        <a:lstStyle/>
        <a:p>
          <a:endParaRPr lang="tr-TR"/>
        </a:p>
      </dgm:t>
    </dgm:pt>
    <dgm:pt modelId="{453DCF5A-F4C4-4C48-A157-98B872CB0031}" type="sibTrans" cxnId="{468B0C06-B8B6-475C-872B-99D7268FEA19}">
      <dgm:prSet/>
      <dgm:spPr/>
      <dgm:t>
        <a:bodyPr/>
        <a:lstStyle/>
        <a:p>
          <a:endParaRPr lang="tr-TR"/>
        </a:p>
      </dgm:t>
    </dgm:pt>
    <dgm:pt modelId="{1018CE8C-2693-449C-AE73-35B126052CBF}">
      <dgm:prSet phldrT="[Metin]"/>
      <dgm:spPr/>
      <dgm:t>
        <a:bodyPr/>
        <a:lstStyle/>
        <a:p>
          <a:pPr algn="ctr"/>
          <a:r>
            <a:rPr lang="tr-TR" dirty="0" smtClean="0">
              <a:hlinkClick xmlns:r="http://schemas.openxmlformats.org/officeDocument/2006/relationships" r:id="rId4" action="ppaction://hlinksldjump"/>
            </a:rPr>
            <a:t>Tam Sayıları Karşılaştırma…</a:t>
          </a:r>
          <a:endParaRPr lang="tr-TR" dirty="0" smtClean="0"/>
        </a:p>
      </dgm:t>
    </dgm:pt>
    <dgm:pt modelId="{3BE8F58F-859E-410C-90CE-BB23F0E08A02}" type="parTrans" cxnId="{32F83C25-BA2F-49DE-9502-B27757D8159F}">
      <dgm:prSet/>
      <dgm:spPr/>
      <dgm:t>
        <a:bodyPr/>
        <a:lstStyle/>
        <a:p>
          <a:endParaRPr lang="tr-TR"/>
        </a:p>
      </dgm:t>
    </dgm:pt>
    <dgm:pt modelId="{1EEC0BDE-DDF0-4C49-90C8-7FFB3C23A943}" type="sibTrans" cxnId="{32F83C25-BA2F-49DE-9502-B27757D8159F}">
      <dgm:prSet/>
      <dgm:spPr/>
      <dgm:t>
        <a:bodyPr/>
        <a:lstStyle/>
        <a:p>
          <a:endParaRPr lang="tr-TR"/>
        </a:p>
      </dgm:t>
    </dgm:pt>
    <dgm:pt modelId="{3D61576A-F758-45F5-BD79-FF016DC8C303}">
      <dgm:prSet phldrT="[Metin]"/>
      <dgm:spPr/>
      <dgm:t>
        <a:bodyPr/>
        <a:lstStyle/>
        <a:p>
          <a:pPr algn="ctr"/>
          <a:r>
            <a:rPr lang="tr-TR" dirty="0" smtClean="0">
              <a:hlinkClick xmlns:r="http://schemas.openxmlformats.org/officeDocument/2006/relationships" r:id="rId5" action="ppaction://hlinksldjump"/>
            </a:rPr>
            <a:t>Bu Konulardan Çıkarımlar…</a:t>
          </a:r>
          <a:endParaRPr lang="tr-TR" dirty="0" smtClean="0"/>
        </a:p>
      </dgm:t>
    </dgm:pt>
    <dgm:pt modelId="{2E0B0644-DA44-435C-921D-29F1FB5AE72E}" type="parTrans" cxnId="{DDE42186-E7E0-4711-AC02-404121693B96}">
      <dgm:prSet/>
      <dgm:spPr/>
    </dgm:pt>
    <dgm:pt modelId="{4208ADD7-F567-41E2-9307-AAE8EB0DB1A6}" type="sibTrans" cxnId="{DDE42186-E7E0-4711-AC02-404121693B96}">
      <dgm:prSet/>
      <dgm:spPr/>
    </dgm:pt>
    <dgm:pt modelId="{D08C7010-3BF5-4B91-94B3-11D995444549}" type="pres">
      <dgm:prSet presAssocID="{42F7496C-0B8B-4EBA-B9E0-8C25D5A169E6}" presName="linear" presStyleCnt="0">
        <dgm:presLayoutVars>
          <dgm:animLvl val="lvl"/>
          <dgm:resizeHandles val="exact"/>
        </dgm:presLayoutVars>
      </dgm:prSet>
      <dgm:spPr/>
      <dgm:t>
        <a:bodyPr/>
        <a:lstStyle/>
        <a:p>
          <a:endParaRPr lang="tr-TR"/>
        </a:p>
      </dgm:t>
    </dgm:pt>
    <dgm:pt modelId="{B1EBBB39-7EA6-4D86-8782-7990DD5F0BA7}" type="pres">
      <dgm:prSet presAssocID="{15A4E0A9-00EB-4EA5-9B03-ECCA5D6DF9C4}" presName="parentText" presStyleLbl="node1" presStyleIdx="0" presStyleCnt="5">
        <dgm:presLayoutVars>
          <dgm:chMax val="0"/>
          <dgm:bulletEnabled val="1"/>
        </dgm:presLayoutVars>
      </dgm:prSet>
      <dgm:spPr/>
      <dgm:t>
        <a:bodyPr/>
        <a:lstStyle/>
        <a:p>
          <a:endParaRPr lang="tr-TR"/>
        </a:p>
      </dgm:t>
    </dgm:pt>
    <dgm:pt modelId="{F852E8D5-8CBE-4B18-80B6-05A34D464B8A}" type="pres">
      <dgm:prSet presAssocID="{BA17CF39-4E3F-4ABF-9A5C-49D48A8B1A1A}" presName="spacer" presStyleCnt="0"/>
      <dgm:spPr/>
    </dgm:pt>
    <dgm:pt modelId="{2FCBFDAA-29CE-49FA-9952-F48C16855620}" type="pres">
      <dgm:prSet presAssocID="{EF0CD58A-863E-4EA3-8BE2-3BDCC8B79233}" presName="parentText" presStyleLbl="node1" presStyleIdx="1" presStyleCnt="5">
        <dgm:presLayoutVars>
          <dgm:chMax val="0"/>
          <dgm:bulletEnabled val="1"/>
        </dgm:presLayoutVars>
      </dgm:prSet>
      <dgm:spPr/>
      <dgm:t>
        <a:bodyPr/>
        <a:lstStyle/>
        <a:p>
          <a:endParaRPr lang="tr-TR"/>
        </a:p>
      </dgm:t>
    </dgm:pt>
    <dgm:pt modelId="{4A198F29-D178-44B2-9D07-167BB0477ECD}" type="pres">
      <dgm:prSet presAssocID="{19FBADEC-4751-4A01-BB50-4820CA27F63F}" presName="spacer" presStyleCnt="0"/>
      <dgm:spPr/>
    </dgm:pt>
    <dgm:pt modelId="{269DAD5F-9276-4861-9818-2FCFAF15D7D2}" type="pres">
      <dgm:prSet presAssocID="{A2E0AE83-0BE7-43B7-ACEB-B14402E3715E}" presName="parentText" presStyleLbl="node1" presStyleIdx="2" presStyleCnt="5">
        <dgm:presLayoutVars>
          <dgm:chMax val="0"/>
          <dgm:bulletEnabled val="1"/>
        </dgm:presLayoutVars>
      </dgm:prSet>
      <dgm:spPr/>
      <dgm:t>
        <a:bodyPr/>
        <a:lstStyle/>
        <a:p>
          <a:endParaRPr lang="tr-TR"/>
        </a:p>
      </dgm:t>
    </dgm:pt>
    <dgm:pt modelId="{1EC0FFB9-7199-4E7E-8A45-214795FF973D}" type="pres">
      <dgm:prSet presAssocID="{453DCF5A-F4C4-4C48-A157-98B872CB0031}" presName="spacer" presStyleCnt="0"/>
      <dgm:spPr/>
    </dgm:pt>
    <dgm:pt modelId="{6E02CC91-7BF4-4A6D-AB38-58590C14320F}" type="pres">
      <dgm:prSet presAssocID="{1018CE8C-2693-449C-AE73-35B126052CBF}" presName="parentText" presStyleLbl="node1" presStyleIdx="3" presStyleCnt="5">
        <dgm:presLayoutVars>
          <dgm:chMax val="0"/>
          <dgm:bulletEnabled val="1"/>
        </dgm:presLayoutVars>
      </dgm:prSet>
      <dgm:spPr/>
      <dgm:t>
        <a:bodyPr/>
        <a:lstStyle/>
        <a:p>
          <a:endParaRPr lang="tr-TR"/>
        </a:p>
      </dgm:t>
    </dgm:pt>
    <dgm:pt modelId="{3B35C9B0-D883-4B78-9A05-1E2090612AC2}" type="pres">
      <dgm:prSet presAssocID="{1EEC0BDE-DDF0-4C49-90C8-7FFB3C23A943}" presName="spacer" presStyleCnt="0"/>
      <dgm:spPr/>
    </dgm:pt>
    <dgm:pt modelId="{750B5F36-6977-4D58-A6E4-7B321DB0EC82}" type="pres">
      <dgm:prSet presAssocID="{3D61576A-F758-45F5-BD79-FF016DC8C303}" presName="parentText" presStyleLbl="node1" presStyleIdx="4" presStyleCnt="5">
        <dgm:presLayoutVars>
          <dgm:chMax val="0"/>
          <dgm:bulletEnabled val="1"/>
        </dgm:presLayoutVars>
      </dgm:prSet>
      <dgm:spPr/>
      <dgm:t>
        <a:bodyPr/>
        <a:lstStyle/>
        <a:p>
          <a:endParaRPr lang="tr-TR"/>
        </a:p>
      </dgm:t>
    </dgm:pt>
  </dgm:ptLst>
  <dgm:cxnLst>
    <dgm:cxn modelId="{CEAC857F-5EEA-4378-8F55-2FEBF16521B2}" type="presOf" srcId="{42F7496C-0B8B-4EBA-B9E0-8C25D5A169E6}" destId="{D08C7010-3BF5-4B91-94B3-11D995444549}" srcOrd="0" destOrd="0" presId="urn:microsoft.com/office/officeart/2005/8/layout/vList2"/>
    <dgm:cxn modelId="{32F83C25-BA2F-49DE-9502-B27757D8159F}" srcId="{42F7496C-0B8B-4EBA-B9E0-8C25D5A169E6}" destId="{1018CE8C-2693-449C-AE73-35B126052CBF}" srcOrd="3" destOrd="0" parTransId="{3BE8F58F-859E-410C-90CE-BB23F0E08A02}" sibTransId="{1EEC0BDE-DDF0-4C49-90C8-7FFB3C23A943}"/>
    <dgm:cxn modelId="{4DC426EA-5AA5-445C-8BF9-4A022DEAAC28}" type="presOf" srcId="{EF0CD58A-863E-4EA3-8BE2-3BDCC8B79233}" destId="{2FCBFDAA-29CE-49FA-9952-F48C16855620}" srcOrd="0" destOrd="0" presId="urn:microsoft.com/office/officeart/2005/8/layout/vList2"/>
    <dgm:cxn modelId="{35095566-AFFD-4DDA-BD50-77F66ADB6B5D}" type="presOf" srcId="{15A4E0A9-00EB-4EA5-9B03-ECCA5D6DF9C4}" destId="{B1EBBB39-7EA6-4D86-8782-7990DD5F0BA7}" srcOrd="0" destOrd="0" presId="urn:microsoft.com/office/officeart/2005/8/layout/vList2"/>
    <dgm:cxn modelId="{9AB7B23E-6C0A-4F94-9395-6E6C305C7FA6}" srcId="{42F7496C-0B8B-4EBA-B9E0-8C25D5A169E6}" destId="{15A4E0A9-00EB-4EA5-9B03-ECCA5D6DF9C4}" srcOrd="0" destOrd="0" parTransId="{5642C6A7-524E-41F0-8AF7-DD46D3B73A3A}" sibTransId="{BA17CF39-4E3F-4ABF-9A5C-49D48A8B1A1A}"/>
    <dgm:cxn modelId="{468B0C06-B8B6-475C-872B-99D7268FEA19}" srcId="{42F7496C-0B8B-4EBA-B9E0-8C25D5A169E6}" destId="{A2E0AE83-0BE7-43B7-ACEB-B14402E3715E}" srcOrd="2" destOrd="0" parTransId="{B90DB91B-F0F0-4045-B147-861159594877}" sibTransId="{453DCF5A-F4C4-4C48-A157-98B872CB0031}"/>
    <dgm:cxn modelId="{AAEFEE96-4C5F-4F90-8927-C5B24D579D05}" srcId="{42F7496C-0B8B-4EBA-B9E0-8C25D5A169E6}" destId="{EF0CD58A-863E-4EA3-8BE2-3BDCC8B79233}" srcOrd="1" destOrd="0" parTransId="{A018CBD8-D065-464B-8FF6-A5B2B7C4D701}" sibTransId="{19FBADEC-4751-4A01-BB50-4820CA27F63F}"/>
    <dgm:cxn modelId="{87C47BD9-6053-4D95-8F53-12855C8B20D1}" type="presOf" srcId="{A2E0AE83-0BE7-43B7-ACEB-B14402E3715E}" destId="{269DAD5F-9276-4861-9818-2FCFAF15D7D2}" srcOrd="0" destOrd="0" presId="urn:microsoft.com/office/officeart/2005/8/layout/vList2"/>
    <dgm:cxn modelId="{A3F436E1-46FF-4C82-90DC-0EEAB02482D7}" type="presOf" srcId="{1018CE8C-2693-449C-AE73-35B126052CBF}" destId="{6E02CC91-7BF4-4A6D-AB38-58590C14320F}" srcOrd="0" destOrd="0" presId="urn:microsoft.com/office/officeart/2005/8/layout/vList2"/>
    <dgm:cxn modelId="{DDE42186-E7E0-4711-AC02-404121693B96}" srcId="{42F7496C-0B8B-4EBA-B9E0-8C25D5A169E6}" destId="{3D61576A-F758-45F5-BD79-FF016DC8C303}" srcOrd="4" destOrd="0" parTransId="{2E0B0644-DA44-435C-921D-29F1FB5AE72E}" sibTransId="{4208ADD7-F567-41E2-9307-AAE8EB0DB1A6}"/>
    <dgm:cxn modelId="{4407FDA8-43FC-44F7-967E-ADF324E05224}" type="presOf" srcId="{3D61576A-F758-45F5-BD79-FF016DC8C303}" destId="{750B5F36-6977-4D58-A6E4-7B321DB0EC82}" srcOrd="0" destOrd="0" presId="urn:microsoft.com/office/officeart/2005/8/layout/vList2"/>
    <dgm:cxn modelId="{352A5331-F250-4F0F-B950-0366D59C33EA}" type="presParOf" srcId="{D08C7010-3BF5-4B91-94B3-11D995444549}" destId="{B1EBBB39-7EA6-4D86-8782-7990DD5F0BA7}" srcOrd="0" destOrd="0" presId="urn:microsoft.com/office/officeart/2005/8/layout/vList2"/>
    <dgm:cxn modelId="{FB4163CC-B43E-473B-ACD8-A8D95909F61B}" type="presParOf" srcId="{D08C7010-3BF5-4B91-94B3-11D995444549}" destId="{F852E8D5-8CBE-4B18-80B6-05A34D464B8A}" srcOrd="1" destOrd="0" presId="urn:microsoft.com/office/officeart/2005/8/layout/vList2"/>
    <dgm:cxn modelId="{B5D810B4-A8A3-499A-804C-EFADFE01ABC9}" type="presParOf" srcId="{D08C7010-3BF5-4B91-94B3-11D995444549}" destId="{2FCBFDAA-29CE-49FA-9952-F48C16855620}" srcOrd="2" destOrd="0" presId="urn:microsoft.com/office/officeart/2005/8/layout/vList2"/>
    <dgm:cxn modelId="{8E224230-40D3-45A3-9A8C-42513CB6CEA7}" type="presParOf" srcId="{D08C7010-3BF5-4B91-94B3-11D995444549}" destId="{4A198F29-D178-44B2-9D07-167BB0477ECD}" srcOrd="3" destOrd="0" presId="urn:microsoft.com/office/officeart/2005/8/layout/vList2"/>
    <dgm:cxn modelId="{0EB331C9-D0AE-4EC3-8810-ADF2AC95FB44}" type="presParOf" srcId="{D08C7010-3BF5-4B91-94B3-11D995444549}" destId="{269DAD5F-9276-4861-9818-2FCFAF15D7D2}" srcOrd="4" destOrd="0" presId="urn:microsoft.com/office/officeart/2005/8/layout/vList2"/>
    <dgm:cxn modelId="{2BC34689-A63D-4241-9FEF-AC3828752407}" type="presParOf" srcId="{D08C7010-3BF5-4B91-94B3-11D995444549}" destId="{1EC0FFB9-7199-4E7E-8A45-214795FF973D}" srcOrd="5" destOrd="0" presId="urn:microsoft.com/office/officeart/2005/8/layout/vList2"/>
    <dgm:cxn modelId="{746CF21A-323A-406E-BE75-569D88856B55}" type="presParOf" srcId="{D08C7010-3BF5-4B91-94B3-11D995444549}" destId="{6E02CC91-7BF4-4A6D-AB38-58590C14320F}" srcOrd="6" destOrd="0" presId="urn:microsoft.com/office/officeart/2005/8/layout/vList2"/>
    <dgm:cxn modelId="{E9371F62-7C46-4C01-9C1E-9171FF3D52FC}" type="presParOf" srcId="{D08C7010-3BF5-4B91-94B3-11D995444549}" destId="{3B35C9B0-D883-4B78-9A05-1E2090612AC2}" srcOrd="7" destOrd="0" presId="urn:microsoft.com/office/officeart/2005/8/layout/vList2"/>
    <dgm:cxn modelId="{4C0056A4-1522-458B-8E9C-DD862EB6A4A3}" type="presParOf" srcId="{D08C7010-3BF5-4B91-94B3-11D995444549}" destId="{750B5F36-6977-4D58-A6E4-7B321DB0EC82}"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EBBB39-7EA6-4D86-8782-7990DD5F0BA7}">
      <dsp:nvSpPr>
        <dsp:cNvPr id="0" name=""/>
        <dsp:cNvSpPr/>
      </dsp:nvSpPr>
      <dsp:spPr>
        <a:xfrm>
          <a:off x="0" y="18035"/>
          <a:ext cx="5015880" cy="695565"/>
        </a:xfrm>
        <a:prstGeom prst="roundRect">
          <a:avLst/>
        </a:prstGeom>
        <a:blipFill rotWithShape="0">
          <a:blip xmlns:r="http://schemas.openxmlformats.org/officeDocument/2006/relationships" r:embed="rId1">
            <a:duotone>
              <a:schemeClr val="accent1">
                <a:hueOff val="0"/>
                <a:satOff val="0"/>
                <a:lumOff val="0"/>
                <a:alphaOff val="0"/>
                <a:shade val="40000"/>
              </a:schemeClr>
              <a:schemeClr val="accent1">
                <a:hueOff val="0"/>
                <a:satOff val="0"/>
                <a:lumOff val="0"/>
                <a:alphaOff val="0"/>
                <a:tint val="42000"/>
              </a:schemeClr>
            </a:duotone>
          </a:blip>
          <a:tile tx="0" ty="0" sx="40000" sy="40000" flip="none" algn="tl"/>
        </a:blipFill>
        <a:ln>
          <a:noFill/>
        </a:ln>
        <a:effectLst>
          <a:outerShdw blurRad="95000" rotWithShape="0">
            <a:srgbClr val="000000">
              <a:alpha val="50000"/>
            </a:srgbClr>
          </a:outerShdw>
          <a:softEdge rad="12700"/>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tr-TR" sz="2900" kern="1200" dirty="0" smtClean="0">
              <a:hlinkClick xmlns:r="http://schemas.openxmlformats.org/officeDocument/2006/relationships" r:id="" action="ppaction://hlinksldjump"/>
            </a:rPr>
            <a:t>Yönlü Sayılar…</a:t>
          </a:r>
          <a:endParaRPr lang="tr-TR" sz="2900" kern="1200" dirty="0"/>
        </a:p>
      </dsp:txBody>
      <dsp:txXfrm>
        <a:off x="0" y="18035"/>
        <a:ext cx="5015880" cy="695565"/>
      </dsp:txXfrm>
    </dsp:sp>
    <dsp:sp modelId="{2FCBFDAA-29CE-49FA-9952-F48C16855620}">
      <dsp:nvSpPr>
        <dsp:cNvPr id="0" name=""/>
        <dsp:cNvSpPr/>
      </dsp:nvSpPr>
      <dsp:spPr>
        <a:xfrm>
          <a:off x="0" y="797120"/>
          <a:ext cx="5015880" cy="695565"/>
        </a:xfrm>
        <a:prstGeom prst="roundRect">
          <a:avLst/>
        </a:prstGeom>
        <a:blipFill rotWithShape="0">
          <a:blip xmlns:r="http://schemas.openxmlformats.org/officeDocument/2006/relationships" r:embed="rId1">
            <a:duotone>
              <a:schemeClr val="accent1">
                <a:hueOff val="0"/>
                <a:satOff val="0"/>
                <a:lumOff val="0"/>
                <a:alphaOff val="0"/>
                <a:shade val="40000"/>
              </a:schemeClr>
              <a:schemeClr val="accent1">
                <a:hueOff val="0"/>
                <a:satOff val="0"/>
                <a:lumOff val="0"/>
                <a:alphaOff val="0"/>
                <a:tint val="42000"/>
              </a:schemeClr>
            </a:duotone>
          </a:blip>
          <a:tile tx="0" ty="0" sx="40000" sy="40000" flip="none" algn="tl"/>
        </a:blipFill>
        <a:ln>
          <a:noFill/>
        </a:ln>
        <a:effectLst>
          <a:outerShdw blurRad="95000" rotWithShape="0">
            <a:srgbClr val="000000">
              <a:alpha val="50000"/>
            </a:srgbClr>
          </a:outerShdw>
          <a:softEdge rad="12700"/>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tr-TR" sz="2900" kern="1200" dirty="0" smtClean="0">
              <a:hlinkClick xmlns:r="http://schemas.openxmlformats.org/officeDocument/2006/relationships" r:id="" action="ppaction://hlinksldjump"/>
            </a:rPr>
            <a:t>Tam Sayılar Kümesi…</a:t>
          </a:r>
          <a:endParaRPr lang="tr-TR" sz="2900" kern="1200" dirty="0"/>
        </a:p>
      </dsp:txBody>
      <dsp:txXfrm>
        <a:off x="0" y="797120"/>
        <a:ext cx="5015880" cy="695565"/>
      </dsp:txXfrm>
    </dsp:sp>
    <dsp:sp modelId="{269DAD5F-9276-4861-9818-2FCFAF15D7D2}">
      <dsp:nvSpPr>
        <dsp:cNvPr id="0" name=""/>
        <dsp:cNvSpPr/>
      </dsp:nvSpPr>
      <dsp:spPr>
        <a:xfrm>
          <a:off x="0" y="1576205"/>
          <a:ext cx="5015880" cy="695565"/>
        </a:xfrm>
        <a:prstGeom prst="roundRect">
          <a:avLst/>
        </a:prstGeom>
        <a:blipFill rotWithShape="0">
          <a:blip xmlns:r="http://schemas.openxmlformats.org/officeDocument/2006/relationships" r:embed="rId1">
            <a:duotone>
              <a:schemeClr val="accent1">
                <a:hueOff val="0"/>
                <a:satOff val="0"/>
                <a:lumOff val="0"/>
                <a:alphaOff val="0"/>
                <a:shade val="40000"/>
              </a:schemeClr>
              <a:schemeClr val="accent1">
                <a:hueOff val="0"/>
                <a:satOff val="0"/>
                <a:lumOff val="0"/>
                <a:alphaOff val="0"/>
                <a:tint val="42000"/>
              </a:schemeClr>
            </a:duotone>
          </a:blip>
          <a:tile tx="0" ty="0" sx="40000" sy="40000" flip="none" algn="tl"/>
        </a:blipFill>
        <a:ln>
          <a:noFill/>
        </a:ln>
        <a:effectLst>
          <a:outerShdw blurRad="95000" rotWithShape="0">
            <a:srgbClr val="000000">
              <a:alpha val="50000"/>
            </a:srgbClr>
          </a:outerShdw>
          <a:softEdge rad="12700"/>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tr-TR" sz="2900" kern="1200" dirty="0" smtClean="0">
              <a:hlinkClick xmlns:r="http://schemas.openxmlformats.org/officeDocument/2006/relationships" r:id="" action="ppaction://hlinksldjump"/>
            </a:rPr>
            <a:t>Mutlak Değer…</a:t>
          </a:r>
          <a:endParaRPr lang="tr-TR" sz="2900" kern="1200" dirty="0" smtClean="0"/>
        </a:p>
      </dsp:txBody>
      <dsp:txXfrm>
        <a:off x="0" y="1576205"/>
        <a:ext cx="5015880" cy="695565"/>
      </dsp:txXfrm>
    </dsp:sp>
    <dsp:sp modelId="{6E02CC91-7BF4-4A6D-AB38-58590C14320F}">
      <dsp:nvSpPr>
        <dsp:cNvPr id="0" name=""/>
        <dsp:cNvSpPr/>
      </dsp:nvSpPr>
      <dsp:spPr>
        <a:xfrm>
          <a:off x="0" y="2355290"/>
          <a:ext cx="5015880" cy="695565"/>
        </a:xfrm>
        <a:prstGeom prst="roundRect">
          <a:avLst/>
        </a:prstGeom>
        <a:blipFill rotWithShape="0">
          <a:blip xmlns:r="http://schemas.openxmlformats.org/officeDocument/2006/relationships" r:embed="rId1">
            <a:duotone>
              <a:schemeClr val="accent1">
                <a:hueOff val="0"/>
                <a:satOff val="0"/>
                <a:lumOff val="0"/>
                <a:alphaOff val="0"/>
                <a:shade val="40000"/>
              </a:schemeClr>
              <a:schemeClr val="accent1">
                <a:hueOff val="0"/>
                <a:satOff val="0"/>
                <a:lumOff val="0"/>
                <a:alphaOff val="0"/>
                <a:tint val="42000"/>
              </a:schemeClr>
            </a:duotone>
          </a:blip>
          <a:tile tx="0" ty="0" sx="40000" sy="40000" flip="none" algn="tl"/>
        </a:blipFill>
        <a:ln>
          <a:noFill/>
        </a:ln>
        <a:effectLst>
          <a:outerShdw blurRad="95000" rotWithShape="0">
            <a:srgbClr val="000000">
              <a:alpha val="50000"/>
            </a:srgbClr>
          </a:outerShdw>
          <a:softEdge rad="12700"/>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tr-TR" sz="2900" kern="1200" dirty="0" smtClean="0">
              <a:hlinkClick xmlns:r="http://schemas.openxmlformats.org/officeDocument/2006/relationships" r:id="" action="ppaction://hlinksldjump"/>
            </a:rPr>
            <a:t>Tam Sayıları Karşılaştırma…</a:t>
          </a:r>
          <a:endParaRPr lang="tr-TR" sz="2900" kern="1200" dirty="0" smtClean="0"/>
        </a:p>
      </dsp:txBody>
      <dsp:txXfrm>
        <a:off x="0" y="2355290"/>
        <a:ext cx="5015880" cy="695565"/>
      </dsp:txXfrm>
    </dsp:sp>
    <dsp:sp modelId="{750B5F36-6977-4D58-A6E4-7B321DB0EC82}">
      <dsp:nvSpPr>
        <dsp:cNvPr id="0" name=""/>
        <dsp:cNvSpPr/>
      </dsp:nvSpPr>
      <dsp:spPr>
        <a:xfrm>
          <a:off x="0" y="3134375"/>
          <a:ext cx="5015880" cy="695565"/>
        </a:xfrm>
        <a:prstGeom prst="roundRect">
          <a:avLst/>
        </a:prstGeom>
        <a:blipFill rotWithShape="0">
          <a:blip xmlns:r="http://schemas.openxmlformats.org/officeDocument/2006/relationships" r:embed="rId1">
            <a:duotone>
              <a:schemeClr val="accent1">
                <a:hueOff val="0"/>
                <a:satOff val="0"/>
                <a:lumOff val="0"/>
                <a:alphaOff val="0"/>
                <a:shade val="40000"/>
              </a:schemeClr>
              <a:schemeClr val="accent1">
                <a:hueOff val="0"/>
                <a:satOff val="0"/>
                <a:lumOff val="0"/>
                <a:alphaOff val="0"/>
                <a:tint val="42000"/>
              </a:schemeClr>
            </a:duotone>
          </a:blip>
          <a:tile tx="0" ty="0" sx="40000" sy="40000" flip="none" algn="tl"/>
        </a:blipFill>
        <a:ln>
          <a:noFill/>
        </a:ln>
        <a:effectLst>
          <a:outerShdw blurRad="95000" rotWithShape="0">
            <a:srgbClr val="000000">
              <a:alpha val="50000"/>
            </a:srgbClr>
          </a:outerShdw>
          <a:softEdge rad="12700"/>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tr-TR" sz="2900" kern="1200" dirty="0" smtClean="0">
              <a:hlinkClick xmlns:r="http://schemas.openxmlformats.org/officeDocument/2006/relationships" r:id="" action="ppaction://hlinksldjump"/>
            </a:rPr>
            <a:t>Bu Konulardan Çıkarımlar…</a:t>
          </a:r>
          <a:endParaRPr lang="tr-TR" sz="2900" kern="1200" dirty="0" smtClean="0"/>
        </a:p>
      </dsp:txBody>
      <dsp:txXfrm>
        <a:off x="0" y="3134375"/>
        <a:ext cx="5015880" cy="69556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8C7A83-73A8-47D6-B29A-38800162F1B7}" type="datetimeFigureOut">
              <a:rPr lang="tr-TR" smtClean="0"/>
              <a:pPr/>
              <a:t>12.05.2016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266097-0637-4506-B761-D2B4001069F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6C266097-0637-4506-B761-D2B4001069F5}" type="slidenum">
              <a:rPr lang="tr-TR" smtClean="0"/>
              <a:pPr/>
              <a:t>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C266097-0637-4506-B761-D2B4001069F5}" type="slidenum">
              <a:rPr lang="tr-TR" smtClean="0"/>
              <a:pPr/>
              <a:t>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6C266097-0637-4506-B761-D2B4001069F5}"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16" name="15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D9F75050-0E15-4C5B-92B0-66D068882F1F}" type="datetimeFigureOut">
              <a:rPr lang="tr-TR" smtClean="0"/>
              <a:pPr/>
              <a:t>12.05.2016</a:t>
            </a:fld>
            <a:endParaRPr lang="tr-TR"/>
          </a:p>
        </p:txBody>
      </p:sp>
      <p:sp>
        <p:nvSpPr>
          <p:cNvPr id="15" name="14 Slayt Numarası Yer Tutucusu"/>
          <p:cNvSpPr>
            <a:spLocks noGrp="1"/>
          </p:cNvSpPr>
          <p:nvPr>
            <p:ph type="sldNum" sz="quarter" idx="15"/>
          </p:nvPr>
        </p:nvSpPr>
        <p:spPr/>
        <p:txBody>
          <a:bodyPr/>
          <a:lstStyle>
            <a:lvl1pPr algn="ctr">
              <a:defRPr/>
            </a:lvl1pPr>
          </a:lstStyle>
          <a:p>
            <a:fld id="{B1DEFA8C-F947-479F-BE07-76B6B3F80BF1}"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D9F75050-0E15-4C5B-92B0-66D068882F1F}" type="datetimeFigureOut">
              <a:rPr lang="tr-TR" smtClean="0"/>
              <a:pPr/>
              <a:t>12.05.2016</a:t>
            </a:fld>
            <a:endParaRPr lang="tr-TR"/>
          </a:p>
        </p:txBody>
      </p:sp>
      <p:sp>
        <p:nvSpPr>
          <p:cNvPr id="9" name="8 Slayt Numarası Yer Tutucusu"/>
          <p:cNvSpPr>
            <a:spLocks noGrp="1"/>
          </p:cNvSpPr>
          <p:nvPr>
            <p:ph type="sldNum" sz="quarter" idx="15"/>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D9F75050-0E15-4C5B-92B0-66D068882F1F}" type="datetimeFigureOut">
              <a:rPr lang="tr-TR" smtClean="0"/>
              <a:pPr/>
              <a:t>12.05.2016</a:t>
            </a:fld>
            <a:endParaRPr lang="tr-TR"/>
          </a:p>
        </p:txBody>
      </p:sp>
      <p:sp>
        <p:nvSpPr>
          <p:cNvPr id="9" name="8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9F75050-0E15-4C5B-92B0-66D068882F1F}" type="datetimeFigureOut">
              <a:rPr lang="tr-TR" smtClean="0"/>
              <a:pPr/>
              <a:t>12.05.2016</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DEFA8C-F947-479F-BE07-76B6B3F80BF1}"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r>
              <a:rPr lang="tr-TR" dirty="0" smtClean="0"/>
              <a:t>HAZIRLAYAN:</a:t>
            </a:r>
          </a:p>
          <a:p>
            <a:r>
              <a:rPr lang="tr-TR" dirty="0" smtClean="0"/>
              <a:t>Sudenur İLBAN</a:t>
            </a:r>
            <a:endParaRPr lang="tr-TR" dirty="0"/>
          </a:p>
        </p:txBody>
      </p:sp>
      <p:sp>
        <p:nvSpPr>
          <p:cNvPr id="2" name="1 Başlık"/>
          <p:cNvSpPr>
            <a:spLocks noGrp="1"/>
          </p:cNvSpPr>
          <p:nvPr>
            <p:ph type="ctrTitle"/>
          </p:nvPr>
        </p:nvSpPr>
        <p:spPr/>
        <p:txBody>
          <a:bodyPr/>
          <a:lstStyle/>
          <a:p>
            <a:r>
              <a:rPr lang="tr-TR" dirty="0" smtClean="0"/>
              <a:t>TAM SAYILAR</a:t>
            </a:r>
            <a:endParaRPr lang="tr-TR" dirty="0"/>
          </a:p>
        </p:txBody>
      </p:sp>
      <p:sp>
        <p:nvSpPr>
          <p:cNvPr id="1024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chemeClr val="tx1"/>
                </a:solidFill>
                <a:effectLst/>
                <a:latin typeface="Comic Sans MS" pitchFamily="66" charset="0"/>
                <a:ea typeface="Calibri" pitchFamily="34" charset="0"/>
                <a:cs typeface="Times New Roman" pitchFamily="18" charset="0"/>
                <a:hlinkClick r:id="rId2"/>
              </a:rPr>
              <a:t>www.egitimhane.com</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02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chemeClr val="tx1"/>
                </a:solidFill>
                <a:effectLst/>
                <a:latin typeface="Comic Sans MS" pitchFamily="66" charset="0"/>
                <a:ea typeface="Calibri" pitchFamily="34" charset="0"/>
                <a:cs typeface="Times New Roman" pitchFamily="18" charset="0"/>
                <a:hlinkClick r:id="rId2"/>
              </a:rPr>
              <a:t>www.egitimhane.com</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1000"/>
                                        <p:tgtEl>
                                          <p:spTgt spid="2"/>
                                        </p:tgtEl>
                                      </p:cBhvr>
                                    </p:animEffect>
                                  </p:childTnLst>
                                </p:cTn>
                              </p:par>
                            </p:childTnLst>
                          </p:cTn>
                        </p:par>
                        <p:par>
                          <p:cTn id="8" fill="hold">
                            <p:stCondLst>
                              <p:cond delay="1000"/>
                            </p:stCondLst>
                            <p:childTnLst>
                              <p:par>
                                <p:cTn id="9" presetID="7"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7" presetClass="entr" presetSubtype="4"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dirty="0" smtClean="0"/>
              <a:t>Bütün pozitif tam sayılar 0'dan büyüktür.</a:t>
            </a:r>
          </a:p>
          <a:p>
            <a:r>
              <a:rPr lang="tr-TR" dirty="0" smtClean="0"/>
              <a:t> Bütün negatif tam sayılar 0'dan küçüktür.</a:t>
            </a:r>
          </a:p>
          <a:p>
            <a:r>
              <a:rPr lang="tr-TR" dirty="0" smtClean="0"/>
              <a:t> Herhangi bir pozitif tam sayı, bütün negatif tam sayılardan büyüktür.</a:t>
            </a:r>
          </a:p>
          <a:p>
            <a:r>
              <a:rPr lang="tr-TR" dirty="0" smtClean="0"/>
              <a:t> Herhangi bir negatif tam sayı, bütün pozitif tam sayılardan küçüktür.</a:t>
            </a:r>
          </a:p>
          <a:p>
            <a:r>
              <a:rPr lang="tr-TR" dirty="0" smtClean="0"/>
              <a:t> Sayı doğrusundaki bir sayı, sağındaki sayılardan küçük, solundakilerden büyüktür.</a:t>
            </a:r>
          </a:p>
          <a:p>
            <a:r>
              <a:rPr lang="tr-TR" dirty="0" smtClean="0"/>
              <a:t> En büyük negatif tam sayı -1'dir. En küçük pozitif tam sayı +1'dir.</a:t>
            </a:r>
            <a:br>
              <a:rPr lang="tr-TR" dirty="0" smtClean="0"/>
            </a:br>
            <a:r>
              <a:rPr lang="tr-TR" dirty="0" smtClean="0"/>
              <a:t/>
            </a:r>
            <a:br>
              <a:rPr lang="tr-TR" dirty="0" smtClean="0"/>
            </a:br>
            <a:endParaRPr lang="tr-TR" dirty="0"/>
          </a:p>
        </p:txBody>
      </p:sp>
      <p:sp>
        <p:nvSpPr>
          <p:cNvPr id="3" name="2 Başlık"/>
          <p:cNvSpPr>
            <a:spLocks noGrp="1"/>
          </p:cNvSpPr>
          <p:nvPr>
            <p:ph type="title"/>
          </p:nvPr>
        </p:nvSpPr>
        <p:spPr>
          <a:xfrm>
            <a:off x="467544" y="620688"/>
            <a:ext cx="8291264" cy="540296"/>
          </a:xfrm>
        </p:spPr>
        <p:txBody>
          <a:bodyPr>
            <a:normAutofit fontScale="90000"/>
          </a:bodyPr>
          <a:lstStyle/>
          <a:p>
            <a:pPr algn="ctr"/>
            <a:r>
              <a:rPr lang="tr-TR" dirty="0" smtClean="0"/>
              <a:t>Çıkarımlar…</a:t>
            </a:r>
            <a:endParaRPr lang="tr-TR" dirty="0"/>
          </a:p>
        </p:txBody>
      </p:sp>
      <p:sp>
        <p:nvSpPr>
          <p:cNvPr id="5" name="4 Komut Düğmesi: Giriş">
            <a:hlinkClick r:id="rId3"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0"/>
                            </p:stCondLst>
                            <p:childTnLst>
                              <p:par>
                                <p:cTn id="13" presetID="34" presetClass="emph" presetSubtype="0" fill="hold" grpId="1" nodeType="after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gtEl>
                                        <p:attrNameLst>
                                          <p:attrName>ppt_x</p:attrName>
                                          <p:attrName>ppt_y</p:attrName>
                                        </p:attrNameLst>
                                      </p:cBhvr>
                                    </p:animMotion>
                                    <p:animRot by="1500000">
                                      <p:cBhvr>
                                        <p:cTn id="15" dur="125" fill="hold">
                                          <p:stCondLst>
                                            <p:cond delay="0"/>
                                          </p:stCondLst>
                                        </p:cTn>
                                        <p:tgtEl>
                                          <p:spTgt spid="3"/>
                                        </p:tgtEl>
                                        <p:attrNameLst>
                                          <p:attrName>r</p:attrName>
                                        </p:attrNameLst>
                                      </p:cBhvr>
                                    </p:animRot>
                                    <p:animRot by="-1500000">
                                      <p:cBhvr>
                                        <p:cTn id="16" dur="125" fill="hold">
                                          <p:stCondLst>
                                            <p:cond delay="125"/>
                                          </p:stCondLst>
                                        </p:cTn>
                                        <p:tgtEl>
                                          <p:spTgt spid="3"/>
                                        </p:tgtEl>
                                        <p:attrNameLst>
                                          <p:attrName>r</p:attrName>
                                        </p:attrNameLst>
                                      </p:cBhvr>
                                    </p:animRot>
                                    <p:animRot by="-1500000">
                                      <p:cBhvr>
                                        <p:cTn id="17" dur="125" fill="hold">
                                          <p:stCondLst>
                                            <p:cond delay="250"/>
                                          </p:stCondLst>
                                        </p:cTn>
                                        <p:tgtEl>
                                          <p:spTgt spid="3"/>
                                        </p:tgtEl>
                                        <p:attrNameLst>
                                          <p:attrName>r</p:attrName>
                                        </p:attrNameLst>
                                      </p:cBhvr>
                                    </p:animRot>
                                    <p:animRot by="1500000">
                                      <p:cBhvr>
                                        <p:cTn id="18" dur="125" fill="hold">
                                          <p:stCondLst>
                                            <p:cond delay="375"/>
                                          </p:stCondLst>
                                        </p:cTn>
                                        <p:tgtEl>
                                          <p:spTgt spid="3"/>
                                        </p:tgtEl>
                                        <p:attrNameLst>
                                          <p:attrName>r</p:attrName>
                                        </p:attrNameLst>
                                      </p:cBhvr>
                                    </p:animRot>
                                  </p:childTnLst>
                                </p:cTn>
                              </p:par>
                            </p:childTnLst>
                          </p:cTn>
                        </p:par>
                        <p:par>
                          <p:cTn id="19" fill="hold">
                            <p:stCondLst>
                              <p:cond delay="7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
                                            <p:txEl>
                                              <p:pRg st="0" end="0"/>
                                            </p:txEl>
                                          </p:spTgt>
                                        </p:tgtEl>
                                        <p:attrNameLst>
                                          <p:attrName>style.visibility</p:attrName>
                                        </p:attrNameLst>
                                      </p:cBhvr>
                                      <p:to>
                                        <p:strVal val="visible"/>
                                      </p:to>
                                    </p:set>
                                    <p:anim by="(-#ppt_w*2)" calcmode="lin" valueType="num">
                                      <p:cBhvr rctx="PPT">
                                        <p:cTn id="22" dur="500" autoRev="1" fill="hold">
                                          <p:stCondLst>
                                            <p:cond delay="0"/>
                                          </p:stCondLst>
                                        </p:cTn>
                                        <p:tgtEl>
                                          <p:spTgt spid="2">
                                            <p:txEl>
                                              <p:pRg st="0" end="0"/>
                                            </p:txEl>
                                          </p:spTgt>
                                        </p:tgtEl>
                                        <p:attrNameLst>
                                          <p:attrName>ppt_w</p:attrName>
                                        </p:attrNameLst>
                                      </p:cBhvr>
                                    </p:anim>
                                    <p:anim by="(#ppt_w*0.50)" calcmode="lin" valueType="num">
                                      <p:cBhvr>
                                        <p:cTn id="23" dur="500" decel="50000" autoRev="1" fill="hold">
                                          <p:stCondLst>
                                            <p:cond delay="0"/>
                                          </p:stCondLst>
                                        </p:cTn>
                                        <p:tgtEl>
                                          <p:spTgt spid="2">
                                            <p:txEl>
                                              <p:pRg st="0" end="0"/>
                                            </p:txEl>
                                          </p:spTgt>
                                        </p:tgtEl>
                                        <p:attrNameLst>
                                          <p:attrName>ppt_x</p:attrName>
                                        </p:attrNameLst>
                                      </p:cBhvr>
                                    </p:anim>
                                    <p:anim from="(-#ppt_h/2)" to="(#ppt_y)" calcmode="lin" valueType="num">
                                      <p:cBhvr>
                                        <p:cTn id="24" dur="1000" fill="hold">
                                          <p:stCondLst>
                                            <p:cond delay="0"/>
                                          </p:stCondLst>
                                        </p:cTn>
                                        <p:tgtEl>
                                          <p:spTgt spid="2">
                                            <p:txEl>
                                              <p:pRg st="0" end="0"/>
                                            </p:txEl>
                                          </p:spTgt>
                                        </p:tgtEl>
                                        <p:attrNameLst>
                                          <p:attrName>ppt_y</p:attrName>
                                        </p:attrNameLst>
                                      </p:cBhvr>
                                    </p:anim>
                                    <p:animRot by="21600000">
                                      <p:cBhvr>
                                        <p:cTn id="25" dur="1000" fill="hold">
                                          <p:stCondLst>
                                            <p:cond delay="0"/>
                                          </p:stCondLst>
                                        </p:cTn>
                                        <p:tgtEl>
                                          <p:spTgt spid="2">
                                            <p:txEl>
                                              <p:pRg st="0" end="0"/>
                                            </p:txEl>
                                          </p:spTgt>
                                        </p:tgtEl>
                                        <p:attrNameLst>
                                          <p:attrName>r</p:attrName>
                                        </p:attrNameLst>
                                      </p:cBhvr>
                                    </p:animRot>
                                  </p:childTnLst>
                                </p:cTn>
                              </p:par>
                            </p:childTnLst>
                          </p:cTn>
                        </p:par>
                        <p:par>
                          <p:cTn id="26" fill="hold">
                            <p:stCondLst>
                              <p:cond delay="11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2">
                                            <p:txEl>
                                              <p:pRg st="1" end="1"/>
                                            </p:txEl>
                                          </p:spTgt>
                                        </p:tgtEl>
                                        <p:attrNameLst>
                                          <p:attrName>ppt_w</p:attrName>
                                        </p:attrNameLst>
                                      </p:cBhvr>
                                    </p:anim>
                                    <p:anim by="(#ppt_w*0.50)" calcmode="lin" valueType="num">
                                      <p:cBhvr>
                                        <p:cTn id="30" dur="500" decel="50000" autoRev="1" fill="hold">
                                          <p:stCondLst>
                                            <p:cond delay="0"/>
                                          </p:stCondLst>
                                        </p:cTn>
                                        <p:tgtEl>
                                          <p:spTgt spid="2">
                                            <p:txEl>
                                              <p:pRg st="1" end="1"/>
                                            </p:txEl>
                                          </p:spTgt>
                                        </p:tgtEl>
                                        <p:attrNameLst>
                                          <p:attrName>ppt_x</p:attrName>
                                        </p:attrNameLst>
                                      </p:cBhvr>
                                    </p:anim>
                                    <p:anim from="(-#ppt_h/2)" to="(#ppt_y)" calcmode="lin" valueType="num">
                                      <p:cBhvr>
                                        <p:cTn id="31" dur="1000" fill="hold">
                                          <p:stCondLst>
                                            <p:cond delay="0"/>
                                          </p:stCondLst>
                                        </p:cTn>
                                        <p:tgtEl>
                                          <p:spTgt spid="2">
                                            <p:txEl>
                                              <p:pRg st="1" end="1"/>
                                            </p:txEl>
                                          </p:spTgt>
                                        </p:tgtEl>
                                        <p:attrNameLst>
                                          <p:attrName>ppt_y</p:attrName>
                                        </p:attrNameLst>
                                      </p:cBhvr>
                                    </p:anim>
                                    <p:animRot by="21600000">
                                      <p:cBhvr>
                                        <p:cTn id="32" dur="1000" fill="hold">
                                          <p:stCondLst>
                                            <p:cond delay="0"/>
                                          </p:stCondLst>
                                        </p:cTn>
                                        <p:tgtEl>
                                          <p:spTgt spid="2">
                                            <p:txEl>
                                              <p:pRg st="1" end="1"/>
                                            </p:txEl>
                                          </p:spTgt>
                                        </p:tgtEl>
                                        <p:attrNameLst>
                                          <p:attrName>r</p:attrName>
                                        </p:attrNameLst>
                                      </p:cBhvr>
                                    </p:animRot>
                                  </p:childTnLst>
                                </p:cTn>
                              </p:par>
                            </p:childTnLst>
                          </p:cTn>
                        </p:par>
                        <p:par>
                          <p:cTn id="33" fill="hold">
                            <p:stCondLst>
                              <p:cond delay="16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2">
                                            <p:txEl>
                                              <p:pRg st="2" end="2"/>
                                            </p:txEl>
                                          </p:spTgt>
                                        </p:tgtEl>
                                        <p:attrNameLst>
                                          <p:attrName>style.visibility</p:attrName>
                                        </p:attrNameLst>
                                      </p:cBhvr>
                                      <p:to>
                                        <p:strVal val="visible"/>
                                      </p:to>
                                    </p:set>
                                    <p:anim by="(-#ppt_w*2)" calcmode="lin" valueType="num">
                                      <p:cBhvr rctx="PPT">
                                        <p:cTn id="36" dur="500" autoRev="1" fill="hold">
                                          <p:stCondLst>
                                            <p:cond delay="0"/>
                                          </p:stCondLst>
                                        </p:cTn>
                                        <p:tgtEl>
                                          <p:spTgt spid="2">
                                            <p:txEl>
                                              <p:pRg st="2" end="2"/>
                                            </p:txEl>
                                          </p:spTgt>
                                        </p:tgtEl>
                                        <p:attrNameLst>
                                          <p:attrName>ppt_w</p:attrName>
                                        </p:attrNameLst>
                                      </p:cBhvr>
                                    </p:anim>
                                    <p:anim by="(#ppt_w*0.50)" calcmode="lin" valueType="num">
                                      <p:cBhvr>
                                        <p:cTn id="37" dur="500" decel="50000" autoRev="1" fill="hold">
                                          <p:stCondLst>
                                            <p:cond delay="0"/>
                                          </p:stCondLst>
                                        </p:cTn>
                                        <p:tgtEl>
                                          <p:spTgt spid="2">
                                            <p:txEl>
                                              <p:pRg st="2" end="2"/>
                                            </p:txEl>
                                          </p:spTgt>
                                        </p:tgtEl>
                                        <p:attrNameLst>
                                          <p:attrName>ppt_x</p:attrName>
                                        </p:attrNameLst>
                                      </p:cBhvr>
                                    </p:anim>
                                    <p:anim from="(-#ppt_h/2)" to="(#ppt_y)" calcmode="lin" valueType="num">
                                      <p:cBhvr>
                                        <p:cTn id="38" dur="1000" fill="hold">
                                          <p:stCondLst>
                                            <p:cond delay="0"/>
                                          </p:stCondLst>
                                        </p:cTn>
                                        <p:tgtEl>
                                          <p:spTgt spid="2">
                                            <p:txEl>
                                              <p:pRg st="2" end="2"/>
                                            </p:txEl>
                                          </p:spTgt>
                                        </p:tgtEl>
                                        <p:attrNameLst>
                                          <p:attrName>ppt_y</p:attrName>
                                        </p:attrNameLst>
                                      </p:cBhvr>
                                    </p:anim>
                                    <p:animRot by="21600000">
                                      <p:cBhvr>
                                        <p:cTn id="39" dur="1000" fill="hold">
                                          <p:stCondLst>
                                            <p:cond delay="0"/>
                                          </p:stCondLst>
                                        </p:cTn>
                                        <p:tgtEl>
                                          <p:spTgt spid="2">
                                            <p:txEl>
                                              <p:pRg st="2" end="2"/>
                                            </p:txEl>
                                          </p:spTgt>
                                        </p:tgtEl>
                                        <p:attrNameLst>
                                          <p:attrName>r</p:attrName>
                                        </p:attrNameLst>
                                      </p:cBhvr>
                                    </p:animRot>
                                  </p:childTnLst>
                                </p:cTn>
                              </p:par>
                            </p:childTnLst>
                          </p:cTn>
                        </p:par>
                        <p:par>
                          <p:cTn id="40" fill="hold">
                            <p:stCondLst>
                              <p:cond delay="229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2">
                                            <p:txEl>
                                              <p:pRg st="3" end="3"/>
                                            </p:txEl>
                                          </p:spTgt>
                                        </p:tgtEl>
                                        <p:attrNameLst>
                                          <p:attrName>style.visibility</p:attrName>
                                        </p:attrNameLst>
                                      </p:cBhvr>
                                      <p:to>
                                        <p:strVal val="visible"/>
                                      </p:to>
                                    </p:set>
                                    <p:anim by="(-#ppt_w*2)" calcmode="lin" valueType="num">
                                      <p:cBhvr rctx="PPT">
                                        <p:cTn id="43" dur="500" autoRev="1" fill="hold">
                                          <p:stCondLst>
                                            <p:cond delay="0"/>
                                          </p:stCondLst>
                                        </p:cTn>
                                        <p:tgtEl>
                                          <p:spTgt spid="2">
                                            <p:txEl>
                                              <p:pRg st="3" end="3"/>
                                            </p:txEl>
                                          </p:spTgt>
                                        </p:tgtEl>
                                        <p:attrNameLst>
                                          <p:attrName>ppt_w</p:attrName>
                                        </p:attrNameLst>
                                      </p:cBhvr>
                                    </p:anim>
                                    <p:anim by="(#ppt_w*0.50)" calcmode="lin" valueType="num">
                                      <p:cBhvr>
                                        <p:cTn id="44" dur="500" decel="50000" autoRev="1" fill="hold">
                                          <p:stCondLst>
                                            <p:cond delay="0"/>
                                          </p:stCondLst>
                                        </p:cTn>
                                        <p:tgtEl>
                                          <p:spTgt spid="2">
                                            <p:txEl>
                                              <p:pRg st="3" end="3"/>
                                            </p:txEl>
                                          </p:spTgt>
                                        </p:tgtEl>
                                        <p:attrNameLst>
                                          <p:attrName>ppt_x</p:attrName>
                                        </p:attrNameLst>
                                      </p:cBhvr>
                                    </p:anim>
                                    <p:anim from="(-#ppt_h/2)" to="(#ppt_y)" calcmode="lin" valueType="num">
                                      <p:cBhvr>
                                        <p:cTn id="45" dur="1000" fill="hold">
                                          <p:stCondLst>
                                            <p:cond delay="0"/>
                                          </p:stCondLst>
                                        </p:cTn>
                                        <p:tgtEl>
                                          <p:spTgt spid="2">
                                            <p:txEl>
                                              <p:pRg st="3" end="3"/>
                                            </p:txEl>
                                          </p:spTgt>
                                        </p:tgtEl>
                                        <p:attrNameLst>
                                          <p:attrName>ppt_y</p:attrName>
                                        </p:attrNameLst>
                                      </p:cBhvr>
                                    </p:anim>
                                    <p:animRot by="21600000">
                                      <p:cBhvr>
                                        <p:cTn id="46" dur="1000" fill="hold">
                                          <p:stCondLst>
                                            <p:cond delay="0"/>
                                          </p:stCondLst>
                                        </p:cTn>
                                        <p:tgtEl>
                                          <p:spTgt spid="2">
                                            <p:txEl>
                                              <p:pRg st="3" end="3"/>
                                            </p:txEl>
                                          </p:spTgt>
                                        </p:tgtEl>
                                        <p:attrNameLst>
                                          <p:attrName>r</p:attrName>
                                        </p:attrNameLst>
                                      </p:cBhvr>
                                    </p:animRot>
                                  </p:childTnLst>
                                </p:cTn>
                              </p:par>
                            </p:childTnLst>
                          </p:cTn>
                        </p:par>
                        <p:par>
                          <p:cTn id="47" fill="hold">
                            <p:stCondLst>
                              <p:cond delay="298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
                                            <p:txEl>
                                              <p:pRg st="4" end="4"/>
                                            </p:txEl>
                                          </p:spTgt>
                                        </p:tgtEl>
                                        <p:attrNameLst>
                                          <p:attrName>style.visibility</p:attrName>
                                        </p:attrNameLst>
                                      </p:cBhvr>
                                      <p:to>
                                        <p:strVal val="visible"/>
                                      </p:to>
                                    </p:set>
                                    <p:anim by="(-#ppt_w*2)" calcmode="lin" valueType="num">
                                      <p:cBhvr rctx="PPT">
                                        <p:cTn id="50" dur="500" autoRev="1" fill="hold">
                                          <p:stCondLst>
                                            <p:cond delay="0"/>
                                          </p:stCondLst>
                                        </p:cTn>
                                        <p:tgtEl>
                                          <p:spTgt spid="2">
                                            <p:txEl>
                                              <p:pRg st="4" end="4"/>
                                            </p:txEl>
                                          </p:spTgt>
                                        </p:tgtEl>
                                        <p:attrNameLst>
                                          <p:attrName>ppt_w</p:attrName>
                                        </p:attrNameLst>
                                      </p:cBhvr>
                                    </p:anim>
                                    <p:anim by="(#ppt_w*0.50)" calcmode="lin" valueType="num">
                                      <p:cBhvr>
                                        <p:cTn id="51" dur="500" decel="50000" autoRev="1" fill="hold">
                                          <p:stCondLst>
                                            <p:cond delay="0"/>
                                          </p:stCondLst>
                                        </p:cTn>
                                        <p:tgtEl>
                                          <p:spTgt spid="2">
                                            <p:txEl>
                                              <p:pRg st="4" end="4"/>
                                            </p:txEl>
                                          </p:spTgt>
                                        </p:tgtEl>
                                        <p:attrNameLst>
                                          <p:attrName>ppt_x</p:attrName>
                                        </p:attrNameLst>
                                      </p:cBhvr>
                                    </p:anim>
                                    <p:anim from="(-#ppt_h/2)" to="(#ppt_y)" calcmode="lin" valueType="num">
                                      <p:cBhvr>
                                        <p:cTn id="52" dur="1000" fill="hold">
                                          <p:stCondLst>
                                            <p:cond delay="0"/>
                                          </p:stCondLst>
                                        </p:cTn>
                                        <p:tgtEl>
                                          <p:spTgt spid="2">
                                            <p:txEl>
                                              <p:pRg st="4" end="4"/>
                                            </p:txEl>
                                          </p:spTgt>
                                        </p:tgtEl>
                                        <p:attrNameLst>
                                          <p:attrName>ppt_y</p:attrName>
                                        </p:attrNameLst>
                                      </p:cBhvr>
                                    </p:anim>
                                    <p:animRot by="21600000">
                                      <p:cBhvr>
                                        <p:cTn id="53" dur="1000" fill="hold">
                                          <p:stCondLst>
                                            <p:cond delay="0"/>
                                          </p:stCondLst>
                                        </p:cTn>
                                        <p:tgtEl>
                                          <p:spTgt spid="2">
                                            <p:txEl>
                                              <p:pRg st="4" end="4"/>
                                            </p:txEl>
                                          </p:spTgt>
                                        </p:tgtEl>
                                        <p:attrNameLst>
                                          <p:attrName>r</p:attrName>
                                        </p:attrNameLst>
                                      </p:cBhvr>
                                    </p:animRot>
                                  </p:childTnLst>
                                </p:cTn>
                              </p:par>
                            </p:childTnLst>
                          </p:cTn>
                        </p:par>
                        <p:par>
                          <p:cTn id="54" fill="hold">
                            <p:stCondLst>
                              <p:cond delay="38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2">
                                            <p:txEl>
                                              <p:pRg st="5" end="5"/>
                                            </p:txEl>
                                          </p:spTgt>
                                        </p:tgtEl>
                                        <p:attrNameLst>
                                          <p:attrName>style.visibility</p:attrName>
                                        </p:attrNameLst>
                                      </p:cBhvr>
                                      <p:to>
                                        <p:strVal val="visible"/>
                                      </p:to>
                                    </p:set>
                                    <p:anim by="(-#ppt_w*2)" calcmode="lin" valueType="num">
                                      <p:cBhvr rctx="PPT">
                                        <p:cTn id="57" dur="500" autoRev="1" fill="hold">
                                          <p:stCondLst>
                                            <p:cond delay="0"/>
                                          </p:stCondLst>
                                        </p:cTn>
                                        <p:tgtEl>
                                          <p:spTgt spid="2">
                                            <p:txEl>
                                              <p:pRg st="5" end="5"/>
                                            </p:txEl>
                                          </p:spTgt>
                                        </p:tgtEl>
                                        <p:attrNameLst>
                                          <p:attrName>ppt_w</p:attrName>
                                        </p:attrNameLst>
                                      </p:cBhvr>
                                    </p:anim>
                                    <p:anim by="(#ppt_w*0.50)" calcmode="lin" valueType="num">
                                      <p:cBhvr>
                                        <p:cTn id="58" dur="500" decel="50000" autoRev="1" fill="hold">
                                          <p:stCondLst>
                                            <p:cond delay="0"/>
                                          </p:stCondLst>
                                        </p:cTn>
                                        <p:tgtEl>
                                          <p:spTgt spid="2">
                                            <p:txEl>
                                              <p:pRg st="5" end="5"/>
                                            </p:txEl>
                                          </p:spTgt>
                                        </p:tgtEl>
                                        <p:attrNameLst>
                                          <p:attrName>ppt_x</p:attrName>
                                        </p:attrNameLst>
                                      </p:cBhvr>
                                    </p:anim>
                                    <p:anim from="(-#ppt_h/2)" to="(#ppt_y)" calcmode="lin" valueType="num">
                                      <p:cBhvr>
                                        <p:cTn id="59" dur="1000" fill="hold">
                                          <p:stCondLst>
                                            <p:cond delay="0"/>
                                          </p:stCondLst>
                                        </p:cTn>
                                        <p:tgtEl>
                                          <p:spTgt spid="2">
                                            <p:txEl>
                                              <p:pRg st="5" end="5"/>
                                            </p:txEl>
                                          </p:spTgt>
                                        </p:tgtEl>
                                        <p:attrNameLst>
                                          <p:attrName>ppt_y</p:attrName>
                                        </p:attrNameLst>
                                      </p:cBhvr>
                                    </p:anim>
                                    <p:animRot by="21600000">
                                      <p:cBhvr>
                                        <p:cTn id="60" dur="1000" fill="hold">
                                          <p:stCondLst>
                                            <p:cond delay="0"/>
                                          </p:stCondLst>
                                        </p:cTn>
                                        <p:tgtEl>
                                          <p:spTgt spid="2">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pPr algn="ctr"/>
            <a:r>
              <a:rPr lang="tr-TR" dirty="0" smtClean="0"/>
              <a:t>HOŞGELDİNİZ…</a:t>
            </a:r>
            <a:endParaRPr lang="tr-TR" dirty="0"/>
          </a:p>
        </p:txBody>
      </p:sp>
      <p:graphicFrame>
        <p:nvGraphicFramePr>
          <p:cNvPr id="4" name="3 Diyagram"/>
          <p:cNvGraphicFramePr/>
          <p:nvPr/>
        </p:nvGraphicFramePr>
        <p:xfrm>
          <a:off x="3491880" y="1700808"/>
          <a:ext cx="5015880" cy="3847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Metin kutusu"/>
          <p:cNvSpPr txBox="1"/>
          <p:nvPr/>
        </p:nvSpPr>
        <p:spPr>
          <a:xfrm>
            <a:off x="683568" y="2276872"/>
            <a:ext cx="2448272" cy="2554545"/>
          </a:xfrm>
          <a:prstGeom prst="rect">
            <a:avLst/>
          </a:prstGeom>
          <a:noFill/>
        </p:spPr>
        <p:txBody>
          <a:bodyPr wrap="square" rtlCol="0">
            <a:spAutoFit/>
          </a:bodyPr>
          <a:lstStyle/>
          <a:p>
            <a:pPr algn="ctr"/>
            <a:r>
              <a:rPr lang="tr-TR" sz="3200" dirty="0" smtClean="0"/>
              <a:t>BİR TANESİNİ SEÇ VE O KONUYA GİT…</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path" presetSubtype="0" accel="50000" decel="50000" fill="hold" grpId="0" nodeType="withEffect">
                                  <p:stCondLst>
                                    <p:cond delay="0"/>
                                  </p:stCondLst>
                                  <p:childTnLst>
                                    <p:animMotion origin="layout" path="M 0 0  L 0.125 0  L 0.188 0.1452  L 0.125 0.28907  L 0 0.28907  L -0.063 0.1452  L 0 0  Z" pathEditMode="relative" ptsTypes="">
                                      <p:cBhvr>
                                        <p:cTn id="6" dur="2000" fill="hold"/>
                                        <p:tgtEl>
                                          <p:spTgt spid="3"/>
                                        </p:tgtEl>
                                        <p:attrNameLst>
                                          <p:attrName>ppt_x</p:attrName>
                                          <p:attrName>ppt_y</p:attrName>
                                        </p:attrNameLst>
                                      </p:cBhvr>
                                    </p:animMotion>
                                  </p:childTnLst>
                                </p:cTn>
                              </p:par>
                            </p:childTnLst>
                          </p:cTn>
                        </p:par>
                        <p:par>
                          <p:cTn id="7" fill="hold">
                            <p:stCondLst>
                              <p:cond delay="2000"/>
                            </p:stCondLst>
                            <p:childTnLst>
                              <p:par>
                                <p:cTn id="8" presetID="45" presetClass="entr" presetSubtype="0" fill="hold" grpId="0" nodeType="after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anim calcmode="lin" valueType="num">
                                      <p:cBhvr>
                                        <p:cTn id="11" dur="2000" fill="hold"/>
                                        <p:tgtEl>
                                          <p:spTgt spid="5"/>
                                        </p:tgtEl>
                                        <p:attrNameLst>
                                          <p:attrName>ppt_w</p:attrName>
                                        </p:attrNameLst>
                                      </p:cBhvr>
                                      <p:tavLst>
                                        <p:tav tm="0" fmla="#ppt_w*sin(2.5*pi*$)">
                                          <p:val>
                                            <p:fltVal val="0"/>
                                          </p:val>
                                        </p:tav>
                                        <p:tav tm="100000">
                                          <p:val>
                                            <p:fltVal val="1"/>
                                          </p:val>
                                        </p:tav>
                                      </p:tavLst>
                                    </p:anim>
                                    <p:anim calcmode="lin" valueType="num">
                                      <p:cBhvr>
                                        <p:cTn id="12" dur="2000" fill="hold"/>
                                        <p:tgtEl>
                                          <p:spTgt spid="5"/>
                                        </p:tgtEl>
                                        <p:attrNameLst>
                                          <p:attrName>ppt_h</p:attrName>
                                        </p:attrNameLst>
                                      </p:cBhvr>
                                      <p:tavLst>
                                        <p:tav tm="0">
                                          <p:val>
                                            <p:strVal val="#ppt_h"/>
                                          </p:val>
                                        </p:tav>
                                        <p:tav tm="100000">
                                          <p:val>
                                            <p:strVal val="#ppt_h"/>
                                          </p:val>
                                        </p:tav>
                                      </p:tavLst>
                                    </p:anim>
                                  </p:childTnLst>
                                </p:cTn>
                              </p:par>
                              <p:par>
                                <p:cTn id="13" presetID="21"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4)">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sz="3200" dirty="0" smtClean="0"/>
              <a:t>Günlük hayatımızda karşılaştığımız olayların sayısal ifadelerinde doğal sayılar bazı durumlarda yetersiz kalır. Örneğin borç alma - verme, deniz seviyesinin altına inme - üstüne çıkma, kar-zarar etme gibi durumları doğal sayılarla ifade etmemiz karışıklığa sebep olur. Bu yüzden tam sayılar kümesinde yararlanılır. Tam sayılar kümesine yönlü sayılar kümesi de denilebilir.</a:t>
            </a:r>
            <a:br>
              <a:rPr lang="tr-TR" sz="3200" dirty="0" smtClean="0"/>
            </a:br>
            <a:r>
              <a:rPr lang="tr-TR" dirty="0" smtClean="0"/>
              <a:t/>
            </a:r>
            <a:br>
              <a:rPr lang="tr-TR" dirty="0" smtClean="0"/>
            </a:br>
            <a:endParaRPr lang="tr-TR" dirty="0"/>
          </a:p>
        </p:txBody>
      </p:sp>
      <p:sp>
        <p:nvSpPr>
          <p:cNvPr id="3" name="2 Başlık"/>
          <p:cNvSpPr>
            <a:spLocks noGrp="1"/>
          </p:cNvSpPr>
          <p:nvPr>
            <p:ph type="title"/>
          </p:nvPr>
        </p:nvSpPr>
        <p:spPr>
          <a:xfrm>
            <a:off x="611560" y="476672"/>
            <a:ext cx="7715200" cy="612304"/>
          </a:xfrm>
        </p:spPr>
        <p:txBody>
          <a:bodyPr>
            <a:normAutofit fontScale="90000"/>
          </a:bodyPr>
          <a:lstStyle/>
          <a:p>
            <a:pPr algn="ctr"/>
            <a:r>
              <a:rPr lang="tr-TR" dirty="0" smtClean="0"/>
              <a:t>YÖNLÜ SAYILAR…</a:t>
            </a:r>
            <a:endParaRPr lang="tr-TR" dirty="0"/>
          </a:p>
        </p:txBody>
      </p:sp>
      <p:sp>
        <p:nvSpPr>
          <p:cNvPr id="4" name="3 Komut Düğmesi: Giriş">
            <a:hlinkClick r:id="rId2"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5" name="4 Komut Düğmesi: İleri veya Sonraki">
            <a:hlinkClick r:id="" action="ppaction://hlinkshowjump?jump=nextslide" highlightClick="1"/>
          </p:cNvPr>
          <p:cNvSpPr/>
          <p:nvPr/>
        </p:nvSpPr>
        <p:spPr>
          <a:xfrm>
            <a:off x="1259632" y="6021288"/>
            <a:ext cx="648072" cy="504056"/>
          </a:xfrm>
          <a:prstGeom prst="actionButtonForwardNex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ln w="57150">
                <a:solidFill>
                  <a:schemeClr val="tx1"/>
                </a:solidFill>
              </a:ln>
              <a:blipFill>
                <a:blip r:embed="rId3"/>
                <a:tile tx="0" ty="0" sx="100000" sy="100000" flip="none" algn="tl"/>
              </a:blipFill>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45" presetClass="entr" presetSubtype="0" fill="hold" grpId="0" nodeType="afterEffect">
                                  <p:stCondLst>
                                    <p:cond delay="0"/>
                                  </p:stCondLst>
                                  <p:iterate type="lt">
                                    <p:tmPct val="10000"/>
                                  </p:iterate>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anim calcmode="lin" valueType="num">
                                      <p:cBhvr>
                                        <p:cTn id="13" dur="5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4" dur="5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179512" y="1556792"/>
            <a:ext cx="8229600" cy="3201144"/>
          </a:xfrm>
        </p:spPr>
        <p:txBody>
          <a:bodyPr>
            <a:normAutofit fontScale="85000" lnSpcReduction="10000"/>
          </a:bodyPr>
          <a:lstStyle/>
          <a:p>
            <a:pPr>
              <a:buNone/>
            </a:pPr>
            <a:r>
              <a:rPr lang="tr-TR" sz="2400" dirty="0" smtClean="0"/>
              <a:t>    Olumlu durumlarda pozitif tam sayıları ( + ), olumsuz durumlarda ise negatif tam sayıları ( - ) kullanırız. Örnek verecek olursak,</a:t>
            </a:r>
            <a:r>
              <a:rPr lang="tr-TR" dirty="0" smtClean="0"/>
              <a:t/>
            </a:r>
            <a:br>
              <a:rPr lang="tr-TR" dirty="0" smtClean="0"/>
            </a:br>
            <a:endParaRPr lang="tr-TR" dirty="0" smtClean="0"/>
          </a:p>
          <a:p>
            <a:pPr>
              <a:buNone/>
            </a:pPr>
            <a:r>
              <a:rPr lang="tr-TR" sz="3200" dirty="0" smtClean="0"/>
              <a:t>     </a:t>
            </a:r>
          </a:p>
          <a:p>
            <a:pPr>
              <a:buNone/>
            </a:pPr>
            <a:r>
              <a:rPr lang="tr-TR" sz="3200" dirty="0" smtClean="0"/>
              <a:t>    </a:t>
            </a:r>
          </a:p>
          <a:p>
            <a:pPr>
              <a:buNone/>
            </a:pPr>
            <a:r>
              <a:rPr lang="tr-TR" sz="3200" dirty="0" smtClean="0"/>
              <a:t>    </a:t>
            </a:r>
          </a:p>
          <a:p>
            <a:pPr>
              <a:buNone/>
            </a:pPr>
            <a:r>
              <a:rPr lang="tr-TR" sz="3200" dirty="0" smtClean="0"/>
              <a:t/>
            </a:r>
            <a:br>
              <a:rPr lang="tr-TR" sz="3200" dirty="0" smtClean="0"/>
            </a:br>
            <a:endParaRPr lang="tr-TR" sz="3200" dirty="0"/>
          </a:p>
        </p:txBody>
      </p:sp>
      <p:sp>
        <p:nvSpPr>
          <p:cNvPr id="3" name="2 Başlık"/>
          <p:cNvSpPr>
            <a:spLocks noGrp="1"/>
          </p:cNvSpPr>
          <p:nvPr>
            <p:ph type="title"/>
          </p:nvPr>
        </p:nvSpPr>
        <p:spPr>
          <a:xfrm>
            <a:off x="539552" y="548680"/>
            <a:ext cx="8075240" cy="540296"/>
          </a:xfrm>
        </p:spPr>
        <p:txBody>
          <a:bodyPr>
            <a:normAutofit fontScale="90000"/>
          </a:bodyPr>
          <a:lstStyle/>
          <a:p>
            <a:pPr algn="ctr"/>
            <a:r>
              <a:rPr lang="tr-TR" dirty="0" smtClean="0"/>
              <a:t>YÖNLÜ SAYILAR…</a:t>
            </a:r>
            <a:endParaRPr lang="tr-TR" dirty="0"/>
          </a:p>
        </p:txBody>
      </p:sp>
      <p:sp>
        <p:nvSpPr>
          <p:cNvPr id="4" name="3 Metin kutusu"/>
          <p:cNvSpPr txBox="1"/>
          <p:nvPr/>
        </p:nvSpPr>
        <p:spPr>
          <a:xfrm>
            <a:off x="467544" y="2420888"/>
            <a:ext cx="4608512" cy="369332"/>
          </a:xfrm>
          <a:prstGeom prst="rect">
            <a:avLst/>
          </a:prstGeom>
          <a:noFill/>
        </p:spPr>
        <p:txBody>
          <a:bodyPr wrap="square" rtlCol="0">
            <a:spAutoFit/>
          </a:bodyPr>
          <a:lstStyle/>
          <a:p>
            <a:r>
              <a:rPr lang="tr-TR" dirty="0" smtClean="0"/>
              <a:t>Sıcaklık sıfırın altında 20 derece yerine --&gt;</a:t>
            </a:r>
            <a:endParaRPr lang="tr-TR" dirty="0"/>
          </a:p>
        </p:txBody>
      </p:sp>
      <p:sp>
        <p:nvSpPr>
          <p:cNvPr id="5" name="4 Metin kutusu"/>
          <p:cNvSpPr txBox="1"/>
          <p:nvPr/>
        </p:nvSpPr>
        <p:spPr>
          <a:xfrm>
            <a:off x="7956376" y="2492896"/>
            <a:ext cx="720080" cy="369332"/>
          </a:xfrm>
          <a:prstGeom prst="rect">
            <a:avLst/>
          </a:prstGeom>
          <a:noFill/>
        </p:spPr>
        <p:txBody>
          <a:bodyPr wrap="square" rtlCol="0">
            <a:spAutoFit/>
          </a:bodyPr>
          <a:lstStyle/>
          <a:p>
            <a:r>
              <a:rPr lang="tr-TR" dirty="0" smtClean="0"/>
              <a:t> -20 </a:t>
            </a:r>
            <a:endParaRPr lang="tr-TR" dirty="0"/>
          </a:p>
        </p:txBody>
      </p:sp>
      <p:sp>
        <p:nvSpPr>
          <p:cNvPr id="6" name="5 Metin kutusu"/>
          <p:cNvSpPr txBox="1"/>
          <p:nvPr/>
        </p:nvSpPr>
        <p:spPr>
          <a:xfrm>
            <a:off x="467544" y="3068960"/>
            <a:ext cx="4968552" cy="369332"/>
          </a:xfrm>
          <a:prstGeom prst="rect">
            <a:avLst/>
          </a:prstGeom>
          <a:noFill/>
        </p:spPr>
        <p:txBody>
          <a:bodyPr wrap="square" rtlCol="0">
            <a:spAutoFit/>
          </a:bodyPr>
          <a:lstStyle/>
          <a:p>
            <a:r>
              <a:rPr lang="tr-TR" dirty="0" smtClean="0"/>
              <a:t> Deniz seviyesinin 150 metre üstü --&gt; </a:t>
            </a:r>
            <a:endParaRPr lang="tr-TR" dirty="0"/>
          </a:p>
        </p:txBody>
      </p:sp>
      <p:sp>
        <p:nvSpPr>
          <p:cNvPr id="7" name="6 Metin kutusu"/>
          <p:cNvSpPr txBox="1"/>
          <p:nvPr/>
        </p:nvSpPr>
        <p:spPr>
          <a:xfrm>
            <a:off x="7884368" y="3140968"/>
            <a:ext cx="864096" cy="369332"/>
          </a:xfrm>
          <a:prstGeom prst="rect">
            <a:avLst/>
          </a:prstGeom>
          <a:noFill/>
        </p:spPr>
        <p:txBody>
          <a:bodyPr wrap="square" rtlCol="0">
            <a:spAutoFit/>
          </a:bodyPr>
          <a:lstStyle/>
          <a:p>
            <a:r>
              <a:rPr lang="tr-TR" dirty="0" smtClean="0"/>
              <a:t>+150</a:t>
            </a:r>
            <a:endParaRPr lang="tr-TR" dirty="0"/>
          </a:p>
        </p:txBody>
      </p:sp>
      <p:sp>
        <p:nvSpPr>
          <p:cNvPr id="8" name="7 Metin kutusu"/>
          <p:cNvSpPr txBox="1"/>
          <p:nvPr/>
        </p:nvSpPr>
        <p:spPr>
          <a:xfrm>
            <a:off x="539552" y="3717032"/>
            <a:ext cx="5400600" cy="369332"/>
          </a:xfrm>
          <a:prstGeom prst="rect">
            <a:avLst/>
          </a:prstGeom>
          <a:noFill/>
        </p:spPr>
        <p:txBody>
          <a:bodyPr wrap="square" rtlCol="0">
            <a:spAutoFit/>
          </a:bodyPr>
          <a:lstStyle/>
          <a:p>
            <a:r>
              <a:rPr lang="tr-TR" dirty="0" smtClean="0"/>
              <a:t>Zemin katın altındaki 3. kat --&gt;</a:t>
            </a:r>
            <a:endParaRPr lang="tr-TR" dirty="0"/>
          </a:p>
        </p:txBody>
      </p:sp>
      <p:sp>
        <p:nvSpPr>
          <p:cNvPr id="9" name="8 Metin kutusu"/>
          <p:cNvSpPr txBox="1"/>
          <p:nvPr/>
        </p:nvSpPr>
        <p:spPr>
          <a:xfrm>
            <a:off x="7884368" y="3789040"/>
            <a:ext cx="792088" cy="369332"/>
          </a:xfrm>
          <a:prstGeom prst="rect">
            <a:avLst/>
          </a:prstGeom>
          <a:noFill/>
        </p:spPr>
        <p:txBody>
          <a:bodyPr wrap="square" rtlCol="0">
            <a:spAutoFit/>
          </a:bodyPr>
          <a:lstStyle/>
          <a:p>
            <a:r>
              <a:rPr lang="tr-TR" dirty="0" smtClean="0"/>
              <a:t>-3 25</a:t>
            </a:r>
            <a:endParaRPr lang="tr-TR" dirty="0"/>
          </a:p>
        </p:txBody>
      </p:sp>
      <p:sp>
        <p:nvSpPr>
          <p:cNvPr id="10" name="9 Metin kutusu"/>
          <p:cNvSpPr txBox="1"/>
          <p:nvPr/>
        </p:nvSpPr>
        <p:spPr>
          <a:xfrm>
            <a:off x="539552" y="4509120"/>
            <a:ext cx="1944216" cy="369332"/>
          </a:xfrm>
          <a:prstGeom prst="rect">
            <a:avLst/>
          </a:prstGeom>
          <a:noFill/>
        </p:spPr>
        <p:txBody>
          <a:bodyPr wrap="square" rtlCol="0">
            <a:spAutoFit/>
          </a:bodyPr>
          <a:lstStyle/>
          <a:p>
            <a:r>
              <a:rPr lang="tr-TR" dirty="0" smtClean="0"/>
              <a:t> TL borç --&gt; </a:t>
            </a:r>
            <a:endParaRPr lang="tr-TR" dirty="0"/>
          </a:p>
        </p:txBody>
      </p:sp>
      <p:sp>
        <p:nvSpPr>
          <p:cNvPr id="11" name="10 Metin kutusu"/>
          <p:cNvSpPr txBox="1"/>
          <p:nvPr/>
        </p:nvSpPr>
        <p:spPr>
          <a:xfrm>
            <a:off x="7740352" y="4581128"/>
            <a:ext cx="1152128" cy="369332"/>
          </a:xfrm>
          <a:prstGeom prst="rect">
            <a:avLst/>
          </a:prstGeom>
          <a:noFill/>
        </p:spPr>
        <p:txBody>
          <a:bodyPr wrap="square" rtlCol="0">
            <a:spAutoFit/>
          </a:bodyPr>
          <a:lstStyle/>
          <a:p>
            <a:r>
              <a:rPr lang="tr-TR" dirty="0" smtClean="0"/>
              <a:t>-25 500</a:t>
            </a:r>
            <a:endParaRPr lang="tr-TR" dirty="0"/>
          </a:p>
        </p:txBody>
      </p:sp>
      <p:sp>
        <p:nvSpPr>
          <p:cNvPr id="12" name="11 Metin kutusu"/>
          <p:cNvSpPr txBox="1"/>
          <p:nvPr/>
        </p:nvSpPr>
        <p:spPr>
          <a:xfrm>
            <a:off x="611560" y="5373216"/>
            <a:ext cx="1800200" cy="369332"/>
          </a:xfrm>
          <a:prstGeom prst="rect">
            <a:avLst/>
          </a:prstGeom>
          <a:noFill/>
        </p:spPr>
        <p:txBody>
          <a:bodyPr wrap="square" rtlCol="0">
            <a:spAutoFit/>
          </a:bodyPr>
          <a:lstStyle/>
          <a:p>
            <a:r>
              <a:rPr lang="tr-TR" dirty="0" smtClean="0"/>
              <a:t>TL kâr --&gt;</a:t>
            </a:r>
            <a:endParaRPr lang="tr-TR" dirty="0"/>
          </a:p>
        </p:txBody>
      </p:sp>
      <p:sp>
        <p:nvSpPr>
          <p:cNvPr id="13" name="12 Metin kutusu"/>
          <p:cNvSpPr txBox="1"/>
          <p:nvPr/>
        </p:nvSpPr>
        <p:spPr>
          <a:xfrm>
            <a:off x="7884368" y="5373216"/>
            <a:ext cx="720080" cy="369332"/>
          </a:xfrm>
          <a:prstGeom prst="rect">
            <a:avLst/>
          </a:prstGeom>
          <a:noFill/>
        </p:spPr>
        <p:txBody>
          <a:bodyPr wrap="square" rtlCol="0">
            <a:spAutoFit/>
          </a:bodyPr>
          <a:lstStyle/>
          <a:p>
            <a:r>
              <a:rPr lang="tr-TR" dirty="0" smtClean="0"/>
              <a:t>+500</a:t>
            </a:r>
            <a:endParaRPr lang="tr-TR" dirty="0"/>
          </a:p>
        </p:txBody>
      </p:sp>
      <p:sp>
        <p:nvSpPr>
          <p:cNvPr id="17" name="16 Komut Düğmesi: Giriş">
            <a:hlinkClick r:id="rId2"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8" name="17 Komut Düğmesi: Geri veya Önceki">
            <a:hlinkClick r:id="" action="ppaction://hlinkshowjump?jump=previousslide" highlightClick="1"/>
          </p:cNvPr>
          <p:cNvSpPr/>
          <p:nvPr/>
        </p:nvSpPr>
        <p:spPr>
          <a:xfrm>
            <a:off x="1259632" y="6021288"/>
            <a:ext cx="648072" cy="504056"/>
          </a:xfrm>
          <a:prstGeom prst="actionButtonBackPrevious">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1" presetClass="entr" presetSubtype="4"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4)">
                                      <p:cBhvr>
                                        <p:cTn id="33" dur="2000"/>
                                        <p:tgtEl>
                                          <p:spTgt spid="4"/>
                                        </p:tgtEl>
                                      </p:cBhvr>
                                    </p:animEffect>
                                  </p:childTnLst>
                                </p:cTn>
                              </p:par>
                            </p:childTnLst>
                          </p:cTn>
                        </p:par>
                        <p:par>
                          <p:cTn id="34" fill="hold">
                            <p:stCondLst>
                              <p:cond delay="3000"/>
                            </p:stCondLst>
                            <p:childTnLst>
                              <p:par>
                                <p:cTn id="35" presetID="38" presetClass="entr" presetSubtype="0" accel="50000" fill="hold" grpId="0" nodeType="afterEffect">
                                  <p:stCondLst>
                                    <p:cond delay="0"/>
                                  </p:stCondLst>
                                  <p:iterate type="lt">
                                    <p:tmPct val="50000"/>
                                  </p:iterate>
                                  <p:childTnLst>
                                    <p:set>
                                      <p:cBhvr>
                                        <p:cTn id="36" dur="1" fill="hold">
                                          <p:stCondLst>
                                            <p:cond delay="0"/>
                                          </p:stCondLst>
                                        </p:cTn>
                                        <p:tgtEl>
                                          <p:spTgt spid="5"/>
                                        </p:tgtEl>
                                        <p:attrNameLst>
                                          <p:attrName>style.visibility</p:attrName>
                                        </p:attrNameLst>
                                      </p:cBhvr>
                                      <p:to>
                                        <p:strVal val="visible"/>
                                      </p:to>
                                    </p:set>
                                    <p:set>
                                      <p:cBhvr>
                                        <p:cTn id="37" dur="455" fill="hold">
                                          <p:stCondLst>
                                            <p:cond delay="0"/>
                                          </p:stCondLst>
                                        </p:cTn>
                                        <p:tgtEl>
                                          <p:spTgt spid="5"/>
                                        </p:tgtEl>
                                        <p:attrNameLst>
                                          <p:attrName>style.rotation</p:attrName>
                                        </p:attrNameLst>
                                      </p:cBhvr>
                                      <p:to>
                                        <p:strVal val="-45.0"/>
                                      </p:to>
                                    </p:set>
                                    <p:anim calcmode="lin" valueType="num">
                                      <p:cBhvr>
                                        <p:cTn id="3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3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4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4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42" fill="hold">
                            <p:stCondLst>
                              <p:cond delay="5000"/>
                            </p:stCondLst>
                            <p:childTnLst>
                              <p:par>
                                <p:cTn id="43" presetID="21"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heel(4)">
                                      <p:cBhvr>
                                        <p:cTn id="45" dur="2000"/>
                                        <p:tgtEl>
                                          <p:spTgt spid="6"/>
                                        </p:tgtEl>
                                      </p:cBhvr>
                                    </p:animEffect>
                                  </p:childTnLst>
                                </p:cTn>
                              </p:par>
                            </p:childTnLst>
                          </p:cTn>
                        </p:par>
                        <p:par>
                          <p:cTn id="46" fill="hold">
                            <p:stCondLst>
                              <p:cond delay="7000"/>
                            </p:stCondLst>
                            <p:childTnLst>
                              <p:par>
                                <p:cTn id="47" presetID="38" presetClass="entr" presetSubtype="0" accel="50000" fill="hold" grpId="0" nodeType="afterEffect">
                                  <p:stCondLst>
                                    <p:cond delay="0"/>
                                  </p:stCondLst>
                                  <p:iterate type="lt">
                                    <p:tmPct val="50000"/>
                                  </p:iterate>
                                  <p:childTnLst>
                                    <p:set>
                                      <p:cBhvr>
                                        <p:cTn id="48" dur="1" fill="hold">
                                          <p:stCondLst>
                                            <p:cond delay="0"/>
                                          </p:stCondLst>
                                        </p:cTn>
                                        <p:tgtEl>
                                          <p:spTgt spid="7"/>
                                        </p:tgtEl>
                                        <p:attrNameLst>
                                          <p:attrName>style.visibility</p:attrName>
                                        </p:attrNameLst>
                                      </p:cBhvr>
                                      <p:to>
                                        <p:strVal val="visible"/>
                                      </p:to>
                                    </p:set>
                                    <p:set>
                                      <p:cBhvr>
                                        <p:cTn id="49" dur="455" fill="hold">
                                          <p:stCondLst>
                                            <p:cond delay="0"/>
                                          </p:stCondLst>
                                        </p:cTn>
                                        <p:tgtEl>
                                          <p:spTgt spid="7"/>
                                        </p:tgtEl>
                                        <p:attrNameLst>
                                          <p:attrName>style.rotation</p:attrName>
                                        </p:attrNameLst>
                                      </p:cBhvr>
                                      <p:to>
                                        <p:strVal val="-45.0"/>
                                      </p:to>
                                    </p:set>
                                    <p:anim calcmode="lin" valueType="num">
                                      <p:cBhvr>
                                        <p:cTn id="50"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par>
                          <p:cTn id="54" fill="hold">
                            <p:stCondLst>
                              <p:cond delay="9500"/>
                            </p:stCondLst>
                            <p:childTnLst>
                              <p:par>
                                <p:cTn id="55" presetID="21"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heel(4)">
                                      <p:cBhvr>
                                        <p:cTn id="57" dur="2000"/>
                                        <p:tgtEl>
                                          <p:spTgt spid="8"/>
                                        </p:tgtEl>
                                      </p:cBhvr>
                                    </p:animEffect>
                                  </p:childTnLst>
                                </p:cTn>
                              </p:par>
                            </p:childTnLst>
                          </p:cTn>
                        </p:par>
                        <p:par>
                          <p:cTn id="58" fill="hold">
                            <p:stCondLst>
                              <p:cond delay="11500"/>
                            </p:stCondLst>
                            <p:childTnLst>
                              <p:par>
                                <p:cTn id="59" presetID="38" presetClass="entr" presetSubtype="0" accel="50000" fill="hold" grpId="0" nodeType="afterEffect">
                                  <p:stCondLst>
                                    <p:cond delay="0"/>
                                  </p:stCondLst>
                                  <p:iterate type="lt">
                                    <p:tmPct val="50000"/>
                                  </p:iterate>
                                  <p:childTnLst>
                                    <p:set>
                                      <p:cBhvr>
                                        <p:cTn id="60" dur="1" fill="hold">
                                          <p:stCondLst>
                                            <p:cond delay="0"/>
                                          </p:stCondLst>
                                        </p:cTn>
                                        <p:tgtEl>
                                          <p:spTgt spid="9"/>
                                        </p:tgtEl>
                                        <p:attrNameLst>
                                          <p:attrName>style.visibility</p:attrName>
                                        </p:attrNameLst>
                                      </p:cBhvr>
                                      <p:to>
                                        <p:strVal val="visible"/>
                                      </p:to>
                                    </p:set>
                                    <p:set>
                                      <p:cBhvr>
                                        <p:cTn id="61" dur="455" fill="hold">
                                          <p:stCondLst>
                                            <p:cond delay="0"/>
                                          </p:stCondLst>
                                        </p:cTn>
                                        <p:tgtEl>
                                          <p:spTgt spid="9"/>
                                        </p:tgtEl>
                                        <p:attrNameLst>
                                          <p:attrName>style.rotation</p:attrName>
                                        </p:attrNameLst>
                                      </p:cBhvr>
                                      <p:to>
                                        <p:strVal val="-45.0"/>
                                      </p:to>
                                    </p:set>
                                    <p:anim calcmode="lin" valueType="num">
                                      <p:cBhvr>
                                        <p:cTn id="62"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63"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64"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5"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66" fill="hold">
                            <p:stCondLst>
                              <p:cond delay="14000"/>
                            </p:stCondLst>
                            <p:childTnLst>
                              <p:par>
                                <p:cTn id="67" presetID="21" presetClass="entr" presetSubtype="4"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heel(4)">
                                      <p:cBhvr>
                                        <p:cTn id="69" dur="2000"/>
                                        <p:tgtEl>
                                          <p:spTgt spid="10"/>
                                        </p:tgtEl>
                                      </p:cBhvr>
                                    </p:animEffect>
                                  </p:childTnLst>
                                </p:cTn>
                              </p:par>
                            </p:childTnLst>
                          </p:cTn>
                        </p:par>
                        <p:par>
                          <p:cTn id="70" fill="hold">
                            <p:stCondLst>
                              <p:cond delay="1600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11"/>
                                        </p:tgtEl>
                                        <p:attrNameLst>
                                          <p:attrName>style.visibility</p:attrName>
                                        </p:attrNameLst>
                                      </p:cBhvr>
                                      <p:to>
                                        <p:strVal val="visible"/>
                                      </p:to>
                                    </p:set>
                                    <p:set>
                                      <p:cBhvr>
                                        <p:cTn id="73" dur="455" fill="hold">
                                          <p:stCondLst>
                                            <p:cond delay="0"/>
                                          </p:stCondLst>
                                        </p:cTn>
                                        <p:tgtEl>
                                          <p:spTgt spid="11"/>
                                        </p:tgtEl>
                                        <p:attrNameLst>
                                          <p:attrName>style.rotation</p:attrName>
                                        </p:attrNameLst>
                                      </p:cBhvr>
                                      <p:to>
                                        <p:strVal val="-45.0"/>
                                      </p:to>
                                    </p:set>
                                    <p:anim calcmode="lin" valueType="num">
                                      <p:cBhvr>
                                        <p:cTn id="74"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78" fill="hold">
                            <p:stCondLst>
                              <p:cond delay="19500"/>
                            </p:stCondLst>
                            <p:childTnLst>
                              <p:par>
                                <p:cTn id="79" presetID="21" presetClass="entr" presetSubtype="4"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heel(4)">
                                      <p:cBhvr>
                                        <p:cTn id="81" dur="2000"/>
                                        <p:tgtEl>
                                          <p:spTgt spid="12"/>
                                        </p:tgtEl>
                                      </p:cBhvr>
                                    </p:animEffect>
                                  </p:childTnLst>
                                </p:cTn>
                              </p:par>
                            </p:childTnLst>
                          </p:cTn>
                        </p:par>
                        <p:par>
                          <p:cTn id="82" fill="hold">
                            <p:stCondLst>
                              <p:cond delay="21500"/>
                            </p:stCondLst>
                            <p:childTnLst>
                              <p:par>
                                <p:cTn id="83" presetID="38" presetClass="entr" presetSubtype="0" accel="50000" fill="hold" grpId="0" nodeType="afterEffect">
                                  <p:stCondLst>
                                    <p:cond delay="0"/>
                                  </p:stCondLst>
                                  <p:iterate type="lt">
                                    <p:tmPct val="50000"/>
                                  </p:iterate>
                                  <p:childTnLst>
                                    <p:set>
                                      <p:cBhvr>
                                        <p:cTn id="84" dur="1" fill="hold">
                                          <p:stCondLst>
                                            <p:cond delay="0"/>
                                          </p:stCondLst>
                                        </p:cTn>
                                        <p:tgtEl>
                                          <p:spTgt spid="13"/>
                                        </p:tgtEl>
                                        <p:attrNameLst>
                                          <p:attrName>style.visibility</p:attrName>
                                        </p:attrNameLst>
                                      </p:cBhvr>
                                      <p:to>
                                        <p:strVal val="visible"/>
                                      </p:to>
                                    </p:set>
                                    <p:set>
                                      <p:cBhvr>
                                        <p:cTn id="85" dur="455" fill="hold">
                                          <p:stCondLst>
                                            <p:cond delay="0"/>
                                          </p:stCondLst>
                                        </p:cTn>
                                        <p:tgtEl>
                                          <p:spTgt spid="13"/>
                                        </p:tgtEl>
                                        <p:attrNameLst>
                                          <p:attrName>style.rotation</p:attrName>
                                        </p:attrNameLst>
                                      </p:cBhvr>
                                      <p:to>
                                        <p:strVal val="-45.0"/>
                                      </p:to>
                                    </p:set>
                                    <p:anim calcmode="lin" valueType="num">
                                      <p:cBhvr>
                                        <p:cTn id="86"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P spid="6" grpId="0"/>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417px-Latex_integers.svg.png"/>
          <p:cNvPicPr>
            <a:picLocks noGrp="1" noChangeAspect="1"/>
          </p:cNvPicPr>
          <p:nvPr>
            <p:ph idx="1"/>
          </p:nvPr>
        </p:nvPicPr>
        <p:blipFill>
          <a:blip r:embed="rId3" cstate="print"/>
          <a:stretch>
            <a:fillRect/>
          </a:stretch>
        </p:blipFill>
        <p:spPr>
          <a:xfrm>
            <a:off x="395536" y="1556792"/>
            <a:ext cx="1322790" cy="1440160"/>
          </a:xfrm>
        </p:spPr>
      </p:pic>
      <p:sp>
        <p:nvSpPr>
          <p:cNvPr id="3" name="2 Başlık"/>
          <p:cNvSpPr>
            <a:spLocks noGrp="1"/>
          </p:cNvSpPr>
          <p:nvPr>
            <p:ph type="title"/>
          </p:nvPr>
        </p:nvSpPr>
        <p:spPr>
          <a:xfrm>
            <a:off x="539552" y="476672"/>
            <a:ext cx="7992888" cy="504056"/>
          </a:xfrm>
        </p:spPr>
        <p:txBody>
          <a:bodyPr>
            <a:normAutofit fontScale="90000"/>
          </a:bodyPr>
          <a:lstStyle/>
          <a:p>
            <a:pPr algn="ctr"/>
            <a:r>
              <a:rPr lang="tr-TR" dirty="0" smtClean="0"/>
              <a:t>TAM SAYILAR KÜMESİ…</a:t>
            </a:r>
            <a:endParaRPr lang="tr-TR" dirty="0"/>
          </a:p>
        </p:txBody>
      </p:sp>
      <p:sp>
        <p:nvSpPr>
          <p:cNvPr id="5" name="4 Metin kutusu"/>
          <p:cNvSpPr txBox="1"/>
          <p:nvPr/>
        </p:nvSpPr>
        <p:spPr>
          <a:xfrm>
            <a:off x="1907704" y="1628800"/>
            <a:ext cx="6768752" cy="1323439"/>
          </a:xfrm>
          <a:prstGeom prst="rect">
            <a:avLst/>
          </a:prstGeom>
          <a:noFill/>
        </p:spPr>
        <p:txBody>
          <a:bodyPr wrap="square" rtlCol="0">
            <a:spAutoFit/>
          </a:bodyPr>
          <a:lstStyle/>
          <a:p>
            <a:pPr algn="just"/>
            <a:r>
              <a:rPr lang="tr-TR" sz="2000" dirty="0" smtClean="0"/>
              <a:t>Yanda da gördüğümüz gibi sayıların önüne konulan işaretler sayının yönünü belirtir. Önünde + olan sayılara pozitif tam sayılar, - olan sayılara ise negatif tam sayılar denir. Önünde işaret bulunmayan sayıların işareti +'dır.</a:t>
            </a:r>
            <a:endParaRPr lang="tr-TR" sz="2000" dirty="0"/>
          </a:p>
        </p:txBody>
      </p:sp>
      <p:sp>
        <p:nvSpPr>
          <p:cNvPr id="6" name="5 Metin kutusu"/>
          <p:cNvSpPr txBox="1"/>
          <p:nvPr/>
        </p:nvSpPr>
        <p:spPr>
          <a:xfrm>
            <a:off x="1907704" y="3645024"/>
            <a:ext cx="6624736" cy="2246769"/>
          </a:xfrm>
          <a:prstGeom prst="rect">
            <a:avLst/>
          </a:prstGeom>
          <a:noFill/>
        </p:spPr>
        <p:txBody>
          <a:bodyPr wrap="square" rtlCol="0">
            <a:spAutoFit/>
          </a:bodyPr>
          <a:lstStyle/>
          <a:p>
            <a:r>
              <a:rPr lang="tr-TR" sz="2000" dirty="0" smtClean="0"/>
              <a:t>Sıfır sayısı ise ne pozitif ne de negatif bir tam sayıdır. Sıfıra referans noktası deriz. Çünkü sayıların pozitif mi negatif mi olduğunu sıfır ile karşılaştırarak belirleriz. Sayı doğrusunda sıfırın sağındaki sayılar pozitif, solundaki sayılar ise negatiftir.</a:t>
            </a:r>
            <a:br>
              <a:rPr lang="tr-TR" sz="2000" dirty="0" smtClean="0"/>
            </a:br>
            <a:r>
              <a:rPr lang="tr-TR" sz="2000" dirty="0" smtClean="0"/>
              <a:t/>
            </a:r>
            <a:br>
              <a:rPr lang="tr-TR" sz="2000" dirty="0" smtClean="0"/>
            </a:br>
            <a:endParaRPr lang="tr-TR" sz="2000" dirty="0"/>
          </a:p>
        </p:txBody>
      </p:sp>
      <p:sp>
        <p:nvSpPr>
          <p:cNvPr id="9" name="8 Komut Düğmesi: Giriş">
            <a:hlinkClick r:id="rId4"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1" name="10 Komut Düğmesi: İleri veya Sonraki">
            <a:hlinkClick r:id="" action="ppaction://hlinkshowjump?jump=nextslide" highlightClick="1"/>
          </p:cNvPr>
          <p:cNvSpPr/>
          <p:nvPr/>
        </p:nvSpPr>
        <p:spPr>
          <a:xfrm>
            <a:off x="1259632" y="6021288"/>
            <a:ext cx="648072" cy="504056"/>
          </a:xfrm>
          <a:prstGeom prst="actionButtonForwardNex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ln w="57150">
                <a:solidFill>
                  <a:schemeClr val="tx1"/>
                </a:solidFill>
              </a:ln>
              <a:blipFill>
                <a:blip r:embed="rId5"/>
                <a:tile tx="0" ty="0" sx="100000" sy="100000" flip="none" algn="tl"/>
              </a:blip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5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70" decel="100000"/>
                                        <p:tgtEl>
                                          <p:spTgt spid="4"/>
                                        </p:tgtEl>
                                      </p:cBhvr>
                                    </p:animEffect>
                                    <p:animScale>
                                      <p:cBhvr>
                                        <p:cTn id="12" dur="770" decel="100000"/>
                                        <p:tgtEl>
                                          <p:spTgt spid="4"/>
                                        </p:tgtEl>
                                      </p:cBhvr>
                                      <p:from x="10000" y="10000"/>
                                      <p:to x="200000" y="450000"/>
                                    </p:animScale>
                                    <p:animScale>
                                      <p:cBhvr>
                                        <p:cTn id="13" dur="1230" accel="100000" fill="hold">
                                          <p:stCondLst>
                                            <p:cond delay="770"/>
                                          </p:stCondLst>
                                        </p:cTn>
                                        <p:tgtEl>
                                          <p:spTgt spid="4"/>
                                        </p:tgtEl>
                                      </p:cBhvr>
                                      <p:from x="200000" y="450000"/>
                                      <p:to x="100000" y="100000"/>
                                    </p:animScale>
                                    <p:set>
                                      <p:cBhvr>
                                        <p:cTn id="14" dur="770" fill="hold"/>
                                        <p:tgtEl>
                                          <p:spTgt spid="4"/>
                                        </p:tgtEl>
                                        <p:attrNameLst>
                                          <p:attrName>ppt_x</p:attrName>
                                        </p:attrNameLst>
                                      </p:cBhvr>
                                      <p:to>
                                        <p:strVal val="(0.5)"/>
                                      </p:to>
                                    </p:set>
                                    <p:anim from="(0.5)" to="(#ppt_x)" calcmode="lin" valueType="num">
                                      <p:cBhvr>
                                        <p:cTn id="15" dur="1230" accel="100000" fill="hold">
                                          <p:stCondLst>
                                            <p:cond delay="770"/>
                                          </p:stCondLst>
                                        </p:cTn>
                                        <p:tgtEl>
                                          <p:spTgt spid="4"/>
                                        </p:tgtEl>
                                        <p:attrNameLst>
                                          <p:attrName>ppt_x</p:attrName>
                                        </p:attrNameLst>
                                      </p:cBhvr>
                                    </p:anim>
                                    <p:set>
                                      <p:cBhvr>
                                        <p:cTn id="16" dur="770" fill="hold"/>
                                        <p:tgtEl>
                                          <p:spTgt spid="4"/>
                                        </p:tgtEl>
                                        <p:attrNameLst>
                                          <p:attrName>ppt_y</p:attrName>
                                        </p:attrNameLst>
                                      </p:cBhvr>
                                      <p:to>
                                        <p:strVal val="(#ppt_y+0.4)"/>
                                      </p:to>
                                    </p:set>
                                    <p:anim from="(#ppt_y+0.4)" to="(#ppt_y)" calcmode="lin" valueType="num">
                                      <p:cBhvr>
                                        <p:cTn id="17" dur="1230" accel="100000" fill="hold">
                                          <p:stCondLst>
                                            <p:cond delay="770"/>
                                          </p:stCondLst>
                                        </p:cTn>
                                        <p:tgtEl>
                                          <p:spTgt spid="4"/>
                                        </p:tgtEl>
                                        <p:attrNameLst>
                                          <p:attrName>ppt_y</p:attrName>
                                        </p:attrNameLst>
                                      </p:cBhvr>
                                    </p:anim>
                                  </p:childTnLst>
                                </p:cTn>
                              </p:par>
                            </p:childTnLst>
                          </p:cTn>
                        </p:par>
                        <p:par>
                          <p:cTn id="18" fill="hold">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by="(-#ppt_w*2)" calcmode="lin" valueType="num">
                                      <p:cBhvr rctx="PPT">
                                        <p:cTn id="21" dur="250" autoRev="1" fill="hold">
                                          <p:stCondLst>
                                            <p:cond delay="0"/>
                                          </p:stCondLst>
                                        </p:cTn>
                                        <p:tgtEl>
                                          <p:spTgt spid="5"/>
                                        </p:tgtEl>
                                        <p:attrNameLst>
                                          <p:attrName>ppt_w</p:attrName>
                                        </p:attrNameLst>
                                      </p:cBhvr>
                                    </p:anim>
                                    <p:anim by="(#ppt_w*0.50)" calcmode="lin" valueType="num">
                                      <p:cBhvr>
                                        <p:cTn id="22" dur="250" decel="50000" autoRev="1" fill="hold">
                                          <p:stCondLst>
                                            <p:cond delay="0"/>
                                          </p:stCondLst>
                                        </p:cTn>
                                        <p:tgtEl>
                                          <p:spTgt spid="5"/>
                                        </p:tgtEl>
                                        <p:attrNameLst>
                                          <p:attrName>ppt_x</p:attrName>
                                        </p:attrNameLst>
                                      </p:cBhvr>
                                    </p:anim>
                                    <p:anim from="(-#ppt_h/2)" to="(#ppt_y)" calcmode="lin" valueType="num">
                                      <p:cBhvr>
                                        <p:cTn id="23" dur="500" fill="hold">
                                          <p:stCondLst>
                                            <p:cond delay="0"/>
                                          </p:stCondLst>
                                        </p:cTn>
                                        <p:tgtEl>
                                          <p:spTgt spid="5"/>
                                        </p:tgtEl>
                                        <p:attrNameLst>
                                          <p:attrName>ppt_y</p:attrName>
                                        </p:attrNameLst>
                                      </p:cBhvr>
                                    </p:anim>
                                    <p:animRot by="21600000">
                                      <p:cBhvr>
                                        <p:cTn id="24" dur="500" fill="hold">
                                          <p:stCondLst>
                                            <p:cond delay="0"/>
                                          </p:stCondLst>
                                        </p:cTn>
                                        <p:tgtEl>
                                          <p:spTgt spid="5"/>
                                        </p:tgtEl>
                                        <p:attrNameLst>
                                          <p:attrName>r</p:attrName>
                                        </p:attrNameLst>
                                      </p:cBhvr>
                                    </p:animRot>
                                  </p:childTnLst>
                                </p:cTn>
                              </p:par>
                            </p:childTnLst>
                          </p:cTn>
                        </p:par>
                        <p:par>
                          <p:cTn id="25" fill="hold">
                            <p:stCondLst>
                              <p:cond delay="126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by="(-#ppt_w*2)" calcmode="lin" valueType="num">
                                      <p:cBhvr rctx="PPT">
                                        <p:cTn id="28" dur="250" autoRev="1" fill="hold">
                                          <p:stCondLst>
                                            <p:cond delay="0"/>
                                          </p:stCondLst>
                                        </p:cTn>
                                        <p:tgtEl>
                                          <p:spTgt spid="6"/>
                                        </p:tgtEl>
                                        <p:attrNameLst>
                                          <p:attrName>ppt_w</p:attrName>
                                        </p:attrNameLst>
                                      </p:cBhvr>
                                    </p:anim>
                                    <p:anim by="(#ppt_w*0.50)" calcmode="lin" valueType="num">
                                      <p:cBhvr>
                                        <p:cTn id="29" dur="250" decel="50000" autoRev="1" fill="hold">
                                          <p:stCondLst>
                                            <p:cond delay="0"/>
                                          </p:stCondLst>
                                        </p:cTn>
                                        <p:tgtEl>
                                          <p:spTgt spid="6"/>
                                        </p:tgtEl>
                                        <p:attrNameLst>
                                          <p:attrName>ppt_x</p:attrName>
                                        </p:attrNameLst>
                                      </p:cBhvr>
                                    </p:anim>
                                    <p:anim from="(-#ppt_h/2)" to="(#ppt_y)" calcmode="lin" valueType="num">
                                      <p:cBhvr>
                                        <p:cTn id="30" dur="500" fill="hold">
                                          <p:stCondLst>
                                            <p:cond delay="0"/>
                                          </p:stCondLst>
                                        </p:cTn>
                                        <p:tgtEl>
                                          <p:spTgt spid="6"/>
                                        </p:tgtEl>
                                        <p:attrNameLst>
                                          <p:attrName>ppt_y</p:attrName>
                                        </p:attrNameLst>
                                      </p:cBhvr>
                                    </p:anim>
                                    <p:animRot by="21600000">
                                      <p:cBhvr>
                                        <p:cTn id="31"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395536" y="1556792"/>
            <a:ext cx="8229600" cy="4572000"/>
          </a:xfrm>
        </p:spPr>
        <p:txBody>
          <a:bodyPr/>
          <a:lstStyle/>
          <a:p>
            <a:pPr algn="just">
              <a:buNone/>
            </a:pPr>
            <a:r>
              <a:rPr lang="tr-TR" dirty="0" smtClean="0"/>
              <a:t>    Pozitif tam sayılar kümesi Z+ sembolü ile gösterilir. </a:t>
            </a:r>
          </a:p>
          <a:p>
            <a:pPr>
              <a:buNone/>
            </a:pPr>
            <a:r>
              <a:rPr lang="tr-TR" dirty="0" smtClean="0"/>
              <a:t>    Z+ = { 1, 2, 3, 4, ...}</a:t>
            </a:r>
            <a:br>
              <a:rPr lang="tr-TR" dirty="0" smtClean="0"/>
            </a:br>
            <a:r>
              <a:rPr lang="tr-TR" dirty="0" smtClean="0"/>
              <a:t/>
            </a:r>
            <a:br>
              <a:rPr lang="tr-TR" dirty="0" smtClean="0"/>
            </a:br>
            <a:endParaRPr lang="tr-TR" dirty="0"/>
          </a:p>
        </p:txBody>
      </p:sp>
      <p:sp>
        <p:nvSpPr>
          <p:cNvPr id="4" name="2 Başlık"/>
          <p:cNvSpPr>
            <a:spLocks noGrp="1"/>
          </p:cNvSpPr>
          <p:nvPr>
            <p:ph type="title"/>
          </p:nvPr>
        </p:nvSpPr>
        <p:spPr>
          <a:xfrm>
            <a:off x="467544" y="476672"/>
            <a:ext cx="8352928" cy="504056"/>
          </a:xfrm>
        </p:spPr>
        <p:txBody>
          <a:bodyPr>
            <a:normAutofit fontScale="90000"/>
          </a:bodyPr>
          <a:lstStyle/>
          <a:p>
            <a:pPr algn="ctr"/>
            <a:r>
              <a:rPr lang="tr-TR" dirty="0" smtClean="0"/>
              <a:t>TAM SAYILAR KÜMESİ…</a:t>
            </a:r>
            <a:endParaRPr lang="tr-TR" dirty="0"/>
          </a:p>
        </p:txBody>
      </p:sp>
      <p:sp>
        <p:nvSpPr>
          <p:cNvPr id="5" name="4 Metin kutusu"/>
          <p:cNvSpPr txBox="1"/>
          <p:nvPr/>
        </p:nvSpPr>
        <p:spPr>
          <a:xfrm>
            <a:off x="683568" y="2636912"/>
            <a:ext cx="7776864" cy="1446550"/>
          </a:xfrm>
          <a:prstGeom prst="rect">
            <a:avLst/>
          </a:prstGeom>
          <a:noFill/>
        </p:spPr>
        <p:txBody>
          <a:bodyPr wrap="square" rtlCol="0">
            <a:spAutoFit/>
          </a:bodyPr>
          <a:lstStyle/>
          <a:p>
            <a:r>
              <a:rPr lang="tr-TR" sz="2600" dirty="0" smtClean="0"/>
              <a:t>Negatif tam sayılar kümesi Z- sembolü ile gösterilir. </a:t>
            </a:r>
          </a:p>
          <a:p>
            <a:r>
              <a:rPr lang="tr-TR" sz="2600" dirty="0" smtClean="0"/>
              <a:t>Z- = { -1, -2, -3, -4, ...}</a:t>
            </a:r>
            <a:r>
              <a:rPr lang="tr-TR" dirty="0" smtClean="0"/>
              <a:t/>
            </a:r>
            <a:br>
              <a:rPr lang="tr-TR" dirty="0" smtClean="0"/>
            </a:br>
            <a:r>
              <a:rPr lang="tr-TR" dirty="0" smtClean="0"/>
              <a:t/>
            </a:r>
            <a:br>
              <a:rPr lang="tr-TR" dirty="0" smtClean="0"/>
            </a:br>
            <a:endParaRPr lang="tr-TR" dirty="0"/>
          </a:p>
        </p:txBody>
      </p:sp>
      <p:sp>
        <p:nvSpPr>
          <p:cNvPr id="6" name="5 Metin kutusu"/>
          <p:cNvSpPr txBox="1"/>
          <p:nvPr/>
        </p:nvSpPr>
        <p:spPr>
          <a:xfrm>
            <a:off x="683568" y="3645024"/>
            <a:ext cx="7848872" cy="1846659"/>
          </a:xfrm>
          <a:prstGeom prst="rect">
            <a:avLst/>
          </a:prstGeom>
          <a:noFill/>
        </p:spPr>
        <p:txBody>
          <a:bodyPr wrap="square" rtlCol="0">
            <a:spAutoFit/>
          </a:bodyPr>
          <a:lstStyle/>
          <a:p>
            <a:r>
              <a:rPr lang="tr-TR" sz="2600" dirty="0" smtClean="0"/>
              <a:t>Tam sayılar kümesi ise pozitif tam sayılar, negatif tam sayılar ve sıfırın (0) birleşiminden oluşur. Z harfi ile gösterilir.</a:t>
            </a:r>
            <a:r>
              <a:rPr lang="tr-TR" dirty="0" smtClean="0"/>
              <a:t/>
            </a:r>
            <a:br>
              <a:rPr lang="tr-TR" dirty="0" smtClean="0"/>
            </a:br>
            <a:r>
              <a:rPr lang="tr-TR" dirty="0" smtClean="0"/>
              <a:t/>
            </a:r>
            <a:br>
              <a:rPr lang="tr-TR" dirty="0" smtClean="0"/>
            </a:br>
            <a:endParaRPr lang="tr-TR" dirty="0"/>
          </a:p>
        </p:txBody>
      </p:sp>
      <p:sp>
        <p:nvSpPr>
          <p:cNvPr id="7" name="6 Metin kutusu"/>
          <p:cNvSpPr txBox="1"/>
          <p:nvPr/>
        </p:nvSpPr>
        <p:spPr>
          <a:xfrm>
            <a:off x="683568" y="4941168"/>
            <a:ext cx="7200800" cy="1446550"/>
          </a:xfrm>
          <a:prstGeom prst="rect">
            <a:avLst/>
          </a:prstGeom>
          <a:noFill/>
        </p:spPr>
        <p:txBody>
          <a:bodyPr wrap="square" rtlCol="0">
            <a:spAutoFit/>
          </a:bodyPr>
          <a:lstStyle/>
          <a:p>
            <a:r>
              <a:rPr lang="pl-PL" sz="2600" dirty="0" smtClean="0"/>
              <a:t>Z = Z+ È {0} È Z-</a:t>
            </a:r>
            <a:endParaRPr lang="tr-TR" sz="2600" dirty="0" smtClean="0"/>
          </a:p>
          <a:p>
            <a:r>
              <a:rPr lang="pl-PL" sz="2600" dirty="0" smtClean="0"/>
              <a:t>Z = { ..., -3, -2, -1, 0, 1, 2, 3, ... } </a:t>
            </a:r>
            <a:r>
              <a:rPr lang="pl-PL" dirty="0" smtClean="0"/>
              <a:t/>
            </a:r>
            <a:br>
              <a:rPr lang="pl-PL" dirty="0" smtClean="0"/>
            </a:br>
            <a:r>
              <a:rPr lang="pl-PL" dirty="0" smtClean="0"/>
              <a:t/>
            </a:r>
            <a:br>
              <a:rPr lang="pl-PL" dirty="0" smtClean="0"/>
            </a:br>
            <a:endParaRPr lang="tr-TR" dirty="0"/>
          </a:p>
        </p:txBody>
      </p:sp>
      <p:sp>
        <p:nvSpPr>
          <p:cNvPr id="11" name="10 Komut Düğmesi: Giriş">
            <a:hlinkClick r:id="rId2"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2" name="11 Komut Düğmesi: Geri veya Önceki">
            <a:hlinkClick r:id="" action="ppaction://hlinkshowjump?jump=previousslide" highlightClick="1"/>
          </p:cNvPr>
          <p:cNvSpPr/>
          <p:nvPr/>
        </p:nvSpPr>
        <p:spPr>
          <a:xfrm>
            <a:off x="1259632" y="6021288"/>
            <a:ext cx="648072" cy="504056"/>
          </a:xfrm>
          <a:prstGeom prst="actionButtonBackPrevious">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2000"/>
                                        <p:tgtEl>
                                          <p:spTgt spid="2">
                                            <p:txEl>
                                              <p:pRg st="0" end="0"/>
                                            </p:txEl>
                                          </p:spTgt>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heel(4)">
                                      <p:cBhvr>
                                        <p:cTn id="10" dur="2000"/>
                                        <p:tgtEl>
                                          <p:spTgt spid="2">
                                            <p:txEl>
                                              <p:pRg st="1" end="1"/>
                                            </p:txEl>
                                          </p:spTgt>
                                        </p:tgtEl>
                                      </p:cBhvr>
                                    </p:animEffect>
                                  </p:childTnLst>
                                </p:cTn>
                              </p:par>
                            </p:childTnLst>
                          </p:cTn>
                        </p:par>
                        <p:par>
                          <p:cTn id="11" fill="hold">
                            <p:stCondLst>
                              <p:cond delay="2000"/>
                            </p:stCondLst>
                            <p:childTnLst>
                              <p:par>
                                <p:cTn id="12" presetID="2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par>
                          <p:cTn id="22" fill="hold">
                            <p:stCondLst>
                              <p:cond delay="3000"/>
                            </p:stCondLst>
                            <p:childTnLst>
                              <p:par>
                                <p:cTn id="23" presetID="51"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70" decel="100000"/>
                                        <p:tgtEl>
                                          <p:spTgt spid="6"/>
                                        </p:tgtEl>
                                      </p:cBhvr>
                                    </p:animEffect>
                                    <p:animScale>
                                      <p:cBhvr>
                                        <p:cTn id="26" dur="770" decel="100000"/>
                                        <p:tgtEl>
                                          <p:spTgt spid="6"/>
                                        </p:tgtEl>
                                      </p:cBhvr>
                                      <p:from x="10000" y="10000"/>
                                      <p:to x="200000" y="450000"/>
                                    </p:animScale>
                                    <p:animScale>
                                      <p:cBhvr>
                                        <p:cTn id="27" dur="1230" accel="100000" fill="hold">
                                          <p:stCondLst>
                                            <p:cond delay="770"/>
                                          </p:stCondLst>
                                        </p:cTn>
                                        <p:tgtEl>
                                          <p:spTgt spid="6"/>
                                        </p:tgtEl>
                                      </p:cBhvr>
                                      <p:from x="200000" y="450000"/>
                                      <p:to x="100000" y="100000"/>
                                    </p:animScale>
                                    <p:set>
                                      <p:cBhvr>
                                        <p:cTn id="28" dur="770" fill="hold"/>
                                        <p:tgtEl>
                                          <p:spTgt spid="6"/>
                                        </p:tgtEl>
                                        <p:attrNameLst>
                                          <p:attrName>ppt_x</p:attrName>
                                        </p:attrNameLst>
                                      </p:cBhvr>
                                      <p:to>
                                        <p:strVal val="(0.5)"/>
                                      </p:to>
                                    </p:set>
                                    <p:anim from="(0.5)" to="(#ppt_x)" calcmode="lin" valueType="num">
                                      <p:cBhvr>
                                        <p:cTn id="29" dur="1230" accel="100000" fill="hold">
                                          <p:stCondLst>
                                            <p:cond delay="770"/>
                                          </p:stCondLst>
                                        </p:cTn>
                                        <p:tgtEl>
                                          <p:spTgt spid="6"/>
                                        </p:tgtEl>
                                        <p:attrNameLst>
                                          <p:attrName>ppt_x</p:attrName>
                                        </p:attrNameLst>
                                      </p:cBhvr>
                                    </p:anim>
                                    <p:set>
                                      <p:cBhvr>
                                        <p:cTn id="30" dur="770" fill="hold"/>
                                        <p:tgtEl>
                                          <p:spTgt spid="6"/>
                                        </p:tgtEl>
                                        <p:attrNameLst>
                                          <p:attrName>ppt_y</p:attrName>
                                        </p:attrNameLst>
                                      </p:cBhvr>
                                      <p:to>
                                        <p:strVal val="(#ppt_y+0.4)"/>
                                      </p:to>
                                    </p:set>
                                    <p:anim from="(#ppt_y+0.4)" to="(#ppt_y)" calcmode="lin" valueType="num">
                                      <p:cBhvr>
                                        <p:cTn id="31" dur="1230" accel="100000" fill="hold">
                                          <p:stCondLst>
                                            <p:cond delay="770"/>
                                          </p:stCondLst>
                                        </p:cTn>
                                        <p:tgtEl>
                                          <p:spTgt spid="6"/>
                                        </p:tgtEl>
                                        <p:attrNameLst>
                                          <p:attrName>ppt_y</p:attrName>
                                        </p:attrNameLst>
                                      </p:cBhvr>
                                    </p:anim>
                                  </p:childTnLst>
                                </p:cTn>
                              </p:par>
                            </p:childTnLst>
                          </p:cTn>
                        </p:par>
                        <p:par>
                          <p:cTn id="32" fill="hold">
                            <p:stCondLst>
                              <p:cond delay="5000"/>
                            </p:stCondLst>
                            <p:childTnLst>
                              <p:par>
                                <p:cTn id="33" presetID="19" presetClass="entr" presetSubtype="1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0" fill="hold"/>
                                        <p:tgtEl>
                                          <p:spTgt spid="7"/>
                                        </p:tgtEl>
                                        <p:attrNameLst>
                                          <p:attrName>ppt_w</p:attrName>
                                        </p:attrNameLst>
                                      </p:cBhvr>
                                      <p:tavLst>
                                        <p:tav tm="0" fmla="#ppt_w*sin(2.5*pi*$)">
                                          <p:val>
                                            <p:fltVal val="0"/>
                                          </p:val>
                                        </p:tav>
                                        <p:tav tm="100000">
                                          <p:val>
                                            <p:fltVal val="1"/>
                                          </p:val>
                                        </p:tav>
                                      </p:tavLst>
                                    </p:anim>
                                    <p:anim calcmode="lin" valueType="num">
                                      <p:cBhvr>
                                        <p:cTn id="36" dur="5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395536" y="1484784"/>
            <a:ext cx="8229600" cy="2592288"/>
          </a:xfrm>
        </p:spPr>
        <p:txBody>
          <a:bodyPr>
            <a:normAutofit fontScale="92500" lnSpcReduction="20000"/>
          </a:bodyPr>
          <a:lstStyle/>
          <a:p>
            <a:pPr>
              <a:buNone/>
            </a:pPr>
            <a:r>
              <a:rPr lang="tr-TR" dirty="0" smtClean="0"/>
              <a:t>    Bir tam sayının referans noktasına yani sıfıra (0) olan uzaklığına o tam sayının mutlak değeri denir. Örneğin -5 sayısının 0'a olan uzaklığı 5 birimdir. Bu yüzden -5'in mutlak değeri 5'tir. Bu durum sembolle | -5 | = 5 şeklinde gösterilir. Sayının yanındaki çizgiler mutlak değer sembolüdür.</a:t>
            </a:r>
            <a:br>
              <a:rPr lang="tr-TR" dirty="0" smtClean="0"/>
            </a:br>
            <a:r>
              <a:rPr lang="tr-TR" dirty="0" smtClean="0"/>
              <a:t/>
            </a:r>
            <a:br>
              <a:rPr lang="tr-TR" dirty="0" smtClean="0"/>
            </a:br>
            <a:endParaRPr lang="tr-TR" dirty="0"/>
          </a:p>
        </p:txBody>
      </p:sp>
      <p:sp>
        <p:nvSpPr>
          <p:cNvPr id="3" name="2 Başlık"/>
          <p:cNvSpPr>
            <a:spLocks noGrp="1"/>
          </p:cNvSpPr>
          <p:nvPr>
            <p:ph type="title"/>
          </p:nvPr>
        </p:nvSpPr>
        <p:spPr>
          <a:xfrm>
            <a:off x="395536" y="476672"/>
            <a:ext cx="8363272" cy="468288"/>
          </a:xfrm>
        </p:spPr>
        <p:txBody>
          <a:bodyPr>
            <a:normAutofit fontScale="90000"/>
          </a:bodyPr>
          <a:lstStyle/>
          <a:p>
            <a:pPr algn="ctr"/>
            <a:r>
              <a:rPr lang="tr-TR" dirty="0" smtClean="0"/>
              <a:t>Mutlak Değer…</a:t>
            </a:r>
            <a:endParaRPr lang="tr-TR" dirty="0"/>
          </a:p>
        </p:txBody>
      </p:sp>
      <p:sp>
        <p:nvSpPr>
          <p:cNvPr id="4" name="3 Metin kutusu"/>
          <p:cNvSpPr txBox="1"/>
          <p:nvPr/>
        </p:nvSpPr>
        <p:spPr>
          <a:xfrm>
            <a:off x="755576" y="3645024"/>
            <a:ext cx="8172400" cy="2308324"/>
          </a:xfrm>
          <a:prstGeom prst="rect">
            <a:avLst/>
          </a:prstGeom>
          <a:noFill/>
        </p:spPr>
        <p:txBody>
          <a:bodyPr wrap="square" rtlCol="0">
            <a:spAutoFit/>
          </a:bodyPr>
          <a:lstStyle/>
          <a:p>
            <a:r>
              <a:rPr lang="tr-TR" sz="2400" dirty="0" smtClean="0"/>
              <a:t>Mutlak değer sıfıra olan uzaklık olduğu için uzaklık birimi negatif olamayacağından mutlak değer asla negatif bir sayı olamaz. 0 sayısının mutlak değeri 0'dır. Bunun dışındaki sayıların mutlak değeri pozitiftir.</a:t>
            </a:r>
            <a:br>
              <a:rPr lang="tr-TR" sz="2400" dirty="0" smtClean="0"/>
            </a:br>
            <a:r>
              <a:rPr lang="tr-TR" sz="2400" dirty="0" smtClean="0"/>
              <a:t/>
            </a:r>
            <a:br>
              <a:rPr lang="tr-TR" sz="2400" dirty="0" smtClean="0"/>
            </a:br>
            <a:endParaRPr lang="tr-TR" sz="2400" dirty="0"/>
          </a:p>
        </p:txBody>
      </p:sp>
      <p:sp>
        <p:nvSpPr>
          <p:cNvPr id="6" name="5 Komut Düğmesi: Giriş">
            <a:hlinkClick r:id="rId2"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7" name="6 Komut Düğmesi: İleri veya Sonraki">
            <a:hlinkClick r:id="" action="ppaction://hlinkshowjump?jump=nextslide" highlightClick="1"/>
          </p:cNvPr>
          <p:cNvSpPr/>
          <p:nvPr/>
        </p:nvSpPr>
        <p:spPr>
          <a:xfrm>
            <a:off x="1259632" y="6021288"/>
            <a:ext cx="648072" cy="504056"/>
          </a:xfrm>
          <a:prstGeom prst="actionButtonForwardNex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ln w="57150">
                <a:solidFill>
                  <a:schemeClr val="tx1"/>
                </a:solidFill>
              </a:ln>
              <a:blipFill>
                <a:blip r:embed="rId3"/>
                <a:tile tx="0" ty="0" sx="100000" sy="100000" flip="none" algn="tl"/>
              </a:blipFill>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y"/>
                                          </p:val>
                                        </p:tav>
                                        <p:tav tm="100000">
                                          <p:val>
                                            <p:strVal val="#ppt_y"/>
                                          </p:val>
                                        </p:tav>
                                      </p:tavLst>
                                    </p:anim>
                                  </p:childTnLst>
                                </p:cTn>
                              </p:par>
                            </p:childTnLst>
                          </p:cTn>
                        </p:par>
                        <p:par>
                          <p:cTn id="11" fill="hold">
                            <p:stCondLst>
                              <p:cond delay="2000"/>
                            </p:stCondLst>
                            <p:childTnLst>
                              <p:par>
                                <p:cTn id="12" presetID="52" presetClass="entr" presetSubtype="0" fill="hold" grpId="0" nodeType="after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Scale>
                                      <p:cBhvr>
                                        <p:cTn id="14" dur="2000" decel="50000" fill="hold">
                                          <p:stCondLst>
                                            <p:cond delay="0"/>
                                          </p:stCondLst>
                                        </p:cTn>
                                        <p:tgtEl>
                                          <p:spTgt spid="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2000" decel="50000" fill="hold">
                                          <p:stCondLst>
                                            <p:cond delay="0"/>
                                          </p:stCondLst>
                                        </p:cTn>
                                        <p:tgtEl>
                                          <p:spTgt spid="2">
                                            <p:txEl>
                                              <p:pRg st="0" end="0"/>
                                            </p:txEl>
                                          </p:spTgt>
                                        </p:tgtEl>
                                        <p:attrNameLst>
                                          <p:attrName>ppt_x</p:attrName>
                                          <p:attrName>ppt_y</p:attrName>
                                        </p:attrNameLst>
                                      </p:cBhvr>
                                    </p:animMotion>
                                    <p:animEffect transition="in" filter="fade">
                                      <p:cBhvr>
                                        <p:cTn id="16" dur="2000"/>
                                        <p:tgtEl>
                                          <p:spTgt spid="2">
                                            <p:txEl>
                                              <p:pRg st="0" end="0"/>
                                            </p:txEl>
                                          </p:spTgt>
                                        </p:tgtEl>
                                      </p:cBhvr>
                                    </p:animEffect>
                                  </p:childTnLst>
                                </p:cTn>
                              </p:par>
                            </p:childTnLst>
                          </p:cTn>
                        </p:par>
                        <p:par>
                          <p:cTn id="17" fill="hold">
                            <p:stCondLst>
                              <p:cond delay="4000"/>
                            </p:stCondLst>
                            <p:childTnLst>
                              <p:par>
                                <p:cTn id="18" presetID="18" presetClass="entr" presetSubtype="1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downLeft)">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1404664" y="1052736"/>
            <a:ext cx="8229600" cy="824880"/>
          </a:xfrm>
        </p:spPr>
        <p:txBody>
          <a:bodyPr>
            <a:normAutofit fontScale="25000" lnSpcReduction="20000"/>
          </a:bodyPr>
          <a:lstStyle/>
          <a:p>
            <a:pPr algn="ctr">
              <a:buNone/>
            </a:pPr>
            <a:r>
              <a:rPr lang="tr-TR" dirty="0" smtClean="0"/>
              <a:t>    </a:t>
            </a:r>
            <a:r>
              <a:rPr lang="tr-TR" sz="26400" dirty="0" smtClean="0"/>
              <a:t>ÖRNEKLER:</a:t>
            </a:r>
            <a:r>
              <a:rPr lang="tr-TR" dirty="0" smtClean="0"/>
              <a:t>:</a:t>
            </a:r>
            <a:br>
              <a:rPr lang="tr-TR" dirty="0" smtClean="0"/>
            </a:br>
            <a:r>
              <a:rPr lang="tr-TR" dirty="0" smtClean="0"/>
              <a:t/>
            </a:r>
            <a:br>
              <a:rPr lang="tr-TR" dirty="0" smtClean="0"/>
            </a:br>
            <a:endParaRPr lang="tr-TR" dirty="0"/>
          </a:p>
        </p:txBody>
      </p:sp>
      <p:sp>
        <p:nvSpPr>
          <p:cNvPr id="3" name="2 Başlık"/>
          <p:cNvSpPr>
            <a:spLocks noGrp="1"/>
          </p:cNvSpPr>
          <p:nvPr>
            <p:ph type="title"/>
          </p:nvPr>
        </p:nvSpPr>
        <p:spPr>
          <a:xfrm>
            <a:off x="539552" y="548680"/>
            <a:ext cx="8147248" cy="468288"/>
          </a:xfrm>
        </p:spPr>
        <p:txBody>
          <a:bodyPr>
            <a:normAutofit fontScale="90000"/>
          </a:bodyPr>
          <a:lstStyle/>
          <a:p>
            <a:pPr algn="ctr"/>
            <a:r>
              <a:rPr lang="tr-TR" dirty="0" smtClean="0"/>
              <a:t>Mutlak Değer…</a:t>
            </a:r>
            <a:endParaRPr lang="tr-TR" dirty="0"/>
          </a:p>
        </p:txBody>
      </p:sp>
      <p:sp>
        <p:nvSpPr>
          <p:cNvPr id="4" name="3 Metin kutusu"/>
          <p:cNvSpPr txBox="1"/>
          <p:nvPr/>
        </p:nvSpPr>
        <p:spPr>
          <a:xfrm rot="681186">
            <a:off x="778465" y="2427010"/>
            <a:ext cx="2376264" cy="1200329"/>
          </a:xfrm>
          <a:prstGeom prst="rect">
            <a:avLst/>
          </a:prstGeom>
          <a:noFill/>
        </p:spPr>
        <p:txBody>
          <a:bodyPr wrap="square" rtlCol="0">
            <a:spAutoFit/>
          </a:bodyPr>
          <a:lstStyle/>
          <a:p>
            <a:r>
              <a:rPr lang="tr-TR" sz="3600" dirty="0" smtClean="0"/>
              <a:t> | -2 | = 2</a:t>
            </a:r>
            <a:br>
              <a:rPr lang="tr-TR" sz="3600" dirty="0" smtClean="0"/>
            </a:br>
            <a:endParaRPr lang="tr-TR" sz="3600" dirty="0"/>
          </a:p>
        </p:txBody>
      </p:sp>
      <p:sp>
        <p:nvSpPr>
          <p:cNvPr id="5" name="4 Metin kutusu"/>
          <p:cNvSpPr txBox="1"/>
          <p:nvPr/>
        </p:nvSpPr>
        <p:spPr>
          <a:xfrm rot="21282184">
            <a:off x="4884332" y="2395149"/>
            <a:ext cx="2592288" cy="646331"/>
          </a:xfrm>
          <a:prstGeom prst="rect">
            <a:avLst/>
          </a:prstGeom>
          <a:noFill/>
        </p:spPr>
        <p:txBody>
          <a:bodyPr wrap="square" rtlCol="0">
            <a:spAutoFit/>
          </a:bodyPr>
          <a:lstStyle/>
          <a:p>
            <a:r>
              <a:rPr lang="tr-TR" sz="3600" dirty="0" smtClean="0"/>
              <a:t>| + 5 | = 5</a:t>
            </a:r>
            <a:endParaRPr lang="tr-TR" sz="3600" dirty="0"/>
          </a:p>
        </p:txBody>
      </p:sp>
      <p:sp>
        <p:nvSpPr>
          <p:cNvPr id="6" name="5 Metin kutusu"/>
          <p:cNvSpPr txBox="1"/>
          <p:nvPr/>
        </p:nvSpPr>
        <p:spPr>
          <a:xfrm rot="21226001">
            <a:off x="2008841" y="3968595"/>
            <a:ext cx="2016224" cy="646331"/>
          </a:xfrm>
          <a:prstGeom prst="rect">
            <a:avLst/>
          </a:prstGeom>
          <a:noFill/>
        </p:spPr>
        <p:txBody>
          <a:bodyPr wrap="square" rtlCol="0">
            <a:spAutoFit/>
          </a:bodyPr>
          <a:lstStyle/>
          <a:p>
            <a:r>
              <a:rPr lang="tr-TR" sz="3600" dirty="0" smtClean="0"/>
              <a:t>| 0 | = 0</a:t>
            </a:r>
            <a:endParaRPr lang="tr-TR" sz="3600" dirty="0"/>
          </a:p>
        </p:txBody>
      </p:sp>
      <p:sp>
        <p:nvSpPr>
          <p:cNvPr id="7" name="6 Metin kutusu"/>
          <p:cNvSpPr txBox="1"/>
          <p:nvPr/>
        </p:nvSpPr>
        <p:spPr>
          <a:xfrm rot="470580">
            <a:off x="4385256" y="5082313"/>
            <a:ext cx="3168352" cy="646331"/>
          </a:xfrm>
          <a:prstGeom prst="rect">
            <a:avLst/>
          </a:prstGeom>
          <a:noFill/>
        </p:spPr>
        <p:txBody>
          <a:bodyPr wrap="square" rtlCol="0">
            <a:spAutoFit/>
          </a:bodyPr>
          <a:lstStyle/>
          <a:p>
            <a:r>
              <a:rPr lang="tr-TR" sz="3600" dirty="0" smtClean="0"/>
              <a:t>| -123 | = 123</a:t>
            </a:r>
            <a:endParaRPr lang="tr-TR" sz="3600" dirty="0"/>
          </a:p>
        </p:txBody>
      </p:sp>
      <p:sp>
        <p:nvSpPr>
          <p:cNvPr id="9" name="8 Komut Düğmesi: Giriş">
            <a:hlinkClick r:id="rId2"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
        <p:nvSpPr>
          <p:cNvPr id="10" name="9 Komut Düğmesi: Geri veya Önceki">
            <a:hlinkClick r:id="" action="ppaction://hlinkshowjump?jump=previousslide" highlightClick="1"/>
          </p:cNvPr>
          <p:cNvSpPr/>
          <p:nvPr/>
        </p:nvSpPr>
        <p:spPr>
          <a:xfrm>
            <a:off x="1259632" y="6021288"/>
            <a:ext cx="648072" cy="504056"/>
          </a:xfrm>
          <a:prstGeom prst="actionButtonBackPrevious">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iterate type="lt">
                                    <p:tmPct val="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par>
                          <p:cTn id="8" fill="hold">
                            <p:stCondLst>
                              <p:cond delay="2000"/>
                            </p:stCondLst>
                            <p:childTnLst>
                              <p:par>
                                <p:cTn id="9" presetID="34" presetClass="emph" presetSubtype="0" fill="hold" grpId="1"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2">
                                            <p:txEl>
                                              <p:pRg st="0" end="0"/>
                                            </p:txEl>
                                          </p:spTgt>
                                        </p:tgtEl>
                                        <p:attrNameLst>
                                          <p:attrName>ppt_x</p:attrName>
                                          <p:attrName>ppt_y</p:attrName>
                                        </p:attrNameLst>
                                      </p:cBhvr>
                                    </p:animMotion>
                                    <p:animRot by="1500000">
                                      <p:cBhvr>
                                        <p:cTn id="11" dur="125" fill="hold">
                                          <p:stCondLst>
                                            <p:cond delay="0"/>
                                          </p:stCondLst>
                                        </p:cTn>
                                        <p:tgtEl>
                                          <p:spTgt spid="2">
                                            <p:txEl>
                                              <p:pRg st="0" end="0"/>
                                            </p:txEl>
                                          </p:spTgt>
                                        </p:tgtEl>
                                        <p:attrNameLst>
                                          <p:attrName>r</p:attrName>
                                        </p:attrNameLst>
                                      </p:cBhvr>
                                    </p:animRot>
                                    <p:animRot by="-1500000">
                                      <p:cBhvr>
                                        <p:cTn id="12" dur="125" fill="hold">
                                          <p:stCondLst>
                                            <p:cond delay="125"/>
                                          </p:stCondLst>
                                        </p:cTn>
                                        <p:tgtEl>
                                          <p:spTgt spid="2">
                                            <p:txEl>
                                              <p:pRg st="0" end="0"/>
                                            </p:txEl>
                                          </p:spTgt>
                                        </p:tgtEl>
                                        <p:attrNameLst>
                                          <p:attrName>r</p:attrName>
                                        </p:attrNameLst>
                                      </p:cBhvr>
                                    </p:animRot>
                                    <p:animRot by="-1500000">
                                      <p:cBhvr>
                                        <p:cTn id="13" dur="125" fill="hold">
                                          <p:stCondLst>
                                            <p:cond delay="250"/>
                                          </p:stCondLst>
                                        </p:cTn>
                                        <p:tgtEl>
                                          <p:spTgt spid="2">
                                            <p:txEl>
                                              <p:pRg st="0" end="0"/>
                                            </p:txEl>
                                          </p:spTgt>
                                        </p:tgtEl>
                                        <p:attrNameLst>
                                          <p:attrName>r</p:attrName>
                                        </p:attrNameLst>
                                      </p:cBhvr>
                                    </p:animRot>
                                    <p:animRot by="1500000">
                                      <p:cBhvr>
                                        <p:cTn id="14" dur="125" fill="hold">
                                          <p:stCondLst>
                                            <p:cond delay="375"/>
                                          </p:stCondLst>
                                        </p:cTn>
                                        <p:tgtEl>
                                          <p:spTgt spid="2">
                                            <p:txEl>
                                              <p:pRg st="0" end="0"/>
                                            </p:txEl>
                                          </p:spTgt>
                                        </p:tgtEl>
                                        <p:attrNameLst>
                                          <p:attrName>r</p:attrName>
                                        </p:attrNameLst>
                                      </p:cBhvr>
                                    </p:animRot>
                                  </p:childTnLst>
                                </p:cTn>
                              </p:par>
                            </p:childTnLst>
                          </p:cTn>
                        </p:par>
                        <p:par>
                          <p:cTn id="15" fill="hold">
                            <p:stCondLst>
                              <p:cond delay="295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4"/>
                                        </p:tgtEl>
                                        <p:attrNameLst>
                                          <p:attrName>style.visibility</p:attrName>
                                        </p:attrNameLst>
                                      </p:cBhvr>
                                      <p:to>
                                        <p:strVal val="visible"/>
                                      </p:to>
                                    </p:set>
                                    <p:set>
                                      <p:cBhvr>
                                        <p:cTn id="18" dur="455" fill="hold">
                                          <p:stCondLst>
                                            <p:cond delay="0"/>
                                          </p:stCondLst>
                                        </p:cTn>
                                        <p:tgtEl>
                                          <p:spTgt spid="4"/>
                                        </p:tgtEl>
                                        <p:attrNameLst>
                                          <p:attrName>style.rotation</p:attrName>
                                        </p:attrNameLst>
                                      </p:cBhvr>
                                      <p:to>
                                        <p:strVal val="-45.0"/>
                                      </p:to>
                                    </p:set>
                                    <p:anim calcmode="lin" valueType="num">
                                      <p:cBhvr>
                                        <p:cTn id="19"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6450"/>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5"/>
                                        </p:tgtEl>
                                        <p:attrNameLst>
                                          <p:attrName>style.visibility</p:attrName>
                                        </p:attrNameLst>
                                      </p:cBhvr>
                                      <p:to>
                                        <p:strVal val="visible"/>
                                      </p:to>
                                    </p:set>
                                    <p:set>
                                      <p:cBhvr>
                                        <p:cTn id="26" dur="455" fill="hold">
                                          <p:stCondLst>
                                            <p:cond delay="0"/>
                                          </p:stCondLst>
                                        </p:cTn>
                                        <p:tgtEl>
                                          <p:spTgt spid="5"/>
                                        </p:tgtEl>
                                        <p:attrNameLst>
                                          <p:attrName>style.rotation</p:attrName>
                                        </p:attrNameLst>
                                      </p:cBhvr>
                                      <p:to>
                                        <p:strVal val="-45.0"/>
                                      </p:to>
                                    </p:set>
                                    <p:anim calcmode="lin" valueType="num">
                                      <p:cBhvr>
                                        <p:cTn id="27"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31" fill="hold">
                            <p:stCondLst>
                              <p:cond delay="995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6"/>
                                        </p:tgtEl>
                                        <p:attrNameLst>
                                          <p:attrName>style.visibility</p:attrName>
                                        </p:attrNameLst>
                                      </p:cBhvr>
                                      <p:to>
                                        <p:strVal val="visible"/>
                                      </p:to>
                                    </p:set>
                                    <p:set>
                                      <p:cBhvr>
                                        <p:cTn id="34" dur="455" fill="hold">
                                          <p:stCondLst>
                                            <p:cond delay="0"/>
                                          </p:stCondLst>
                                        </p:cTn>
                                        <p:tgtEl>
                                          <p:spTgt spid="6"/>
                                        </p:tgtEl>
                                        <p:attrNameLst>
                                          <p:attrName>style.rotation</p:attrName>
                                        </p:attrNameLst>
                                      </p:cBhvr>
                                      <p:to>
                                        <p:strVal val="-45.0"/>
                                      </p:to>
                                    </p:set>
                                    <p:anim calcmode="lin" valueType="num">
                                      <p:cBhvr>
                                        <p:cTn id="35"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12950"/>
                            </p:stCondLst>
                            <p:childTnLst>
                              <p:par>
                                <p:cTn id="40" presetID="38" presetClass="entr" presetSubtype="0" accel="50000" fill="hold" grpId="0" nodeType="afterEffect">
                                  <p:stCondLst>
                                    <p:cond delay="0"/>
                                  </p:stCondLst>
                                  <p:iterate type="lt">
                                    <p:tmPct val="50000"/>
                                  </p:iterate>
                                  <p:childTnLst>
                                    <p:set>
                                      <p:cBhvr>
                                        <p:cTn id="41" dur="1" fill="hold">
                                          <p:stCondLst>
                                            <p:cond delay="0"/>
                                          </p:stCondLst>
                                        </p:cTn>
                                        <p:tgtEl>
                                          <p:spTgt spid="7"/>
                                        </p:tgtEl>
                                        <p:attrNameLst>
                                          <p:attrName>style.visibility</p:attrName>
                                        </p:attrNameLst>
                                      </p:cBhvr>
                                      <p:to>
                                        <p:strVal val="visible"/>
                                      </p:to>
                                    </p:set>
                                    <p:set>
                                      <p:cBhvr>
                                        <p:cTn id="42" dur="455" fill="hold">
                                          <p:stCondLst>
                                            <p:cond delay="0"/>
                                          </p:stCondLst>
                                        </p:cTn>
                                        <p:tgtEl>
                                          <p:spTgt spid="7"/>
                                        </p:tgtEl>
                                        <p:attrNameLst>
                                          <p:attrName>style.rotation</p:attrName>
                                        </p:attrNameLst>
                                      </p:cBhvr>
                                      <p:to>
                                        <p:strVal val="-45.0"/>
                                      </p:to>
                                    </p:set>
                                    <p:anim calcmode="lin" valueType="num">
                                      <p:cBhvr>
                                        <p:cTn id="43"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524000"/>
            <a:ext cx="8229600" cy="2049016"/>
          </a:xfrm>
        </p:spPr>
        <p:txBody>
          <a:bodyPr>
            <a:normAutofit fontScale="92500" lnSpcReduction="10000"/>
          </a:bodyPr>
          <a:lstStyle/>
          <a:p>
            <a:pPr>
              <a:buNone/>
            </a:pPr>
            <a:r>
              <a:rPr lang="tr-TR" sz="2400" dirty="0" smtClean="0"/>
              <a:t>    Sayı doğrusunda sağa doğru gidildikçe sayılar büyür, sola doğru gidildikçe sayılar küçülür. Diğer bir ifade ile pozitif sayılar sıfırdan uzaklaştıkça büyür, negatif tam sayılar sıfırdan uzaklaştıkça küçülürler.</a:t>
            </a:r>
            <a:br>
              <a:rPr lang="tr-TR" sz="2400" dirty="0" smtClean="0"/>
            </a:br>
            <a:r>
              <a:rPr lang="tr-TR" dirty="0" smtClean="0"/>
              <a:t/>
            </a:r>
            <a:br>
              <a:rPr lang="tr-TR" dirty="0" smtClean="0"/>
            </a:br>
            <a:endParaRPr lang="tr-TR" dirty="0"/>
          </a:p>
        </p:txBody>
      </p:sp>
      <p:sp>
        <p:nvSpPr>
          <p:cNvPr id="3" name="2 Başlık"/>
          <p:cNvSpPr>
            <a:spLocks noGrp="1"/>
          </p:cNvSpPr>
          <p:nvPr>
            <p:ph type="title"/>
          </p:nvPr>
        </p:nvSpPr>
        <p:spPr>
          <a:xfrm>
            <a:off x="323528" y="548680"/>
            <a:ext cx="8507288" cy="468288"/>
          </a:xfrm>
        </p:spPr>
        <p:txBody>
          <a:bodyPr>
            <a:normAutofit fontScale="90000"/>
          </a:bodyPr>
          <a:lstStyle/>
          <a:p>
            <a:pPr algn="ctr"/>
            <a:r>
              <a:rPr lang="tr-TR" dirty="0" smtClean="0"/>
              <a:t>Tam Sayıları Karşılaştırma…</a:t>
            </a:r>
            <a:endParaRPr lang="tr-TR" dirty="0"/>
          </a:p>
        </p:txBody>
      </p:sp>
      <p:sp>
        <p:nvSpPr>
          <p:cNvPr id="4" name="3 Metin kutusu"/>
          <p:cNvSpPr txBox="1"/>
          <p:nvPr/>
        </p:nvSpPr>
        <p:spPr>
          <a:xfrm>
            <a:off x="827584" y="2924944"/>
            <a:ext cx="6624736" cy="1077218"/>
          </a:xfrm>
          <a:prstGeom prst="rect">
            <a:avLst/>
          </a:prstGeom>
          <a:noFill/>
        </p:spPr>
        <p:txBody>
          <a:bodyPr wrap="square" rtlCol="0">
            <a:spAutoFit/>
          </a:bodyPr>
          <a:lstStyle/>
          <a:p>
            <a:r>
              <a:rPr lang="tr-TR" sz="2400" dirty="0" smtClean="0"/>
              <a:t>Örnekler  verelim,</a:t>
            </a:r>
            <a:r>
              <a:rPr lang="tr-TR" sz="2000" dirty="0" smtClean="0"/>
              <a:t/>
            </a:r>
            <a:br>
              <a:rPr lang="tr-TR" sz="2000" dirty="0" smtClean="0"/>
            </a:br>
            <a:r>
              <a:rPr lang="tr-TR" sz="2000" dirty="0" smtClean="0"/>
              <a:t/>
            </a:r>
            <a:br>
              <a:rPr lang="tr-TR" sz="2000" dirty="0" smtClean="0"/>
            </a:br>
            <a:endParaRPr lang="tr-TR" sz="2000" dirty="0"/>
          </a:p>
        </p:txBody>
      </p:sp>
      <p:sp>
        <p:nvSpPr>
          <p:cNvPr id="5" name="4 Metin kutusu"/>
          <p:cNvSpPr txBox="1"/>
          <p:nvPr/>
        </p:nvSpPr>
        <p:spPr>
          <a:xfrm>
            <a:off x="899592" y="3429000"/>
            <a:ext cx="5472608" cy="369332"/>
          </a:xfrm>
          <a:prstGeom prst="rect">
            <a:avLst/>
          </a:prstGeom>
          <a:noFill/>
        </p:spPr>
        <p:txBody>
          <a:bodyPr wrap="square" rtlCol="0">
            <a:spAutoFit/>
          </a:bodyPr>
          <a:lstStyle/>
          <a:p>
            <a:r>
              <a:rPr lang="tr-TR" dirty="0" smtClean="0"/>
              <a:t>+5 sayısı +3 sayısının sağında olduğu için    +5 &gt; +3</a:t>
            </a:r>
            <a:endParaRPr lang="tr-TR" dirty="0"/>
          </a:p>
        </p:txBody>
      </p:sp>
      <p:sp>
        <p:nvSpPr>
          <p:cNvPr id="6" name="5 Metin kutusu"/>
          <p:cNvSpPr txBox="1"/>
          <p:nvPr/>
        </p:nvSpPr>
        <p:spPr>
          <a:xfrm>
            <a:off x="899592" y="3861048"/>
            <a:ext cx="7128792" cy="369332"/>
          </a:xfrm>
          <a:prstGeom prst="rect">
            <a:avLst/>
          </a:prstGeom>
          <a:noFill/>
        </p:spPr>
        <p:txBody>
          <a:bodyPr wrap="square" rtlCol="0">
            <a:spAutoFit/>
          </a:bodyPr>
          <a:lstStyle/>
          <a:p>
            <a:r>
              <a:rPr lang="tr-TR" dirty="0" smtClean="0"/>
              <a:t>-2 sayısı -7 sayısının sağında olduğu için     -2 &gt; -7</a:t>
            </a:r>
            <a:endParaRPr lang="tr-TR" dirty="0"/>
          </a:p>
        </p:txBody>
      </p:sp>
      <p:sp>
        <p:nvSpPr>
          <p:cNvPr id="7" name="6 Metin kutusu"/>
          <p:cNvSpPr txBox="1"/>
          <p:nvPr/>
        </p:nvSpPr>
        <p:spPr>
          <a:xfrm>
            <a:off x="827584" y="4365104"/>
            <a:ext cx="7776864" cy="2339102"/>
          </a:xfrm>
          <a:prstGeom prst="rect">
            <a:avLst/>
          </a:prstGeom>
          <a:noFill/>
        </p:spPr>
        <p:txBody>
          <a:bodyPr wrap="square" rtlCol="0">
            <a:spAutoFit/>
          </a:bodyPr>
          <a:lstStyle/>
          <a:p>
            <a:r>
              <a:rPr lang="tr-TR" sz="2200" dirty="0" smtClean="0"/>
              <a:t>Negatif tam sayıları karşılaştırırken borç olarak düşünmeniz karşılaştırmanızı kolaylaştıracaktır. Mesela -7 mi büyük -10 mu diye düşünelim. Sayılar negatif olduğu için -7'yi 7 TL borç, -10'u ise 10 TL borç olarak düşünebiliriz. 7 TL borç 10 TL borçtan daha iyi bir durum olduğu için -7 &gt; -10 deriz.</a:t>
            </a:r>
            <a:br>
              <a:rPr lang="tr-TR" sz="2200" dirty="0" smtClean="0"/>
            </a:br>
            <a:r>
              <a:rPr lang="tr-TR" dirty="0" smtClean="0"/>
              <a:t/>
            </a:r>
            <a:br>
              <a:rPr lang="tr-TR" dirty="0" smtClean="0"/>
            </a:br>
            <a:endParaRPr lang="tr-TR" dirty="0"/>
          </a:p>
        </p:txBody>
      </p:sp>
      <p:sp>
        <p:nvSpPr>
          <p:cNvPr id="9" name="8 Komut Düğmesi: Giriş">
            <a:hlinkClick r:id="rId3" action="ppaction://hlinksldjump" highlightClick="1"/>
          </p:cNvPr>
          <p:cNvSpPr/>
          <p:nvPr/>
        </p:nvSpPr>
        <p:spPr>
          <a:xfrm>
            <a:off x="539552" y="6021288"/>
            <a:ext cx="648072" cy="504056"/>
          </a:xfrm>
          <a:prstGeom prst="actionButtonHom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14"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
                                            <p:txEl>
                                              <p:pRg st="0" end="0"/>
                                            </p:txEl>
                                          </p:spTgt>
                                        </p:tgtEl>
                                        <p:attrNameLst>
                                          <p:attrName>fill.type</p:attrName>
                                        </p:attrNameLst>
                                      </p:cBhvr>
                                      <p:to>
                                        <p:strVal val="solid"/>
                                      </p:to>
                                    </p:set>
                                  </p:childTnLst>
                                </p:cTn>
                              </p:par>
                            </p:childTnLst>
                          </p:cTn>
                        </p:par>
                        <p:par>
                          <p:cTn id="17" fill="hold">
                            <p:stCondLst>
                              <p:cond delay="9400"/>
                            </p:stCondLst>
                            <p:childTnLst>
                              <p:par>
                                <p:cTn id="18" presetID="19" presetClass="entr" presetSubtype="1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0" fill="hold"/>
                                        <p:tgtEl>
                                          <p:spTgt spid="4"/>
                                        </p:tgtEl>
                                        <p:attrNameLst>
                                          <p:attrName>ppt_w</p:attrName>
                                        </p:attrNameLst>
                                      </p:cBhvr>
                                      <p:tavLst>
                                        <p:tav tm="0" fmla="#ppt_w*sin(2.5*pi*$)">
                                          <p:val>
                                            <p:fltVal val="0"/>
                                          </p:val>
                                        </p:tav>
                                        <p:tav tm="100000">
                                          <p:val>
                                            <p:fltVal val="1"/>
                                          </p:val>
                                        </p:tav>
                                      </p:tavLst>
                                    </p:anim>
                                    <p:anim calcmode="lin" valueType="num">
                                      <p:cBhvr>
                                        <p:cTn id="21" dur="5000" fill="hold"/>
                                        <p:tgtEl>
                                          <p:spTgt spid="4"/>
                                        </p:tgtEl>
                                        <p:attrNameLst>
                                          <p:attrName>ppt_h</p:attrName>
                                        </p:attrNameLst>
                                      </p:cBhvr>
                                      <p:tavLst>
                                        <p:tav tm="0">
                                          <p:val>
                                            <p:strVal val="#ppt_h"/>
                                          </p:val>
                                        </p:tav>
                                        <p:tav tm="100000">
                                          <p:val>
                                            <p:strVal val="#ppt_h"/>
                                          </p:val>
                                        </p:tav>
                                      </p:tavLst>
                                    </p:anim>
                                  </p:childTnLst>
                                </p:cTn>
                              </p:par>
                            </p:childTnLst>
                          </p:cTn>
                        </p:par>
                        <p:par>
                          <p:cTn id="22" fill="hold">
                            <p:stCondLst>
                              <p:cond delay="14400"/>
                            </p:stCondLst>
                            <p:childTnLst>
                              <p:par>
                                <p:cTn id="23" presetID="25"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8" dur="1000" fill="hold"/>
                                        <p:tgtEl>
                                          <p:spTgt spid="5"/>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5"/>
                                        </p:tgtEl>
                                      </p:cBhvr>
                                    </p:animEffect>
                                  </p:childTnLst>
                                </p:cTn>
                              </p:par>
                            </p:childTnLst>
                          </p:cTn>
                        </p:par>
                        <p:par>
                          <p:cTn id="33" fill="hold">
                            <p:stCondLst>
                              <p:cond delay="154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6"/>
                                        </p:tgtEl>
                                        <p:attrNameLst>
                                          <p:attrName>style.visibility</p:attrName>
                                        </p:attrNameLst>
                                      </p:cBhvr>
                                      <p:to>
                                        <p:strVal val="visible"/>
                                      </p:to>
                                    </p:set>
                                    <p:anim by="(-#ppt_w*2)" calcmode="lin" valueType="num">
                                      <p:cBhvr rctx="PPT">
                                        <p:cTn id="36" dur="500" autoRev="1" fill="hold">
                                          <p:stCondLst>
                                            <p:cond delay="0"/>
                                          </p:stCondLst>
                                        </p:cTn>
                                        <p:tgtEl>
                                          <p:spTgt spid="6"/>
                                        </p:tgtEl>
                                        <p:attrNameLst>
                                          <p:attrName>ppt_w</p:attrName>
                                        </p:attrNameLst>
                                      </p:cBhvr>
                                    </p:anim>
                                    <p:anim by="(#ppt_w*0.50)" calcmode="lin" valueType="num">
                                      <p:cBhvr>
                                        <p:cTn id="37" dur="500" decel="50000" autoRev="1" fill="hold">
                                          <p:stCondLst>
                                            <p:cond delay="0"/>
                                          </p:stCondLst>
                                        </p:cTn>
                                        <p:tgtEl>
                                          <p:spTgt spid="6"/>
                                        </p:tgtEl>
                                        <p:attrNameLst>
                                          <p:attrName>ppt_x</p:attrName>
                                        </p:attrNameLst>
                                      </p:cBhvr>
                                    </p:anim>
                                    <p:anim from="(-#ppt_h/2)" to="(#ppt_y)" calcmode="lin" valueType="num">
                                      <p:cBhvr>
                                        <p:cTn id="38" dur="1000" fill="hold">
                                          <p:stCondLst>
                                            <p:cond delay="0"/>
                                          </p:stCondLst>
                                        </p:cTn>
                                        <p:tgtEl>
                                          <p:spTgt spid="6"/>
                                        </p:tgtEl>
                                        <p:attrNameLst>
                                          <p:attrName>ppt_y</p:attrName>
                                        </p:attrNameLst>
                                      </p:cBhvr>
                                    </p:anim>
                                    <p:animRot by="21600000">
                                      <p:cBhvr>
                                        <p:cTn id="39" dur="1000" fill="hold">
                                          <p:stCondLst>
                                            <p:cond delay="0"/>
                                          </p:stCondLst>
                                        </p:cTn>
                                        <p:tgtEl>
                                          <p:spTgt spid="6"/>
                                        </p:tgtEl>
                                        <p:attrNameLst>
                                          <p:attrName>r</p:attrName>
                                        </p:attrNameLst>
                                      </p:cBhvr>
                                    </p:animRot>
                                  </p:childTnLst>
                                </p:cTn>
                              </p:par>
                            </p:childTnLst>
                          </p:cTn>
                        </p:par>
                        <p:par>
                          <p:cTn id="40" fill="hold">
                            <p:stCondLst>
                              <p:cond delay="20400"/>
                            </p:stCondLst>
                            <p:childTnLst>
                              <p:par>
                                <p:cTn id="41" presetID="54" presetClass="entr" presetSubtype="0" accel="10000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ppt_w</p:attrName>
                                        </p:attrNameLst>
                                      </p:cBhvr>
                                      <p:tavLst>
                                        <p:tav tm="0">
                                          <p:val>
                                            <p:strVal val="#ppt_w*0.05"/>
                                          </p:val>
                                        </p:tav>
                                        <p:tav tm="100000">
                                          <p:val>
                                            <p:strVal val="#ppt_w"/>
                                          </p:val>
                                        </p:tav>
                                      </p:tavLst>
                                    </p:anim>
                                    <p:anim calcmode="lin" valueType="num">
                                      <p:cBhvr>
                                        <p:cTn id="44" dur="1000" fill="hold"/>
                                        <p:tgtEl>
                                          <p:spTgt spid="7"/>
                                        </p:tgtEl>
                                        <p:attrNameLst>
                                          <p:attrName>ppt_h</p:attrName>
                                        </p:attrNameLst>
                                      </p:cBhvr>
                                      <p:tavLst>
                                        <p:tav tm="0">
                                          <p:val>
                                            <p:strVal val="#ppt_h"/>
                                          </p:val>
                                        </p:tav>
                                        <p:tav tm="100000">
                                          <p:val>
                                            <p:strVal val="#ppt_h"/>
                                          </p:val>
                                        </p:tav>
                                      </p:tavLst>
                                    </p:anim>
                                    <p:anim calcmode="lin" valueType="num">
                                      <p:cBhvr>
                                        <p:cTn id="45" dur="1000" fill="hold"/>
                                        <p:tgtEl>
                                          <p:spTgt spid="7"/>
                                        </p:tgtEl>
                                        <p:attrNameLst>
                                          <p:attrName>ppt_x</p:attrName>
                                        </p:attrNameLst>
                                      </p:cBhvr>
                                      <p:tavLst>
                                        <p:tav tm="0">
                                          <p:val>
                                            <p:strVal val="#ppt_x-.2"/>
                                          </p:val>
                                        </p:tav>
                                        <p:tav tm="100000">
                                          <p:val>
                                            <p:strVal val="#ppt_x"/>
                                          </p:val>
                                        </p:tav>
                                      </p:tavLst>
                                    </p:anim>
                                    <p:anim calcmode="lin" valueType="num">
                                      <p:cBhvr>
                                        <p:cTn id="46" dur="1000" fill="hold"/>
                                        <p:tgtEl>
                                          <p:spTgt spid="7"/>
                                        </p:tgtEl>
                                        <p:attrNameLst>
                                          <p:attrName>ppt_y</p:attrName>
                                        </p:attrNameLst>
                                      </p:cBhvr>
                                      <p:tavLst>
                                        <p:tav tm="0">
                                          <p:val>
                                            <p:strVal val="#ppt_y"/>
                                          </p:val>
                                        </p:tav>
                                        <p:tav tm="100000">
                                          <p:val>
                                            <p:strVal val="#ppt_y"/>
                                          </p:val>
                                        </p:tav>
                                      </p:tavLst>
                                    </p:anim>
                                    <p:animEffect transition="in" filter="fade">
                                      <p:cBhvr>
                                        <p:cTn id="4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P spid="5" grpId="0"/>
      <p:bldP spid="6" grpId="0"/>
      <p:bldP spid="7"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105</TotalTime>
  <Words>681</Words>
  <PresentationFormat>Ekran Gösterisi (4:3)</PresentationFormat>
  <Paragraphs>68</Paragraphs>
  <Slides>10</Slides>
  <Notes>3</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Kağıt</vt:lpstr>
      <vt:lpstr>TAM SAYILAR</vt:lpstr>
      <vt:lpstr>HOŞGELDİNİZ…</vt:lpstr>
      <vt:lpstr>YÖNLÜ SAYILAR…</vt:lpstr>
      <vt:lpstr>YÖNLÜ SAYILAR…</vt:lpstr>
      <vt:lpstr>TAM SAYILAR KÜMESİ…</vt:lpstr>
      <vt:lpstr>TAM SAYILAR KÜMESİ…</vt:lpstr>
      <vt:lpstr>Mutlak Değer…</vt:lpstr>
      <vt:lpstr>Mutlak Değer…</vt:lpstr>
      <vt:lpstr>Tam Sayıları Karşılaştırma…</vt:lpstr>
      <vt:lpstr>Çıkarımlar…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2016-05-12T04:24:14Z</dcterms:created>
  <dcterms:modified xsi:type="dcterms:W3CDTF">2016-05-12T19:00:53Z</dcterms:modified>
  <cp:category>www.sorubak.com</cp:category>
</cp:coreProperties>
</file>