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2BE479-3164-4309-AC91-F9E7604C3AD7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B4C718-E5EF-415A-8B68-FEBE04B8429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4C718-E5EF-415A-8B68-FEBE04B8429F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B4C718-E5EF-415A-8B68-FEBE04B8429F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24085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730375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10806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7626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12385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60120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705258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6569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36059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01271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0866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C842A-54CF-4822-A181-04E1F38ABCB3}" type="datetimeFigureOut">
              <a:rPr lang="tr-TR" smtClean="0"/>
              <a:pPr/>
              <a:t>26.04.2016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D09B4-6941-4EBD-95EA-F6CB00F9F3C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04887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11560" y="1"/>
            <a:ext cx="7772400" cy="980728"/>
          </a:xfrm>
        </p:spPr>
        <p:txBody>
          <a:bodyPr/>
          <a:lstStyle/>
          <a:p>
            <a:r>
              <a:rPr lang="tr-TR" dirty="0" smtClean="0">
                <a:solidFill>
                  <a:srgbClr val="FF0066"/>
                </a:solidFill>
              </a:rPr>
              <a:t>Yüzdeler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1052736"/>
            <a:ext cx="9144000" cy="5544616"/>
          </a:xfrm>
        </p:spPr>
        <p:txBody>
          <a:bodyPr/>
          <a:lstStyle/>
          <a:p>
            <a:pPr algn="l"/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Hatırlayalım…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Önceden ondalık gösterimlerde </a:t>
            </a:r>
            <a:r>
              <a:rPr lang="tr-TR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yüzde </a:t>
            </a:r>
            <a:r>
              <a:rPr lang="tr-TR" dirty="0" smtClean="0">
                <a:solidFill>
                  <a:schemeClr val="tx1"/>
                </a:solidFill>
              </a:rPr>
              <a:t>terimini :</a:t>
            </a:r>
          </a:p>
          <a:p>
            <a:pPr algn="l"/>
            <a:r>
              <a:rPr lang="tr-TR" dirty="0" smtClean="0">
                <a:solidFill>
                  <a:srgbClr val="00B0F0"/>
                </a:solidFill>
              </a:rPr>
              <a:t>0,06 - 0,56 – 1 , 84 ve 2,15 </a:t>
            </a:r>
            <a:r>
              <a:rPr lang="tr-TR" dirty="0" smtClean="0">
                <a:solidFill>
                  <a:schemeClr val="tx1"/>
                </a:solidFill>
              </a:rPr>
              <a:t>gibi şekillerde gösteriyorduk. Şimdi sadece bu sayıların başına</a:t>
            </a:r>
            <a:r>
              <a:rPr lang="tr-TR" dirty="0" smtClean="0">
                <a:solidFill>
                  <a:srgbClr val="FF0066"/>
                </a:solidFill>
              </a:rPr>
              <a:t> %</a:t>
            </a:r>
          </a:p>
          <a:p>
            <a:pPr algn="l"/>
            <a:r>
              <a:rPr lang="tr-TR" dirty="0" smtClean="0">
                <a:solidFill>
                  <a:schemeClr val="tx1"/>
                </a:solidFill>
              </a:rPr>
              <a:t>Sembolünü koyacağız. </a:t>
            </a:r>
          </a:p>
          <a:p>
            <a:pPr algn="l"/>
            <a:r>
              <a:rPr lang="tr-TR" dirty="0" smtClean="0">
                <a:solidFill>
                  <a:srgbClr val="FF0066"/>
                </a:solidFill>
              </a:rPr>
              <a:t>BU KONU ZOR DEDİYSENİZ LAFINIZI GERİ ALINIZ!</a:t>
            </a:r>
          </a:p>
          <a:p>
            <a:r>
              <a:rPr lang="tr-T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HAYDİ O ZAMAN </a:t>
            </a:r>
          </a:p>
          <a:p>
            <a:r>
              <a:rPr lang="tr-TR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BAŞLAYALIM!</a:t>
            </a:r>
            <a:endParaRPr lang="tr-TR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065194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i="1" dirty="0" smtClean="0">
                <a:solidFill>
                  <a:srgbClr val="7030A0"/>
                </a:solidFill>
              </a:rPr>
              <a:t>1-Ondalık Gösterimi Yüzdelik Gösterime Çevirme</a:t>
            </a:r>
            <a:endParaRPr lang="tr-TR" i="1" dirty="0">
              <a:solidFill>
                <a:srgbClr val="7030A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64137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Sıfır tam yüzde yetmiş altı ondalık gösterimini yüzdelik gösterime çeviriniz.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Kesri yazalım = 0,76 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</a:t>
            </a:r>
            <a:r>
              <a:rPr lang="tr-TR" dirty="0" smtClean="0"/>
              <a:t>Kesrin 0 ve , kısımlarını silin.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Başına % sembolü koyun.</a:t>
            </a:r>
          </a:p>
          <a:p>
            <a:pPr marL="0" indent="0" algn="ctr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            </a:t>
            </a:r>
            <a:r>
              <a:rPr lang="tr-TR" dirty="0" smtClean="0">
                <a:solidFill>
                  <a:schemeClr val="bg1">
                    <a:lumMod val="50000"/>
                  </a:schemeClr>
                </a:solidFill>
              </a:rPr>
              <a:t>%76</a:t>
            </a:r>
          </a:p>
        </p:txBody>
      </p:sp>
      <p:sp>
        <p:nvSpPr>
          <p:cNvPr id="7" name="Sağ Ayraç 6"/>
          <p:cNvSpPr/>
          <p:nvPr/>
        </p:nvSpPr>
        <p:spPr>
          <a:xfrm rot="5400000">
            <a:off x="3347864" y="2780928"/>
            <a:ext cx="1080119" cy="33843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2349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70C0"/>
                </a:solidFill>
              </a:rPr>
              <a:t>O Zaman Çalışmalar</a:t>
            </a:r>
            <a:endParaRPr lang="tr-TR" dirty="0">
              <a:solidFill>
                <a:srgbClr val="0070C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Aşağıdaki ondalık gösterimleri yüzdelik gösterimlere çeviriniz.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0,96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1,57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0,99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1,00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0,43 =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9,99 =</a:t>
            </a:r>
            <a:endParaRPr lang="tr-T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7469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Yüzdelerde Sadeleştirme ve Genişletme</a:t>
            </a:r>
            <a:endParaRPr lang="tr-TR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Diyelim ki size </a:t>
            </a:r>
            <a:r>
              <a:rPr lang="tr-TR" u="sng" dirty="0" smtClean="0"/>
              <a:t>bir kesri yüzdeye dönüştürme</a:t>
            </a:r>
            <a:r>
              <a:rPr lang="tr-TR" dirty="0" smtClean="0"/>
              <a:t> sorusu çıktı ne yaparsanız ? </a:t>
            </a:r>
            <a:r>
              <a:rPr lang="tr-TR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kesrin paydası 100 değilse o kesir yüzdeye çevrilemez . </a:t>
            </a:r>
            <a:r>
              <a:rPr lang="tr-TR" dirty="0" smtClean="0"/>
              <a:t>O yüzden biz ya</a:t>
            </a: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sadeleştirme</a:t>
            </a:r>
            <a:r>
              <a:rPr lang="tr-TR" dirty="0" smtClean="0"/>
              <a:t> ya da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genişletme </a:t>
            </a:r>
            <a:r>
              <a:rPr lang="tr-TR" dirty="0" smtClean="0"/>
              <a:t>yaparız.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Sadeleştirme : \ (bölme)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accent1"/>
                </a:solidFill>
              </a:rPr>
              <a:t>Genişletme :    x (çarpma)</a:t>
            </a:r>
            <a:endParaRPr lang="tr-TR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88771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Örnekler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dirty="0" smtClean="0"/>
              <a:t>Bu konu ile ilgili örnekler yapalım isterseniz :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*</a:t>
            </a:r>
            <a:r>
              <a:rPr lang="tr-TR" dirty="0" smtClean="0"/>
              <a:t>⅘ kesrini yüzde şekli ile yazınız.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 </a:t>
            </a:r>
            <a:r>
              <a:rPr lang="tr-TR" dirty="0" smtClean="0"/>
              <a:t>Kesri yaz = 4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5</a:t>
            </a:r>
          </a:p>
          <a:p>
            <a:pPr marL="0" indent="0">
              <a:buNone/>
            </a:pPr>
            <a:r>
              <a:rPr lang="tr-TR" dirty="0" smtClean="0"/>
              <a:t>Paydanın 100 olması için =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: 5 = 20 </a:t>
            </a:r>
            <a:endParaRPr lang="tr-TR" dirty="0" smtClean="0"/>
          </a:p>
          <a:p>
            <a:pPr marL="0" indent="0"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x 5=100           4 x 20 = 80     80</a:t>
            </a:r>
          </a:p>
          <a:p>
            <a:pPr marL="0" indent="0">
              <a:buNone/>
            </a:pP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100 </a:t>
            </a:r>
          </a:p>
          <a:p>
            <a:pPr marL="0" indent="0">
              <a:buNone/>
            </a:pPr>
            <a:r>
              <a:rPr lang="tr-T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%80 </a:t>
            </a:r>
          </a:p>
          <a:p>
            <a:pPr marL="0" indent="0">
              <a:buNone/>
            </a:pP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İŞTE BU KADAR ! </a:t>
            </a:r>
          </a:p>
        </p:txBody>
      </p:sp>
      <p:cxnSp>
        <p:nvCxnSpPr>
          <p:cNvPr id="5" name="Düz Bağlayıcı 4"/>
          <p:cNvCxnSpPr/>
          <p:nvPr/>
        </p:nvCxnSpPr>
        <p:spPr>
          <a:xfrm>
            <a:off x="3635896" y="2852936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Sağ Ayraç 6"/>
          <p:cNvSpPr/>
          <p:nvPr/>
        </p:nvSpPr>
        <p:spPr>
          <a:xfrm>
            <a:off x="5148064" y="4221088"/>
            <a:ext cx="288032" cy="432048"/>
          </a:xfrm>
          <a:prstGeom prst="righ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Bağlayıcı 8"/>
          <p:cNvCxnSpPr/>
          <p:nvPr/>
        </p:nvCxnSpPr>
        <p:spPr>
          <a:xfrm>
            <a:off x="5580112" y="4437112"/>
            <a:ext cx="72008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Dirsek Bağlayıcısı 10"/>
          <p:cNvCxnSpPr/>
          <p:nvPr/>
        </p:nvCxnSpPr>
        <p:spPr>
          <a:xfrm rot="10800000" flipV="1">
            <a:off x="3896631" y="4869160"/>
            <a:ext cx="1296144" cy="79208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124864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tr-TR" dirty="0" smtClean="0">
                <a:solidFill>
                  <a:srgbClr val="FFC000"/>
                </a:solidFill>
              </a:rPr>
              <a:t>Yüzdeleri Sıralama</a:t>
            </a:r>
            <a:endParaRPr lang="tr-TR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Normal bir ondalık kesri sıralayalım :</a:t>
            </a:r>
          </a:p>
          <a:p>
            <a:pPr marL="0" indent="0">
              <a:buNone/>
            </a:pPr>
            <a:r>
              <a:rPr lang="tr-TR" dirty="0" smtClean="0"/>
              <a:t>1,89 &gt; 1,45 &gt; 0,69 </a:t>
            </a:r>
          </a:p>
          <a:p>
            <a:pPr marL="0" indent="0">
              <a:buNone/>
            </a:pPr>
            <a:r>
              <a:rPr lang="tr-TR" dirty="0" smtClean="0"/>
              <a:t>Yüzdelerde sıralama </a:t>
            </a:r>
            <a:r>
              <a:rPr lang="tr-T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aynen bunun gibi</a:t>
            </a:r>
            <a:r>
              <a:rPr lang="tr-TR" dirty="0" smtClean="0"/>
              <a:t>dir.</a:t>
            </a:r>
          </a:p>
          <a:p>
            <a:pPr marL="0" indent="0">
              <a:buNone/>
            </a:pPr>
            <a:r>
              <a:rPr lang="tr-TR" dirty="0" smtClean="0"/>
              <a:t>Sadece yüzde sembolünü </a:t>
            </a:r>
            <a:r>
              <a:rPr lang="tr-TR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çıkart </a:t>
            </a:r>
            <a:r>
              <a:rPr lang="tr-TR" dirty="0" smtClean="0"/>
              <a:t>ve hangi sayı büyükse onu başa yaz küçükse sona yada tam tersini yap bu çok kolay .</a:t>
            </a:r>
          </a:p>
          <a:p>
            <a:pPr marL="0" indent="0">
              <a:buNone/>
            </a:pP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29250749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66"/>
                </a:solidFill>
              </a:rPr>
              <a:t>Sıralama Örnekler</a:t>
            </a:r>
            <a:endParaRPr lang="tr-TR" dirty="0">
              <a:solidFill>
                <a:srgbClr val="FF0066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%65 , %23 , %99 yüzdelik gösterimlerini sıralayınız.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Çözüm: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İlk olarak % sembollerini şimdilik çıkartın.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Sayıları normal sembollerle sıralayın.</a:t>
            </a:r>
          </a:p>
          <a:p>
            <a:pPr marL="0" indent="0">
              <a:buNone/>
            </a:pPr>
            <a:r>
              <a:rPr lang="tr-TR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99&gt;65&gt;23 </a:t>
            </a: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olur değil mi?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Şimdi sadece bu sayıların başlarına yüzde sembolü koyalım: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%99&gt;%65&gt;%23 </a:t>
            </a:r>
          </a:p>
          <a:p>
            <a:pPr marL="0" indent="0" algn="ctr">
              <a:buNone/>
            </a:pPr>
            <a:r>
              <a:rPr lang="tr-TR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İŞTE OLDU BU KADAR BASİT!</a:t>
            </a:r>
          </a:p>
        </p:txBody>
      </p:sp>
    </p:spTree>
    <p:extLst>
      <p:ext uri="{BB962C8B-B14F-4D97-AF65-F5344CB8AC3E}">
        <p14:creationId xmlns="" xmlns:p14="http://schemas.microsoft.com/office/powerpoint/2010/main" val="32594561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tx2"/>
                </a:solidFill>
              </a:rPr>
              <a:t>BİRAZ SİZ ÇÖZÜN</a:t>
            </a:r>
            <a:endParaRPr lang="tr-TR" dirty="0">
              <a:solidFill>
                <a:schemeClr val="tx2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%65  %89  %123  %1 </a:t>
            </a:r>
            <a:r>
              <a:rPr lang="tr-TR" dirty="0" smtClean="0"/>
              <a:t>gösterimleri büyükten küçüğe doğru sıralayınız.</a:t>
            </a:r>
          </a:p>
          <a:p>
            <a:pPr marL="0" indent="0">
              <a:buNone/>
            </a:pPr>
            <a:endParaRPr lang="tr-TR" dirty="0">
              <a:solidFill>
                <a:srgbClr val="FF0066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66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66"/>
                </a:solidFill>
              </a:rPr>
              <a:t>%25  %63  %11 </a:t>
            </a:r>
            <a:r>
              <a:rPr lang="tr-TR" dirty="0" smtClean="0"/>
              <a:t>ondalık gösterimleri küçükten büyüğe doğru sıralayınız.</a:t>
            </a:r>
            <a:endParaRPr lang="tr-TR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1874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4">
                    <a:lumMod val="50000"/>
                  </a:schemeClr>
                </a:solidFill>
              </a:rPr>
              <a:t>Boşluk Doldurma</a:t>
            </a:r>
            <a:endParaRPr lang="tr-TR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tr-TR" dirty="0" smtClean="0"/>
              <a:t>%55 …. 0,5</a:t>
            </a:r>
          </a:p>
          <a:p>
            <a:r>
              <a:rPr lang="tr-TR" dirty="0" smtClean="0"/>
              <a:t>5,69 …. %235</a:t>
            </a:r>
          </a:p>
          <a:p>
            <a:r>
              <a:rPr lang="tr-TR" dirty="0" smtClean="0"/>
              <a:t>%4 …. %5</a:t>
            </a:r>
          </a:p>
          <a:p>
            <a:r>
              <a:rPr lang="tr-TR" dirty="0" smtClean="0"/>
              <a:t>0,99 ….%56</a:t>
            </a:r>
          </a:p>
          <a:p>
            <a:r>
              <a:rPr lang="tr-TR" dirty="0" smtClean="0"/>
              <a:t>0,2 …. %200</a:t>
            </a:r>
          </a:p>
          <a:p>
            <a:r>
              <a:rPr lang="tr-TR" dirty="0" smtClean="0"/>
              <a:t>0,89 …. 8,56</a:t>
            </a:r>
          </a:p>
          <a:p>
            <a:pPr marL="0" indent="0">
              <a:buNone/>
            </a:pPr>
            <a:endParaRPr lang="tr-TR" dirty="0"/>
          </a:p>
          <a:p>
            <a:pPr marL="0" indent="0" algn="ctr">
              <a:buNone/>
            </a:pPr>
            <a:r>
              <a:rPr lang="tr-TR" dirty="0" smtClean="0">
                <a:solidFill>
                  <a:schemeClr val="tx2"/>
                </a:solidFill>
              </a:rPr>
              <a:t>Kolay Gelsin 1. ve 5. Sorulara Dikkat Et!</a:t>
            </a:r>
            <a:endParaRPr lang="tr-T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0118344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370</Words>
  <PresentationFormat>Ekran Gösterisi (4:3)</PresentationFormat>
  <Paragraphs>67</Paragraphs>
  <Slides>9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Yüzdeler</vt:lpstr>
      <vt:lpstr>1-Ondalık Gösterimi Yüzdelik Gösterime Çevirme</vt:lpstr>
      <vt:lpstr>O Zaman Çalışmalar</vt:lpstr>
      <vt:lpstr>Yüzdelerde Sadeleştirme ve Genişletme</vt:lpstr>
      <vt:lpstr>Örnekler</vt:lpstr>
      <vt:lpstr>Yüzdeleri Sıralama</vt:lpstr>
      <vt:lpstr>Sıralama Örnekler</vt:lpstr>
      <vt:lpstr>BİRAZ SİZ ÇÖZÜN</vt:lpstr>
      <vt:lpstr>Boşluk Doldurma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2016-04-25T12:13:24Z</dcterms:created>
  <dcterms:modified xsi:type="dcterms:W3CDTF">2016-04-26T12:24:19Z</dcterms:modified>
  <cp:category>www.sorubak.com</cp:category>
</cp:coreProperties>
</file>