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61"/>
  </p:notesMasterIdLst>
  <p:sldIdLst>
    <p:sldId id="256" r:id="rId2"/>
    <p:sldId id="306" r:id="rId3"/>
    <p:sldId id="307" r:id="rId4"/>
    <p:sldId id="308" r:id="rId5"/>
    <p:sldId id="309" r:id="rId6"/>
    <p:sldId id="310" r:id="rId7"/>
    <p:sldId id="311" r:id="rId8"/>
    <p:sldId id="312" r:id="rId9"/>
    <p:sldId id="313" r:id="rId10"/>
    <p:sldId id="314" r:id="rId11"/>
    <p:sldId id="315" r:id="rId12"/>
    <p:sldId id="316" r:id="rId13"/>
    <p:sldId id="317" r:id="rId14"/>
    <p:sldId id="318" r:id="rId15"/>
    <p:sldId id="319" r:id="rId16"/>
    <p:sldId id="320" r:id="rId17"/>
    <p:sldId id="321" r:id="rId18"/>
    <p:sldId id="322" r:id="rId19"/>
    <p:sldId id="323" r:id="rId20"/>
    <p:sldId id="324" r:id="rId21"/>
    <p:sldId id="325" r:id="rId22"/>
    <p:sldId id="326" r:id="rId23"/>
    <p:sldId id="327" r:id="rId24"/>
    <p:sldId id="328" r:id="rId25"/>
    <p:sldId id="329" r:id="rId26"/>
    <p:sldId id="257" r:id="rId27"/>
    <p:sldId id="258" r:id="rId28"/>
    <p:sldId id="259" r:id="rId29"/>
    <p:sldId id="260" r:id="rId30"/>
    <p:sldId id="261" r:id="rId31"/>
    <p:sldId id="262" r:id="rId32"/>
    <p:sldId id="263" r:id="rId33"/>
    <p:sldId id="264" r:id="rId34"/>
    <p:sldId id="265" r:id="rId35"/>
    <p:sldId id="266" r:id="rId36"/>
    <p:sldId id="267" r:id="rId37"/>
    <p:sldId id="268" r:id="rId38"/>
    <p:sldId id="269" r:id="rId39"/>
    <p:sldId id="270" r:id="rId40"/>
    <p:sldId id="271" r:id="rId41"/>
    <p:sldId id="272" r:id="rId42"/>
    <p:sldId id="273" r:id="rId43"/>
    <p:sldId id="274" r:id="rId44"/>
    <p:sldId id="275" r:id="rId45"/>
    <p:sldId id="276" r:id="rId46"/>
    <p:sldId id="277" r:id="rId47"/>
    <p:sldId id="278" r:id="rId48"/>
    <p:sldId id="279" r:id="rId49"/>
    <p:sldId id="280" r:id="rId50"/>
    <p:sldId id="281" r:id="rId51"/>
    <p:sldId id="282" r:id="rId52"/>
    <p:sldId id="283" r:id="rId53"/>
    <p:sldId id="284" r:id="rId54"/>
    <p:sldId id="285" r:id="rId55"/>
    <p:sldId id="286" r:id="rId56"/>
    <p:sldId id="287" r:id="rId57"/>
    <p:sldId id="288" r:id="rId58"/>
    <p:sldId id="289" r:id="rId59"/>
    <p:sldId id="290" r:id="rId6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94660"/>
  </p:normalViewPr>
  <p:slideViewPr>
    <p:cSldViewPr>
      <p:cViewPr>
        <p:scale>
          <a:sx n="107" d="100"/>
          <a:sy n="107" d="100"/>
        </p:scale>
        <p:origin x="-492" y="9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8A7D61-D1CC-4893-904E-6D4B93C3AC18}" type="datetimeFigureOut">
              <a:rPr lang="tr-TR" smtClean="0"/>
              <a:pPr/>
              <a:t>20.12.2015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75BD71-223D-4DE1-88AF-8E77B4FF1AE0}" type="slidenum">
              <a:rPr lang="tr-TR" smtClean="0"/>
              <a:pPr/>
              <a:t>‹#›</a:t>
            </a:fld>
            <a:endParaRPr lang="tr-TR"/>
          </a:p>
        </p:txBody>
      </p:sp>
    </p:spTree>
    <p:extLst>
      <p:ext uri="{BB962C8B-B14F-4D97-AF65-F5344CB8AC3E}">
        <p14:creationId xmlns:p14="http://schemas.microsoft.com/office/powerpoint/2010/main" xmlns="" val="34308875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375BD71-223D-4DE1-88AF-8E77B4FF1AE0}" type="slidenum">
              <a:rPr lang="tr-TR" smtClean="0"/>
              <a:pPr/>
              <a:t>11</a:t>
            </a:fld>
            <a:endParaRPr lang="tr-TR"/>
          </a:p>
        </p:txBody>
      </p:sp>
    </p:spTree>
    <p:extLst>
      <p:ext uri="{BB962C8B-B14F-4D97-AF65-F5344CB8AC3E}">
        <p14:creationId xmlns:p14="http://schemas.microsoft.com/office/powerpoint/2010/main" xmlns="" val="2343702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F375BD71-223D-4DE1-88AF-8E77B4FF1AE0}" type="slidenum">
              <a:rPr lang="tr-TR" smtClean="0"/>
              <a:pPr/>
              <a:t>30</a:t>
            </a:fld>
            <a:endParaRPr lang="tr-TR"/>
          </a:p>
        </p:txBody>
      </p:sp>
    </p:spTree>
    <p:extLst>
      <p:ext uri="{BB962C8B-B14F-4D97-AF65-F5344CB8AC3E}">
        <p14:creationId xmlns:p14="http://schemas.microsoft.com/office/powerpoint/2010/main" xmlns="" val="2077053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 </a:t>
            </a:r>
            <a:endParaRPr lang="tr-TR" dirty="0"/>
          </a:p>
        </p:txBody>
      </p:sp>
      <p:sp>
        <p:nvSpPr>
          <p:cNvPr id="4" name="Slayt Numarası Yer Tutucusu 3"/>
          <p:cNvSpPr>
            <a:spLocks noGrp="1"/>
          </p:cNvSpPr>
          <p:nvPr>
            <p:ph type="sldNum" sz="quarter" idx="10"/>
          </p:nvPr>
        </p:nvSpPr>
        <p:spPr/>
        <p:txBody>
          <a:bodyPr/>
          <a:lstStyle/>
          <a:p>
            <a:fld id="{F375BD71-223D-4DE1-88AF-8E77B4FF1AE0}" type="slidenum">
              <a:rPr lang="tr-TR" smtClean="0"/>
              <a:pPr/>
              <a:t>52</a:t>
            </a:fld>
            <a:endParaRPr lang="tr-TR"/>
          </a:p>
        </p:txBody>
      </p:sp>
    </p:spTree>
    <p:extLst>
      <p:ext uri="{BB962C8B-B14F-4D97-AF65-F5344CB8AC3E}">
        <p14:creationId xmlns:p14="http://schemas.microsoft.com/office/powerpoint/2010/main" xmlns="" val="272923519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2">
        <a:schemeClr val="bg1"/>
      </p:bgRef>
    </p:bg>
    <p:spTree>
      <p:nvGrpSpPr>
        <p:cNvPr id="1" name=""/>
        <p:cNvGrpSpPr/>
        <p:nvPr/>
      </p:nvGrpSpPr>
      <p:grpSpPr>
        <a:xfrm>
          <a:off x="0" y="0"/>
          <a:ext cx="0" cy="0"/>
          <a:chOff x="0" y="0"/>
          <a:chExt cx="0" cy="0"/>
        </a:xfrm>
      </p:grpSpPr>
      <p:sp>
        <p:nvSpPr>
          <p:cNvPr id="8" name="7 Dikdörtgen"/>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Düz Bağlayıcı"/>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Başlık"/>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tr-TR" smtClean="0"/>
              <a:t>Asıl başlık stili için tıklatın</a:t>
            </a:r>
            <a:endParaRPr kumimoji="0" lang="en-US"/>
          </a:p>
        </p:txBody>
      </p:sp>
      <p:sp>
        <p:nvSpPr>
          <p:cNvPr id="25" name="24 Alt Başlık"/>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31" name="30 Veri Yer Tutucusu"/>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D9F75050-0E15-4C5B-92B0-66D068882F1F}" type="datetimeFigureOut">
              <a:rPr lang="tr-TR" smtClean="0"/>
              <a:pPr/>
              <a:t>20.12.2015</a:t>
            </a:fld>
            <a:endParaRPr lang="tr-TR"/>
          </a:p>
        </p:txBody>
      </p:sp>
      <p:sp>
        <p:nvSpPr>
          <p:cNvPr id="18" name="17 Altbilgi Yer Tutucusu"/>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tr-TR"/>
          </a:p>
        </p:txBody>
      </p:sp>
      <p:sp>
        <p:nvSpPr>
          <p:cNvPr id="29" name="28 Slayt Numarası Yer Tutucusu"/>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20.12.2015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274955"/>
            <a:ext cx="1524000" cy="5851525"/>
          </a:xfrm>
        </p:spPr>
        <p:txBody>
          <a:bodyPr vert="eaVert" anchor="t"/>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42"/>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242816" y="6557946"/>
            <a:ext cx="2002464" cy="226902"/>
          </a:xfrm>
        </p:spPr>
        <p:txBody>
          <a:bodyPr/>
          <a:lstStyle>
            <a:extLst/>
          </a:lstStyle>
          <a:p>
            <a:fld id="{D9F75050-0E15-4C5B-92B0-66D068882F1F}" type="datetimeFigureOut">
              <a:rPr lang="tr-TR" smtClean="0"/>
              <a:pPr/>
              <a:t>20.12.2015</a:t>
            </a:fld>
            <a:endParaRPr lang="tr-TR"/>
          </a:p>
        </p:txBody>
      </p:sp>
      <p:sp>
        <p:nvSpPr>
          <p:cNvPr id="5" name="4 Altbilgi Yer Tutucusu"/>
          <p:cNvSpPr>
            <a:spLocks noGrp="1"/>
          </p:cNvSpPr>
          <p:nvPr>
            <p:ph type="ftr" sz="quarter" idx="11"/>
          </p:nvPr>
        </p:nvSpPr>
        <p:spPr>
          <a:xfrm>
            <a:off x="457200" y="6556248"/>
            <a:ext cx="3657600" cy="228600"/>
          </a:xfrm>
        </p:spPr>
        <p:txBody>
          <a:bodyPr/>
          <a:lstStyle>
            <a:extLst/>
          </a:lstStyle>
          <a:p>
            <a:endParaRPr lang="tr-TR"/>
          </a:p>
        </p:txBody>
      </p:sp>
      <p:sp>
        <p:nvSpPr>
          <p:cNvPr id="6" name="5 Slayt Numarası Yer Tutucusu"/>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20.12.2015</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1">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D9F75050-0E15-4C5B-92B0-66D068882F1F}" type="datetimeFigureOut">
              <a:rPr lang="tr-TR" smtClean="0"/>
              <a:pPr/>
              <a:t>20.12.2015</a:t>
            </a:fld>
            <a:endParaRPr lang="tr-TR"/>
          </a:p>
        </p:txBody>
      </p:sp>
      <p:sp>
        <p:nvSpPr>
          <p:cNvPr id="5" name="4 Altbilgi Yer Tutucusu"/>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tr-TR"/>
          </a:p>
        </p:txBody>
      </p:sp>
      <p:sp>
        <p:nvSpPr>
          <p:cNvPr id="6" name="5 Slayt Numarası Yer Tutucusu"/>
          <p:cNvSpPr>
            <a:spLocks noGrp="1"/>
          </p:cNvSpPr>
          <p:nvPr>
            <p:ph type="sldNum" sz="quarter" idx="12"/>
          </p:nvPr>
        </p:nvSpPr>
        <p:spPr>
          <a:xfrm>
            <a:off x="6733952" y="6555112"/>
            <a:ext cx="588336" cy="228600"/>
          </a:xfrm>
        </p:spPr>
        <p:txBody>
          <a:bodyPr/>
          <a:lstStyle>
            <a:extLst/>
          </a:lstStyle>
          <a:p>
            <a:fld id="{B1DEFA8C-F947-479F-BE07-76B6B3F80BF1}"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20.12.2015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20.12.2015</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42048"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20.12.2015</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solidFill>
                  <a:schemeClr val="tx2"/>
                </a:solidFill>
              </a:defRPr>
            </a:lvl1pPr>
            <a:extLst/>
          </a:lstStyle>
          <a:p>
            <a:fld id="{D9F75050-0E15-4C5B-92B0-66D068882F1F}" type="datetimeFigureOut">
              <a:rPr lang="tr-TR" smtClean="0"/>
              <a:pPr/>
              <a:t>20.12.2015</a:t>
            </a:fld>
            <a:endParaRPr lang="tr-TR"/>
          </a:p>
        </p:txBody>
      </p:sp>
      <p:sp>
        <p:nvSpPr>
          <p:cNvPr id="3" name="2 Altbilgi Yer Tutucusu"/>
          <p:cNvSpPr>
            <a:spLocks noGrp="1"/>
          </p:cNvSpPr>
          <p:nvPr>
            <p:ph type="ftr" sz="quarter" idx="11"/>
          </p:nvPr>
        </p:nvSpPr>
        <p:spPr/>
        <p:txBody>
          <a:bodyPr/>
          <a:lstStyle>
            <a:lvl1pPr>
              <a:defRPr>
                <a:solidFill>
                  <a:schemeClr val="tx2"/>
                </a:solidFill>
              </a:defRPr>
            </a:lvl1pPr>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20.12.2015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2"/>
      </p:bgRef>
    </p:bg>
    <p:spTree>
      <p:nvGrpSpPr>
        <p:cNvPr id="1" name=""/>
        <p:cNvGrpSpPr/>
        <p:nvPr/>
      </p:nvGrpSpPr>
      <p:grpSpPr>
        <a:xfrm>
          <a:off x="0" y="0"/>
          <a:ext cx="0" cy="0"/>
          <a:chOff x="0" y="0"/>
          <a:chExt cx="0" cy="0"/>
        </a:xfrm>
      </p:grpSpPr>
      <p:sp>
        <p:nvSpPr>
          <p:cNvPr id="8" name="7 Dikdörtgen"/>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Dikdörtgen"/>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Başlık"/>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tr-TR" smtClean="0"/>
              <a:t>Asıl başlık stili için tıklatın</a:t>
            </a:r>
            <a:endParaRPr kumimoji="0" lang="en-US" dirty="0"/>
          </a:p>
        </p:txBody>
      </p:sp>
      <p:sp>
        <p:nvSpPr>
          <p:cNvPr id="4" name="3 Metin Yer Tutucusu"/>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tr-TR" smtClean="0"/>
              <a:t>Asıl metin stillerini düzenlemek için tıklatın</a:t>
            </a:r>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20.12.2015</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10" name="9 Resim Yer Tutucusu"/>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tr-TR" smtClean="0"/>
              <a:t>Resim eklemek için simgeyi tıklatın</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Dikdörtgen"/>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Başlık Yer Tutucusu"/>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tr-TR" smtClean="0"/>
              <a:t>Asıl başlık stili için tıklatın</a:t>
            </a:r>
            <a:endParaRPr kumimoji="0" lang="en-US"/>
          </a:p>
        </p:txBody>
      </p:sp>
      <p:sp>
        <p:nvSpPr>
          <p:cNvPr id="31" name="30 Metin Yer Tutucusu"/>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27" name="26 Veri Yer Tutucusu"/>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D9F75050-0E15-4C5B-92B0-66D068882F1F}" type="datetimeFigureOut">
              <a:rPr lang="tr-TR" smtClean="0"/>
              <a:pPr/>
              <a:t>20.12.2015</a:t>
            </a:fld>
            <a:endParaRPr lang="tr-TR"/>
          </a:p>
        </p:txBody>
      </p:sp>
      <p:sp>
        <p:nvSpPr>
          <p:cNvPr id="4" name="3 Altbilgi Yer Tutucusu"/>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tr-TR"/>
          </a:p>
        </p:txBody>
      </p:sp>
      <p:sp>
        <p:nvSpPr>
          <p:cNvPr id="16" name="15 Slayt Numarası Yer Tutucusu"/>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dil-bilgisi.net/konular/bicim-bilgisi/govde/" TargetMode="External"/><Relationship Id="rId2" Type="http://schemas.openxmlformats.org/officeDocument/2006/relationships/hyperlink" Target="http://www.dil-bilgisi.net/konular/bicim-bilgisi/yapi-bakimindan-sozcukler/"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solidFill>
                  <a:schemeClr val="tx1"/>
                </a:solidFill>
              </a:rPr>
              <a:t>5.SINIF DA-DE EKLERİ KONU ANLATIMI</a:t>
            </a:r>
            <a:endParaRPr lang="tr-TR" dirty="0">
              <a:solidFill>
                <a:schemeClr val="tx1"/>
              </a:solidFill>
            </a:endParaRPr>
          </a:p>
        </p:txBody>
      </p:sp>
      <p:sp>
        <p:nvSpPr>
          <p:cNvPr id="3" name="2 Alt Başlık"/>
          <p:cNvSpPr>
            <a:spLocks noGrp="1"/>
          </p:cNvSpPr>
          <p:nvPr>
            <p:ph type="subTitle" idx="1"/>
          </p:nvPr>
        </p:nvSpPr>
        <p:spPr/>
        <p:txBody>
          <a:bodyPr/>
          <a:lstStyle/>
          <a:p>
            <a:r>
              <a:rPr lang="tr-TR" dirty="0" smtClean="0">
                <a:hlinkClick r:id="rId2"/>
              </a:rPr>
              <a:t>www.</a:t>
            </a:r>
            <a:r>
              <a:rPr lang="tr-TR" dirty="0" err="1" smtClean="0">
                <a:hlinkClick r:id="rId2"/>
              </a:rPr>
              <a:t>sorubak</a:t>
            </a:r>
            <a:r>
              <a:rPr lang="tr-TR" dirty="0" smtClean="0">
                <a:hlinkClick r:id="rId2"/>
              </a:rPr>
              <a:t>.com</a:t>
            </a:r>
            <a:r>
              <a:rPr lang="tr-TR" dirty="0" smtClean="0"/>
              <a:t> </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 </a:t>
            </a:r>
            <a:r>
              <a:rPr lang="tr-TR" b="1" u="sng" dirty="0" smtClean="0"/>
              <a:t>-(e)r:</a:t>
            </a:r>
            <a:r>
              <a:rPr lang="tr-TR" dirty="0" smtClean="0"/>
              <a:t> gel</a:t>
            </a:r>
            <a:r>
              <a:rPr lang="tr-TR" b="1" dirty="0" smtClean="0"/>
              <a:t>ir</a:t>
            </a:r>
            <a:r>
              <a:rPr lang="tr-TR" dirty="0" smtClean="0"/>
              <a:t>, gid</a:t>
            </a:r>
            <a:r>
              <a:rPr lang="tr-TR" b="1" dirty="0" smtClean="0"/>
              <a:t>er</a:t>
            </a:r>
            <a:r>
              <a:rPr lang="tr-TR" dirty="0" smtClean="0"/>
              <a:t>, ok</a:t>
            </a:r>
            <a:r>
              <a:rPr lang="tr-TR" b="1" dirty="0" smtClean="0"/>
              <a:t>ur</a:t>
            </a:r>
            <a:r>
              <a:rPr lang="tr-TR" dirty="0" smtClean="0"/>
              <a:t>,</a:t>
            </a:r>
            <a:br>
              <a:rPr lang="tr-TR" dirty="0" smtClean="0"/>
            </a:br>
            <a:r>
              <a:rPr lang="tr-TR" b="1" dirty="0" smtClean="0"/>
              <a:t>» </a:t>
            </a:r>
            <a:r>
              <a:rPr lang="tr-TR" b="1" u="sng" dirty="0" smtClean="0"/>
              <a:t>-</a:t>
            </a:r>
            <a:r>
              <a:rPr lang="tr-TR" b="1" u="sng" dirty="0" err="1" smtClean="0"/>
              <a:t>maca</a:t>
            </a:r>
            <a:r>
              <a:rPr lang="tr-TR" b="1" u="sng" dirty="0" smtClean="0"/>
              <a:t>:</a:t>
            </a:r>
            <a:r>
              <a:rPr lang="tr-TR" dirty="0" smtClean="0"/>
              <a:t> bul</a:t>
            </a:r>
            <a:r>
              <a:rPr lang="tr-TR" b="1" dirty="0" smtClean="0"/>
              <a:t>maca</a:t>
            </a:r>
            <a:r>
              <a:rPr lang="tr-TR" dirty="0" smtClean="0"/>
              <a:t>, kes</a:t>
            </a:r>
            <a:r>
              <a:rPr lang="tr-TR" b="1" dirty="0" smtClean="0"/>
              <a:t>mece</a:t>
            </a:r>
            <a:r>
              <a:rPr lang="tr-TR" dirty="0" smtClean="0"/>
              <a:t/>
            </a:r>
            <a:br>
              <a:rPr lang="tr-TR" dirty="0" smtClean="0"/>
            </a:br>
            <a:r>
              <a:rPr lang="tr-TR" b="1" dirty="0" smtClean="0"/>
              <a:t>» </a:t>
            </a:r>
            <a:r>
              <a:rPr lang="tr-TR" b="1" u="sng" dirty="0" smtClean="0"/>
              <a:t>-sel:</a:t>
            </a:r>
            <a:r>
              <a:rPr lang="tr-TR" dirty="0" smtClean="0"/>
              <a:t> gör</a:t>
            </a:r>
            <a:r>
              <a:rPr lang="tr-TR" b="1" dirty="0" smtClean="0"/>
              <a:t>sel</a:t>
            </a:r>
            <a:r>
              <a:rPr lang="tr-TR" dirty="0" smtClean="0"/>
              <a:t>, uy</a:t>
            </a:r>
            <a:r>
              <a:rPr lang="tr-TR" b="1" dirty="0" smtClean="0"/>
              <a:t>sal</a:t>
            </a:r>
            <a:r>
              <a:rPr lang="tr-TR" dirty="0" smtClean="0"/>
              <a:t>, işit</a:t>
            </a:r>
            <a:r>
              <a:rPr lang="tr-TR" b="1" dirty="0" smtClean="0"/>
              <a:t>sel</a:t>
            </a:r>
            <a:r>
              <a:rPr lang="tr-TR" dirty="0" smtClean="0"/>
              <a:t/>
            </a:r>
            <a:br>
              <a:rPr lang="tr-TR" dirty="0" smtClean="0"/>
            </a:br>
            <a:r>
              <a:rPr lang="tr-TR" b="1" dirty="0" smtClean="0"/>
              <a:t>» </a:t>
            </a:r>
            <a:r>
              <a:rPr lang="tr-TR" b="1" u="sng" dirty="0" smtClean="0"/>
              <a:t>-</a:t>
            </a:r>
            <a:r>
              <a:rPr lang="tr-TR" b="1" u="sng" dirty="0" err="1" smtClean="0"/>
              <a:t>anak</a:t>
            </a:r>
            <a:r>
              <a:rPr lang="tr-TR" b="1" u="sng" dirty="0" smtClean="0"/>
              <a:t>:</a:t>
            </a:r>
            <a:r>
              <a:rPr lang="tr-TR" dirty="0" smtClean="0"/>
              <a:t> gel</a:t>
            </a:r>
            <a:r>
              <a:rPr lang="tr-TR" b="1" dirty="0" smtClean="0"/>
              <a:t>enek</a:t>
            </a:r>
            <a:r>
              <a:rPr lang="tr-TR" dirty="0" smtClean="0"/>
              <a:t>, gör</a:t>
            </a:r>
            <a:r>
              <a:rPr lang="tr-TR" b="1" dirty="0" smtClean="0"/>
              <a:t>enek</a:t>
            </a:r>
            <a:r>
              <a:rPr lang="tr-TR" dirty="0" smtClean="0"/>
              <a:t>, ol</a:t>
            </a:r>
            <a:r>
              <a:rPr lang="tr-TR" b="1" dirty="0" smtClean="0"/>
              <a:t>anak</a:t>
            </a:r>
            <a:r>
              <a:rPr lang="tr-TR" dirty="0" smtClean="0"/>
              <a:t>, seç</a:t>
            </a:r>
            <a:r>
              <a:rPr lang="tr-TR" b="1" dirty="0" smtClean="0"/>
              <a:t>enek</a:t>
            </a:r>
            <a:r>
              <a:rPr lang="tr-TR" dirty="0" smtClean="0"/>
              <a:t/>
            </a:r>
            <a:br>
              <a:rPr lang="tr-TR" dirty="0" smtClean="0"/>
            </a:br>
            <a:r>
              <a:rPr lang="tr-TR" b="1" dirty="0" smtClean="0"/>
              <a:t>» </a:t>
            </a:r>
            <a:r>
              <a:rPr lang="tr-TR" b="1" u="sng" dirty="0" smtClean="0"/>
              <a:t>-</a:t>
            </a:r>
            <a:r>
              <a:rPr lang="tr-TR" b="1" u="sng" dirty="0" err="1" smtClean="0"/>
              <a:t>ış</a:t>
            </a:r>
            <a:r>
              <a:rPr lang="tr-TR" b="1" u="sng" dirty="0" smtClean="0"/>
              <a:t>:</a:t>
            </a:r>
            <a:r>
              <a:rPr lang="tr-TR" dirty="0" smtClean="0"/>
              <a:t> dik</a:t>
            </a:r>
            <a:r>
              <a:rPr lang="tr-TR" b="1" dirty="0" smtClean="0"/>
              <a:t>iş</a:t>
            </a:r>
            <a:r>
              <a:rPr lang="tr-TR" dirty="0" smtClean="0"/>
              <a:t>, yürüy</a:t>
            </a:r>
            <a:r>
              <a:rPr lang="tr-TR" b="1" dirty="0" smtClean="0"/>
              <a:t>üş</a:t>
            </a:r>
            <a:r>
              <a:rPr lang="tr-TR" dirty="0" smtClean="0"/>
              <a:t/>
            </a:r>
            <a:br>
              <a:rPr lang="tr-TR" dirty="0" smtClean="0"/>
            </a:br>
            <a:r>
              <a:rPr lang="tr-TR" b="1" dirty="0" smtClean="0"/>
              <a:t>» </a:t>
            </a:r>
            <a:r>
              <a:rPr lang="tr-TR" b="1" u="sng" dirty="0" smtClean="0"/>
              <a:t>-</a:t>
            </a:r>
            <a:r>
              <a:rPr lang="tr-TR" b="1" u="sng" dirty="0" err="1" smtClean="0"/>
              <a:t>ıt</a:t>
            </a:r>
            <a:r>
              <a:rPr lang="tr-TR" b="1" u="sng" dirty="0" smtClean="0"/>
              <a:t>:</a:t>
            </a:r>
            <a:r>
              <a:rPr lang="tr-TR" dirty="0" smtClean="0"/>
              <a:t> geç</a:t>
            </a:r>
            <a:r>
              <a:rPr lang="tr-TR" b="1" dirty="0" smtClean="0"/>
              <a:t>it</a:t>
            </a:r>
            <a:r>
              <a:rPr lang="tr-TR" dirty="0" smtClean="0"/>
              <a:t>, yak</a:t>
            </a:r>
            <a:r>
              <a:rPr lang="tr-TR" b="1" dirty="0" smtClean="0"/>
              <a:t>ıt</a:t>
            </a:r>
            <a:r>
              <a:rPr lang="tr-TR" dirty="0" smtClean="0"/>
              <a:t>, ölç</a:t>
            </a:r>
            <a:r>
              <a:rPr lang="tr-TR" b="1" dirty="0" smtClean="0"/>
              <a:t>üt</a:t>
            </a:r>
            <a:r>
              <a:rPr lang="tr-TR" dirty="0" smtClean="0"/>
              <a:t/>
            </a:r>
            <a:br>
              <a:rPr lang="tr-TR" dirty="0" smtClean="0"/>
            </a:br>
            <a:r>
              <a:rPr lang="tr-TR" b="1" dirty="0" smtClean="0"/>
              <a:t>» </a:t>
            </a:r>
            <a:r>
              <a:rPr lang="tr-TR" b="1" u="sng" dirty="0" smtClean="0"/>
              <a:t>-</a:t>
            </a:r>
            <a:r>
              <a:rPr lang="tr-TR" b="1" u="sng" dirty="0" err="1" smtClean="0"/>
              <a:t>ma</a:t>
            </a:r>
            <a:r>
              <a:rPr lang="tr-TR" b="1" u="sng" dirty="0" smtClean="0"/>
              <a:t>:</a:t>
            </a:r>
            <a:r>
              <a:rPr lang="tr-TR" dirty="0" smtClean="0"/>
              <a:t> dondur</a:t>
            </a:r>
            <a:r>
              <a:rPr lang="tr-TR" b="1" dirty="0" smtClean="0"/>
              <a:t>ma</a:t>
            </a:r>
            <a:r>
              <a:rPr lang="tr-TR" dirty="0" smtClean="0"/>
              <a:t>, danış</a:t>
            </a:r>
            <a:r>
              <a:rPr lang="tr-TR" b="1" dirty="0" smtClean="0"/>
              <a:t>ma</a:t>
            </a:r>
            <a:r>
              <a:rPr lang="tr-TR" dirty="0" smtClean="0"/>
              <a:t/>
            </a:r>
            <a:br>
              <a:rPr lang="tr-TR" dirty="0" smtClean="0"/>
            </a:br>
            <a:r>
              <a:rPr lang="tr-TR" b="1" dirty="0" smtClean="0"/>
              <a:t>» </a:t>
            </a:r>
            <a:r>
              <a:rPr lang="tr-TR" b="1" u="sng" dirty="0" smtClean="0"/>
              <a:t>-</a:t>
            </a:r>
            <a:r>
              <a:rPr lang="tr-TR" b="1" u="sng" dirty="0" err="1" smtClean="0"/>
              <a:t>mak</a:t>
            </a:r>
            <a:r>
              <a:rPr lang="tr-TR" b="1" u="sng" dirty="0" smtClean="0"/>
              <a:t>:</a:t>
            </a:r>
            <a:r>
              <a:rPr lang="tr-TR" dirty="0" smtClean="0"/>
              <a:t> çak</a:t>
            </a:r>
            <a:r>
              <a:rPr lang="tr-TR" b="1" dirty="0" smtClean="0"/>
              <a:t>mak</a:t>
            </a:r>
            <a:r>
              <a:rPr lang="tr-TR" dirty="0" smtClean="0"/>
              <a:t>, ek</a:t>
            </a:r>
            <a:r>
              <a:rPr lang="tr-TR" b="1" dirty="0" smtClean="0"/>
              <a:t>mek</a:t>
            </a:r>
            <a:r>
              <a:rPr lang="tr-TR" dirty="0" smtClean="0"/>
              <a:t/>
            </a:r>
            <a:br>
              <a:rPr lang="tr-TR" dirty="0" smtClean="0"/>
            </a:br>
            <a:r>
              <a:rPr lang="tr-TR" b="1" dirty="0" smtClean="0"/>
              <a:t>» </a:t>
            </a:r>
            <a:r>
              <a:rPr lang="tr-TR" b="1" u="sng" dirty="0" smtClean="0"/>
              <a:t>-</a:t>
            </a:r>
            <a:r>
              <a:rPr lang="tr-TR" b="1" u="sng" dirty="0" err="1" smtClean="0"/>
              <a:t>tı</a:t>
            </a:r>
            <a:r>
              <a:rPr lang="tr-TR" b="1" u="sng" dirty="0" smtClean="0"/>
              <a:t>:</a:t>
            </a:r>
            <a:r>
              <a:rPr lang="tr-TR" dirty="0" smtClean="0"/>
              <a:t> belir</a:t>
            </a:r>
            <a:r>
              <a:rPr lang="tr-TR" b="1" dirty="0" smtClean="0"/>
              <a:t>ti</a:t>
            </a:r>
            <a:r>
              <a:rPr lang="tr-TR" dirty="0" smtClean="0"/>
              <a:t>, kızar</a:t>
            </a:r>
            <a:r>
              <a:rPr lang="tr-TR" b="1" dirty="0" smtClean="0"/>
              <a:t>tı</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tx1"/>
                </a:solidFill>
              </a:rPr>
              <a:t>4. Fiilden Fiil Yapım Ekleri</a:t>
            </a:r>
            <a:br>
              <a:rPr lang="tr-TR" dirty="0" smtClean="0">
                <a:solidFill>
                  <a:schemeClr val="tx1"/>
                </a:solidFill>
              </a:rPr>
            </a:br>
            <a:endParaRPr lang="tr-TR" dirty="0">
              <a:solidFill>
                <a:schemeClr val="tx1"/>
              </a:solidFill>
            </a:endParaRPr>
          </a:p>
        </p:txBody>
      </p:sp>
      <p:sp>
        <p:nvSpPr>
          <p:cNvPr id="3" name="2 İçerik Yer Tutucusu"/>
          <p:cNvSpPr>
            <a:spLocks noGrp="1"/>
          </p:cNvSpPr>
          <p:nvPr>
            <p:ph idx="1"/>
          </p:nvPr>
        </p:nvSpPr>
        <p:spPr/>
        <p:txBody>
          <a:bodyPr>
            <a:normAutofit lnSpcReduction="10000"/>
          </a:bodyPr>
          <a:lstStyle/>
          <a:p>
            <a:r>
              <a:rPr lang="tr-TR" dirty="0" smtClean="0"/>
              <a:t>Fiil kök veya gövdelerine gelerek yeni fiiller türeten eklerdir.</a:t>
            </a:r>
          </a:p>
          <a:p>
            <a:r>
              <a:rPr lang="tr-TR" b="1" dirty="0" smtClean="0"/>
              <a:t>» </a:t>
            </a:r>
            <a:r>
              <a:rPr lang="tr-TR" b="1" u="sng" dirty="0" smtClean="0"/>
              <a:t>-t:</a:t>
            </a:r>
            <a:r>
              <a:rPr lang="tr-TR" dirty="0" smtClean="0"/>
              <a:t> yürü</a:t>
            </a:r>
            <a:r>
              <a:rPr lang="tr-TR" b="1" dirty="0" smtClean="0"/>
              <a:t>t</a:t>
            </a:r>
            <a:r>
              <a:rPr lang="tr-TR" dirty="0" smtClean="0"/>
              <a:t>-, anla</a:t>
            </a:r>
            <a:r>
              <a:rPr lang="tr-TR" b="1" dirty="0" smtClean="0"/>
              <a:t>t</a:t>
            </a:r>
            <a:r>
              <a:rPr lang="tr-TR" dirty="0" smtClean="0"/>
              <a:t>-, ağla</a:t>
            </a:r>
            <a:r>
              <a:rPr lang="tr-TR" b="1" dirty="0" smtClean="0"/>
              <a:t>t</a:t>
            </a:r>
            <a:r>
              <a:rPr lang="tr-TR" dirty="0" smtClean="0"/>
              <a:t>–</a:t>
            </a:r>
            <a:br>
              <a:rPr lang="tr-TR" dirty="0" smtClean="0"/>
            </a:br>
            <a:r>
              <a:rPr lang="tr-TR" b="1" dirty="0" smtClean="0"/>
              <a:t>» </a:t>
            </a:r>
            <a:r>
              <a:rPr lang="tr-TR" b="1" u="sng" dirty="0" smtClean="0"/>
              <a:t>-(a)r:</a:t>
            </a:r>
            <a:r>
              <a:rPr lang="tr-TR" dirty="0" smtClean="0"/>
              <a:t> kop</a:t>
            </a:r>
            <a:r>
              <a:rPr lang="tr-TR" b="1" dirty="0" smtClean="0"/>
              <a:t>ar</a:t>
            </a:r>
            <a:r>
              <a:rPr lang="tr-TR" dirty="0" smtClean="0"/>
              <a:t>-, çık</a:t>
            </a:r>
            <a:r>
              <a:rPr lang="tr-TR" b="1" dirty="0" smtClean="0"/>
              <a:t>ar</a:t>
            </a:r>
            <a:r>
              <a:rPr lang="tr-TR" dirty="0" smtClean="0"/>
              <a:t>-, uç</a:t>
            </a:r>
            <a:r>
              <a:rPr lang="tr-TR" b="1" dirty="0" smtClean="0"/>
              <a:t>ur</a:t>
            </a:r>
            <a:r>
              <a:rPr lang="tr-TR" dirty="0" smtClean="0"/>
              <a:t>-, düş</a:t>
            </a:r>
            <a:r>
              <a:rPr lang="tr-TR" b="1" dirty="0" smtClean="0"/>
              <a:t>ür</a:t>
            </a:r>
            <a:r>
              <a:rPr lang="tr-TR" dirty="0" smtClean="0"/>
              <a:t>–</a:t>
            </a:r>
            <a:br>
              <a:rPr lang="tr-TR" dirty="0" smtClean="0"/>
            </a:br>
            <a:r>
              <a:rPr lang="tr-TR" b="1" dirty="0" smtClean="0"/>
              <a:t>» </a:t>
            </a:r>
            <a:r>
              <a:rPr lang="tr-TR" b="1" u="sng" dirty="0" smtClean="0"/>
              <a:t>-dır:</a:t>
            </a:r>
            <a:r>
              <a:rPr lang="tr-TR" dirty="0" smtClean="0"/>
              <a:t> yaz</a:t>
            </a:r>
            <a:r>
              <a:rPr lang="tr-TR" b="1" dirty="0" smtClean="0"/>
              <a:t>dır</a:t>
            </a:r>
            <a:r>
              <a:rPr lang="tr-TR" dirty="0" smtClean="0"/>
              <a:t>-, aç</a:t>
            </a:r>
            <a:r>
              <a:rPr lang="tr-TR" b="1" dirty="0" smtClean="0"/>
              <a:t>tır</a:t>
            </a:r>
            <a:r>
              <a:rPr lang="tr-TR" dirty="0" smtClean="0"/>
              <a:t>-, bık</a:t>
            </a:r>
            <a:r>
              <a:rPr lang="tr-TR" b="1" dirty="0" smtClean="0"/>
              <a:t>tır</a:t>
            </a:r>
            <a:r>
              <a:rPr lang="tr-TR" dirty="0" smtClean="0"/>
              <a:t>-, sor</a:t>
            </a:r>
            <a:r>
              <a:rPr lang="tr-TR" b="1" dirty="0" smtClean="0"/>
              <a:t>dur</a:t>
            </a:r>
            <a:r>
              <a:rPr lang="tr-TR" dirty="0" smtClean="0"/>
              <a:t>–</a:t>
            </a:r>
            <a:br>
              <a:rPr lang="tr-TR" dirty="0" smtClean="0"/>
            </a:br>
            <a:r>
              <a:rPr lang="tr-TR" b="1" dirty="0" smtClean="0"/>
              <a:t>» </a:t>
            </a:r>
            <a:r>
              <a:rPr lang="tr-TR" b="1" u="sng" dirty="0" smtClean="0"/>
              <a:t>-(ı)l:</a:t>
            </a:r>
            <a:r>
              <a:rPr lang="tr-TR" dirty="0" smtClean="0"/>
              <a:t> at</a:t>
            </a:r>
            <a:r>
              <a:rPr lang="tr-TR" b="1" dirty="0" smtClean="0"/>
              <a:t>ıl</a:t>
            </a:r>
            <a:r>
              <a:rPr lang="tr-TR" dirty="0" smtClean="0"/>
              <a:t>-, yaz</a:t>
            </a:r>
            <a:r>
              <a:rPr lang="tr-TR" b="1" dirty="0" smtClean="0"/>
              <a:t>ıl</a:t>
            </a:r>
            <a:r>
              <a:rPr lang="tr-TR" dirty="0" smtClean="0"/>
              <a:t>-, çöz</a:t>
            </a:r>
            <a:r>
              <a:rPr lang="tr-TR" b="1" dirty="0" smtClean="0"/>
              <a:t>ül</a:t>
            </a:r>
            <a:r>
              <a:rPr lang="tr-TR" dirty="0" smtClean="0"/>
              <a:t>-, sor</a:t>
            </a:r>
            <a:r>
              <a:rPr lang="tr-TR" b="1" dirty="0" smtClean="0"/>
              <a:t>ul</a:t>
            </a:r>
            <a:r>
              <a:rPr lang="tr-TR" dirty="0" smtClean="0"/>
              <a:t>–</a:t>
            </a:r>
            <a:br>
              <a:rPr lang="tr-TR" dirty="0" smtClean="0"/>
            </a:br>
            <a:r>
              <a:rPr lang="tr-TR" b="1" dirty="0" smtClean="0"/>
              <a:t>» </a:t>
            </a:r>
            <a:r>
              <a:rPr lang="tr-TR" b="1" u="sng" dirty="0" smtClean="0"/>
              <a:t>-(ı)n:</a:t>
            </a:r>
            <a:r>
              <a:rPr lang="tr-TR" dirty="0" smtClean="0"/>
              <a:t> tara</a:t>
            </a:r>
            <a:r>
              <a:rPr lang="tr-TR" b="1" dirty="0" smtClean="0"/>
              <a:t>n</a:t>
            </a:r>
            <a:r>
              <a:rPr lang="tr-TR" dirty="0" smtClean="0"/>
              <a:t>-, yıka</a:t>
            </a:r>
            <a:r>
              <a:rPr lang="tr-TR" b="1" dirty="0" smtClean="0"/>
              <a:t>n</a:t>
            </a:r>
            <a:r>
              <a:rPr lang="tr-TR" dirty="0" smtClean="0"/>
              <a:t>-, sil</a:t>
            </a:r>
            <a:r>
              <a:rPr lang="tr-TR" b="1" dirty="0" smtClean="0"/>
              <a:t>in</a:t>
            </a:r>
            <a:r>
              <a:rPr lang="tr-TR" dirty="0" smtClean="0"/>
              <a:t>-, al</a:t>
            </a:r>
            <a:r>
              <a:rPr lang="tr-TR" b="1" dirty="0" smtClean="0"/>
              <a:t>ın</a:t>
            </a:r>
            <a:r>
              <a:rPr lang="tr-TR" dirty="0" smtClean="0"/>
              <a:t>–</a:t>
            </a:r>
            <a:br>
              <a:rPr lang="tr-TR" dirty="0" smtClean="0"/>
            </a:br>
            <a:r>
              <a:rPr lang="tr-TR" b="1" dirty="0" smtClean="0"/>
              <a:t>» </a:t>
            </a:r>
            <a:r>
              <a:rPr lang="tr-TR" b="1" u="sng" dirty="0" smtClean="0"/>
              <a:t>-ele:</a:t>
            </a:r>
            <a:r>
              <a:rPr lang="tr-TR" dirty="0" smtClean="0"/>
              <a:t> kov</a:t>
            </a:r>
            <a:r>
              <a:rPr lang="tr-TR" b="1" dirty="0" smtClean="0"/>
              <a:t>ala</a:t>
            </a:r>
            <a:r>
              <a:rPr lang="tr-TR" dirty="0" smtClean="0"/>
              <a:t>-, it</a:t>
            </a:r>
            <a:r>
              <a:rPr lang="tr-TR" b="1" dirty="0" smtClean="0"/>
              <a:t>ele</a:t>
            </a:r>
            <a:r>
              <a:rPr lang="tr-TR" dirty="0" smtClean="0"/>
              <a:t>–</a:t>
            </a:r>
            <a:br>
              <a:rPr lang="tr-TR" dirty="0" smtClean="0"/>
            </a:br>
            <a:r>
              <a:rPr lang="tr-TR" b="1" dirty="0" smtClean="0"/>
              <a:t>» </a:t>
            </a:r>
            <a:r>
              <a:rPr lang="tr-TR" b="1" u="sng" dirty="0" smtClean="0"/>
              <a:t>-ı:</a:t>
            </a:r>
            <a:r>
              <a:rPr lang="tr-TR" dirty="0" smtClean="0"/>
              <a:t> kaz</a:t>
            </a:r>
            <a:r>
              <a:rPr lang="tr-TR" b="1" dirty="0" smtClean="0"/>
              <a:t>ı</a:t>
            </a:r>
            <a:r>
              <a:rPr lang="tr-TR" dirty="0" smtClean="0"/>
              <a:t>-, sür</a:t>
            </a:r>
            <a:r>
              <a:rPr lang="tr-TR" b="1" dirty="0" smtClean="0"/>
              <a:t>ü</a:t>
            </a:r>
            <a:r>
              <a:rPr lang="tr-TR" dirty="0" smtClean="0"/>
              <a:t>–</a:t>
            </a:r>
            <a:br>
              <a:rPr lang="tr-TR" dirty="0" smtClean="0"/>
            </a:br>
            <a:r>
              <a:rPr lang="tr-TR" b="1" dirty="0" smtClean="0"/>
              <a:t>» </a:t>
            </a:r>
            <a:r>
              <a:rPr lang="tr-TR" b="1" u="sng" dirty="0" smtClean="0"/>
              <a:t>-</a:t>
            </a:r>
            <a:r>
              <a:rPr lang="tr-TR" b="1" u="sng" dirty="0" err="1" smtClean="0"/>
              <a:t>msa</a:t>
            </a:r>
            <a:r>
              <a:rPr lang="tr-TR" b="1" u="sng" dirty="0" smtClean="0"/>
              <a:t>:</a:t>
            </a:r>
            <a:r>
              <a:rPr lang="tr-TR" dirty="0" smtClean="0"/>
              <a:t> an</a:t>
            </a:r>
            <a:r>
              <a:rPr lang="tr-TR" b="1" dirty="0" smtClean="0"/>
              <a:t>ımsa</a:t>
            </a:r>
            <a:r>
              <a:rPr lang="tr-TR" dirty="0" smtClean="0"/>
              <a:t>-, gül</a:t>
            </a:r>
            <a:r>
              <a:rPr lang="tr-TR" b="1" dirty="0" smtClean="0"/>
              <a:t>ümse</a:t>
            </a:r>
            <a:r>
              <a:rPr lang="tr-TR" dirty="0" smtClean="0"/>
              <a:t>–</a:t>
            </a:r>
            <a:br>
              <a:rPr lang="tr-TR" dirty="0" smtClean="0"/>
            </a:br>
            <a:endParaRPr lang="tr-TR" dirty="0" smtClean="0"/>
          </a:p>
          <a:p>
            <a:r>
              <a:rPr lang="tr-TR" dirty="0" smtClean="0"/>
              <a:t> </a:t>
            </a:r>
          </a:p>
          <a:p>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tx1"/>
                </a:solidFill>
              </a:rPr>
              <a:t>2. Çekim Ekleri</a:t>
            </a:r>
            <a:br>
              <a:rPr lang="tr-TR" dirty="0" smtClean="0">
                <a:solidFill>
                  <a:schemeClr val="tx1"/>
                </a:solidFill>
              </a:rPr>
            </a:br>
            <a:endParaRPr lang="tr-TR" dirty="0">
              <a:solidFill>
                <a:schemeClr val="tx1"/>
              </a:solidFill>
            </a:endParaRPr>
          </a:p>
        </p:txBody>
      </p:sp>
      <p:sp>
        <p:nvSpPr>
          <p:cNvPr id="3" name="2 İçerik Yer Tutucusu"/>
          <p:cNvSpPr>
            <a:spLocks noGrp="1"/>
          </p:cNvSpPr>
          <p:nvPr>
            <p:ph idx="1"/>
          </p:nvPr>
        </p:nvSpPr>
        <p:spPr/>
        <p:txBody>
          <a:bodyPr/>
          <a:lstStyle/>
          <a:p>
            <a:r>
              <a:rPr lang="tr-TR" dirty="0" smtClean="0"/>
              <a:t>Sözcüklerin çekimlenerek değişik yerlerde ve görevlerde kullanılmasını sağlayan eklere </a:t>
            </a:r>
            <a:r>
              <a:rPr lang="tr-TR" b="1" dirty="0" smtClean="0"/>
              <a:t>çekim eki</a:t>
            </a:r>
            <a:r>
              <a:rPr lang="tr-TR" dirty="0" smtClean="0"/>
              <a:t> denir. Çekim ekleri, kelimenin biçimini değiştirir; anlamını </a:t>
            </a:r>
            <a:r>
              <a:rPr lang="tr-TR" u="sng" dirty="0" smtClean="0"/>
              <a:t>değiştirmez</a:t>
            </a:r>
            <a:r>
              <a:rPr lang="tr-TR" dirty="0" smtClean="0"/>
              <a:t>. Eklendiği sözcüğe yeni bir </a:t>
            </a:r>
            <a:r>
              <a:rPr lang="tr-TR" dirty="0" err="1" smtClean="0"/>
              <a:t>anlam</a:t>
            </a:r>
            <a:r>
              <a:rPr lang="tr-TR" u="sng" dirty="0" err="1" smtClean="0"/>
              <a:t>kazandırmaz</a:t>
            </a:r>
            <a:r>
              <a:rPr lang="tr-TR" dirty="0" smtClean="0"/>
              <a:t>.</a:t>
            </a:r>
            <a:endParaRPr lang="tr-T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Çekim ekleri, sözcüklerin diğer sözcüklerle bağ kurmasını; sözcüklerinin cümlede görev almasını; hâlini, sayısını, zamanını, şahsını belirtir. Kısaca çekim ekleri sözcüklerin cümle kuruluşunu gerçekleştirmesini sağlar. 2. tekil kişi emir kipiyle kurulan tümcelerin (Atla. Koş. Bak. Ye. …) haricinde hiçbir tümce, çekim eki olmadan kurulamaz.</a:t>
            </a:r>
            <a:endParaRPr lang="tr-T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tx1"/>
                </a:solidFill>
              </a:rPr>
              <a:t>örnek</a:t>
            </a:r>
            <a:endParaRPr lang="tr-TR" dirty="0">
              <a:solidFill>
                <a:schemeClr val="tx1"/>
              </a:solidFill>
            </a:endParaRPr>
          </a:p>
        </p:txBody>
      </p:sp>
      <p:sp>
        <p:nvSpPr>
          <p:cNvPr id="3" name="2 İçerik Yer Tutucusu"/>
          <p:cNvSpPr>
            <a:spLocks noGrp="1"/>
          </p:cNvSpPr>
          <p:nvPr>
            <p:ph idx="1"/>
          </p:nvPr>
        </p:nvSpPr>
        <p:spPr/>
        <p:txBody>
          <a:bodyPr/>
          <a:lstStyle/>
          <a:p>
            <a:r>
              <a:rPr lang="tr-TR" dirty="0" smtClean="0"/>
              <a:t>Okul git          &gt;     Okul-</a:t>
            </a:r>
            <a:r>
              <a:rPr lang="tr-TR" b="1" dirty="0" smtClean="0"/>
              <a:t>a</a:t>
            </a:r>
            <a:r>
              <a:rPr lang="tr-TR" dirty="0" smtClean="0"/>
              <a:t> git-(i)</a:t>
            </a:r>
            <a:r>
              <a:rPr lang="tr-TR" b="1" dirty="0" smtClean="0"/>
              <a:t>yor</a:t>
            </a:r>
            <a:r>
              <a:rPr lang="tr-TR" dirty="0" smtClean="0"/>
              <a:t>–</a:t>
            </a:r>
            <a:r>
              <a:rPr lang="tr-TR" b="1" dirty="0" smtClean="0"/>
              <a:t>um</a:t>
            </a:r>
            <a:r>
              <a:rPr lang="tr-TR" dirty="0" smtClean="0"/>
              <a:t>              →    Okula gidiyorum.</a:t>
            </a:r>
            <a:br>
              <a:rPr lang="tr-TR" dirty="0" smtClean="0"/>
            </a:br>
            <a:r>
              <a:rPr lang="tr-TR" dirty="0" smtClean="0"/>
              <a:t>Ağaç dal kır   &gt;     Ağaç-</a:t>
            </a:r>
            <a:r>
              <a:rPr lang="tr-TR" b="1" dirty="0" err="1" smtClean="0"/>
              <a:t>ın</a:t>
            </a:r>
            <a:r>
              <a:rPr lang="tr-TR" dirty="0" smtClean="0"/>
              <a:t> dal-</a:t>
            </a:r>
            <a:r>
              <a:rPr lang="tr-TR" b="1" dirty="0" smtClean="0"/>
              <a:t>ı</a:t>
            </a:r>
            <a:r>
              <a:rPr lang="tr-TR" dirty="0" smtClean="0"/>
              <a:t>-(n)</a:t>
            </a:r>
            <a:r>
              <a:rPr lang="tr-TR" b="1" dirty="0" smtClean="0"/>
              <a:t>ı</a:t>
            </a:r>
            <a:r>
              <a:rPr lang="tr-TR" dirty="0" smtClean="0"/>
              <a:t> kır-</a:t>
            </a:r>
            <a:r>
              <a:rPr lang="tr-TR" b="1" dirty="0" err="1" smtClean="0"/>
              <a:t>dı</a:t>
            </a:r>
            <a:r>
              <a:rPr lang="tr-TR" dirty="0" smtClean="0"/>
              <a:t>–</a:t>
            </a:r>
            <a:r>
              <a:rPr lang="tr-TR" b="1" dirty="0" err="1" smtClean="0"/>
              <a:t>lar</a:t>
            </a:r>
            <a:r>
              <a:rPr lang="tr-TR" dirty="0" smtClean="0"/>
              <a:t>   →    Ağacın dalını kırdılar.</a:t>
            </a:r>
            <a:endParaRPr lang="tr-T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Çekim ekleri, getirildikleri kelimenin türüne göre, </a:t>
            </a:r>
            <a:r>
              <a:rPr lang="tr-TR" b="1" dirty="0" smtClean="0"/>
              <a:t>isim (ad) çekim ekleri</a:t>
            </a:r>
            <a:r>
              <a:rPr lang="tr-TR" dirty="0" smtClean="0"/>
              <a:t> ve </a:t>
            </a:r>
            <a:r>
              <a:rPr lang="tr-TR" b="1" dirty="0" smtClean="0"/>
              <a:t>fiil (eylem) çekim </a:t>
            </a:r>
            <a:r>
              <a:rPr lang="tr-TR" b="1" dirty="0" err="1" smtClean="0"/>
              <a:t>ekleri</a:t>
            </a:r>
            <a:r>
              <a:rPr lang="tr-TR" dirty="0" err="1" smtClean="0"/>
              <a:t>olmak</a:t>
            </a:r>
            <a:r>
              <a:rPr lang="tr-TR" dirty="0" smtClean="0"/>
              <a:t> üzere </a:t>
            </a:r>
            <a:r>
              <a:rPr lang="tr-TR" b="1" dirty="0" smtClean="0"/>
              <a:t>iki</a:t>
            </a:r>
            <a:r>
              <a:rPr lang="tr-TR" dirty="0" smtClean="0"/>
              <a:t> öbekte incelenir:</a:t>
            </a:r>
            <a:endParaRPr lang="tr-T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da-DK" dirty="0" smtClean="0"/>
              <a:t>1. İsim (Ad) Çekim Ekleri</a:t>
            </a:r>
            <a:br>
              <a:rPr lang="da-DK" dirty="0" smtClean="0"/>
            </a:br>
            <a:endParaRPr lang="tr-TR" dirty="0"/>
          </a:p>
        </p:txBody>
      </p:sp>
      <p:sp>
        <p:nvSpPr>
          <p:cNvPr id="3" name="2 İçerik Yer Tutucusu"/>
          <p:cNvSpPr>
            <a:spLocks noGrp="1"/>
          </p:cNvSpPr>
          <p:nvPr>
            <p:ph idx="1"/>
          </p:nvPr>
        </p:nvSpPr>
        <p:spPr/>
        <p:txBody>
          <a:bodyPr/>
          <a:lstStyle/>
          <a:p>
            <a:r>
              <a:rPr lang="tr-TR" dirty="0" smtClean="0"/>
              <a:t>İsimlerin ve isim soylu sözcüklerin sonuna gelerek onları diğer isimlere, edatlara, eylemlere bağlayan; cümle içindeki görevlerini belirleyen, ait oldukları kişileri belirten ve isimlerin çeşitli durumlarını bildiren eklerdir.</a:t>
            </a:r>
            <a:endParaRPr lang="tr-T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0" dirty="0" smtClean="0">
                <a:solidFill>
                  <a:schemeClr val="tx1"/>
                </a:solidFill>
              </a:rPr>
              <a:t>İsim çekim ekleri şunlardır:</a:t>
            </a:r>
            <a:endParaRPr lang="tr-TR" dirty="0">
              <a:solidFill>
                <a:schemeClr val="tx1"/>
              </a:solidFill>
            </a:endParaRPr>
          </a:p>
        </p:txBody>
      </p:sp>
      <p:sp>
        <p:nvSpPr>
          <p:cNvPr id="3" name="2 İçerik Yer Tutucusu"/>
          <p:cNvSpPr>
            <a:spLocks noGrp="1"/>
          </p:cNvSpPr>
          <p:nvPr>
            <p:ph idx="1"/>
          </p:nvPr>
        </p:nvSpPr>
        <p:spPr/>
        <p:txBody>
          <a:bodyPr/>
          <a:lstStyle/>
          <a:p>
            <a:r>
              <a:rPr lang="tr-TR" dirty="0" smtClean="0"/>
              <a:t>1. Çokluk Eki</a:t>
            </a:r>
            <a:br>
              <a:rPr lang="tr-TR" dirty="0" smtClean="0"/>
            </a:br>
            <a:r>
              <a:rPr lang="tr-TR" dirty="0" smtClean="0"/>
              <a:t>2. Durum (Hâl) Ekleri</a:t>
            </a:r>
            <a:br>
              <a:rPr lang="tr-TR" dirty="0" smtClean="0"/>
            </a:br>
            <a:r>
              <a:rPr lang="tr-TR" dirty="0" smtClean="0"/>
              <a:t>3. İlgi (Tamlama) Ekleri</a:t>
            </a:r>
            <a:br>
              <a:rPr lang="tr-TR" dirty="0" smtClean="0"/>
            </a:br>
            <a:r>
              <a:rPr lang="tr-TR" dirty="0" smtClean="0"/>
              <a:t>4. İyelik (Aitlik) Ekleri</a:t>
            </a:r>
            <a:br>
              <a:rPr lang="tr-TR" dirty="0" smtClean="0"/>
            </a:br>
            <a:r>
              <a:rPr lang="tr-TR" dirty="0" smtClean="0"/>
              <a:t>5. Eşitlik Ekleri</a:t>
            </a:r>
            <a:endParaRPr lang="tr-T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465886"/>
          </a:xfrm>
        </p:spPr>
        <p:txBody>
          <a:bodyPr>
            <a:normAutofit fontScale="90000"/>
          </a:bodyPr>
          <a:lstStyle/>
          <a:p>
            <a:r>
              <a:rPr lang="tr-TR" dirty="0" smtClean="0"/>
              <a:t>2.1.1. Çokluk (Çoğul) Eki </a:t>
            </a:r>
            <a:r>
              <a:rPr lang="tr-TR" i="1" dirty="0" smtClean="0"/>
              <a:t>(-</a:t>
            </a:r>
            <a:r>
              <a:rPr lang="tr-TR" i="1" dirty="0" err="1" smtClean="0"/>
              <a:t>lar</a:t>
            </a:r>
            <a:r>
              <a:rPr lang="tr-TR" i="1" dirty="0" smtClean="0"/>
              <a:t> / -</a:t>
            </a:r>
            <a:r>
              <a:rPr lang="tr-TR" i="1" dirty="0" err="1" smtClean="0"/>
              <a:t>ler</a:t>
            </a:r>
            <a:r>
              <a:rPr lang="tr-TR" i="1" dirty="0" smtClean="0"/>
              <a:t>)</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dirty="0" smtClean="0"/>
              <a:t>İsimlerin sayı bakımından birden çok olduğunu belirtir.</a:t>
            </a:r>
            <a:endParaRPr lang="tr-T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örn</a:t>
            </a:r>
            <a:endParaRPr lang="tr-TR" dirty="0"/>
          </a:p>
        </p:txBody>
      </p:sp>
      <p:sp>
        <p:nvSpPr>
          <p:cNvPr id="3" name="2 İçerik Yer Tutucusu"/>
          <p:cNvSpPr>
            <a:spLocks noGrp="1"/>
          </p:cNvSpPr>
          <p:nvPr>
            <p:ph idx="1"/>
          </p:nvPr>
        </p:nvSpPr>
        <p:spPr/>
        <p:txBody>
          <a:bodyPr/>
          <a:lstStyle/>
          <a:p>
            <a:r>
              <a:rPr lang="tr-TR" dirty="0" smtClean="0"/>
              <a:t>» Martı</a:t>
            </a:r>
            <a:r>
              <a:rPr lang="tr-TR" b="1" dirty="0" smtClean="0"/>
              <a:t>lar</a:t>
            </a:r>
            <a:r>
              <a:rPr lang="tr-TR" dirty="0" smtClean="0"/>
              <a:t> kanat çırptı gökyüzüne.</a:t>
            </a:r>
            <a:br>
              <a:rPr lang="tr-TR" dirty="0" smtClean="0"/>
            </a:br>
            <a:r>
              <a:rPr lang="tr-TR" dirty="0" smtClean="0"/>
              <a:t>» Şehir</a:t>
            </a:r>
            <a:r>
              <a:rPr lang="tr-TR" b="1" dirty="0" smtClean="0"/>
              <a:t>ler</a:t>
            </a:r>
            <a:r>
              <a:rPr lang="tr-TR" dirty="0" smtClean="0"/>
              <a:t> beton yığınına döndü.</a:t>
            </a: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tx1"/>
                </a:solidFill>
              </a:rPr>
              <a:t>EK</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dirty="0" smtClean="0"/>
              <a:t>Sözcüklerin cümle içindeki görevlerini belirtmek ya da sözcüklerde yeni sözcük üretmek amacıyla kullanılan seslere / hecelere </a:t>
            </a:r>
            <a:r>
              <a:rPr lang="tr-TR" b="1" dirty="0" smtClean="0"/>
              <a:t>ek</a:t>
            </a:r>
            <a:r>
              <a:rPr lang="tr-TR" dirty="0" smtClean="0"/>
              <a:t> denir.</a:t>
            </a:r>
          </a:p>
          <a:p>
            <a:r>
              <a:rPr lang="tr-TR" dirty="0" smtClean="0"/>
              <a:t>Sözcüklere cümlede görev yüklenirken ve onlardan yeni sözcükler türetilirken öncelik yapım eklerinindir. Yapım eklerinin üzerine çekim ekleri gelir. Ama bir iki ek haricinde çekim ekinin üzerine yapım eki getirilemez.</a:t>
            </a:r>
          </a:p>
          <a:p>
            <a:endParaRPr lang="tr-T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dirty="0"/>
          </a:p>
        </p:txBody>
      </p:sp>
      <p:sp>
        <p:nvSpPr>
          <p:cNvPr id="3" name="2 İçerik Yer Tutucusu"/>
          <p:cNvSpPr>
            <a:spLocks noGrp="1"/>
          </p:cNvSpPr>
          <p:nvPr>
            <p:ph idx="1"/>
          </p:nvPr>
        </p:nvSpPr>
        <p:spPr/>
        <p:txBody>
          <a:bodyPr/>
          <a:lstStyle/>
          <a:p>
            <a:r>
              <a:rPr lang="tr-TR" b="1" dirty="0" smtClean="0"/>
              <a:t>NOT:</a:t>
            </a:r>
            <a:r>
              <a:rPr lang="tr-TR" dirty="0" smtClean="0"/>
              <a:t> Çokluk eki, eklendiği sözcüğe çokluk anlamı dışında farklı anlamlar da kazandırır.</a:t>
            </a:r>
            <a:endParaRPr lang="tr-T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Türkler köklü milletlerdendir. (“millet” anlamı)</a:t>
            </a:r>
            <a:br>
              <a:rPr lang="tr-TR" dirty="0" smtClean="0"/>
            </a:br>
            <a:r>
              <a:rPr lang="tr-TR" dirty="0" smtClean="0"/>
              <a:t>» Beş yaşlarında bir çocuğu var. (“yaklaşık” anlamı)</a:t>
            </a:r>
            <a:br>
              <a:rPr lang="tr-TR" dirty="0" smtClean="0"/>
            </a:br>
            <a:r>
              <a:rPr lang="tr-TR" dirty="0" smtClean="0"/>
              <a:t>» Bu akşam Bülent Beyler bize gelecekler. (“aile” anlamı)</a:t>
            </a:r>
            <a:br>
              <a:rPr lang="tr-TR" dirty="0" smtClean="0"/>
            </a:br>
            <a:r>
              <a:rPr lang="tr-TR" dirty="0" smtClean="0"/>
              <a:t>» Sabahları spor yaparım. (“her” anlamı)</a:t>
            </a:r>
            <a:endParaRPr lang="tr-T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537324"/>
          </a:xfrm>
        </p:spPr>
        <p:txBody>
          <a:bodyPr>
            <a:normAutofit fontScale="90000"/>
          </a:bodyPr>
          <a:lstStyle/>
          <a:p>
            <a:r>
              <a:rPr lang="da-DK" dirty="0" smtClean="0">
                <a:solidFill>
                  <a:schemeClr val="tx1"/>
                </a:solidFill>
              </a:rPr>
              <a:t>2.1.2. Durum (Hâl) Ekleri </a:t>
            </a:r>
            <a:r>
              <a:rPr lang="da-DK" i="1" dirty="0" smtClean="0">
                <a:solidFill>
                  <a:schemeClr val="tx1"/>
                </a:solidFill>
              </a:rPr>
              <a:t>(-i, -e, -de, -den)</a:t>
            </a:r>
            <a:r>
              <a:rPr lang="da-DK" dirty="0" smtClean="0">
                <a:solidFill>
                  <a:schemeClr val="tx1"/>
                </a:solidFill>
              </a:rPr>
              <a:t/>
            </a:r>
            <a:br>
              <a:rPr lang="da-DK" dirty="0" smtClean="0">
                <a:solidFill>
                  <a:schemeClr val="tx1"/>
                </a:solidFill>
              </a:rPr>
            </a:br>
            <a:endParaRPr lang="tr-TR" dirty="0">
              <a:solidFill>
                <a:schemeClr val="tx1"/>
              </a:solidFill>
            </a:endParaRPr>
          </a:p>
        </p:txBody>
      </p:sp>
      <p:sp>
        <p:nvSpPr>
          <p:cNvPr id="3" name="2 İçerik Yer Tutucusu"/>
          <p:cNvSpPr>
            <a:spLocks noGrp="1"/>
          </p:cNvSpPr>
          <p:nvPr>
            <p:ph idx="1"/>
          </p:nvPr>
        </p:nvSpPr>
        <p:spPr/>
        <p:txBody>
          <a:bodyPr/>
          <a:lstStyle/>
          <a:p>
            <a:r>
              <a:rPr lang="tr-TR" dirty="0" smtClean="0"/>
              <a:t>simlere belirtme, yönelme, bulunma ve ayrılma anlamı katan eklerdir. Dört başlıkta incelenir:</a:t>
            </a:r>
            <a:endParaRPr lang="tr-T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537324"/>
          </a:xfrm>
        </p:spPr>
        <p:txBody>
          <a:bodyPr>
            <a:normAutofit fontScale="90000"/>
          </a:bodyPr>
          <a:lstStyle/>
          <a:p>
            <a:r>
              <a:rPr lang="pl-PL" dirty="0" smtClean="0"/>
              <a:t>a) Belirtme durumu eki</a:t>
            </a:r>
            <a:r>
              <a:rPr lang="pl-PL" i="1" dirty="0" smtClean="0"/>
              <a:t> (-i / -ı / -u / -ü)</a:t>
            </a:r>
            <a:r>
              <a:rPr lang="pl-PL" dirty="0" smtClean="0"/>
              <a:t/>
            </a:r>
            <a:br>
              <a:rPr lang="pl-PL" dirty="0" smtClean="0"/>
            </a:br>
            <a:endParaRPr lang="tr-TR" dirty="0"/>
          </a:p>
        </p:txBody>
      </p:sp>
      <p:sp>
        <p:nvSpPr>
          <p:cNvPr id="3" name="2 İçerik Yer Tutucusu"/>
          <p:cNvSpPr>
            <a:spLocks noGrp="1"/>
          </p:cNvSpPr>
          <p:nvPr>
            <p:ph idx="1"/>
          </p:nvPr>
        </p:nvSpPr>
        <p:spPr/>
        <p:txBody>
          <a:bodyPr/>
          <a:lstStyle/>
          <a:p>
            <a:r>
              <a:rPr lang="tr-TR" dirty="0" smtClean="0"/>
              <a:t>Eylemdeki işten, hareketten, oluştan etkilenen varlığı belirtir. Bu eki alan sözcük, cümlede belirtili nesne olur.</a:t>
            </a:r>
            <a:endParaRPr lang="tr-T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Ev</a:t>
            </a:r>
            <a:r>
              <a:rPr lang="tr-TR" b="1" dirty="0" smtClean="0"/>
              <a:t>i</a:t>
            </a:r>
            <a:r>
              <a:rPr lang="tr-TR" dirty="0" smtClean="0"/>
              <a:t> boyadım.</a:t>
            </a:r>
            <a:br>
              <a:rPr lang="tr-TR" dirty="0" smtClean="0"/>
            </a:br>
            <a:r>
              <a:rPr lang="tr-TR" dirty="0" smtClean="0"/>
              <a:t>» Avcı balığ</a:t>
            </a:r>
            <a:r>
              <a:rPr lang="tr-TR" b="1" dirty="0" smtClean="0"/>
              <a:t>ı</a:t>
            </a:r>
            <a:r>
              <a:rPr lang="tr-TR" dirty="0" smtClean="0"/>
              <a:t> yakaladı.</a:t>
            </a:r>
            <a:br>
              <a:rPr lang="tr-TR" dirty="0" smtClean="0"/>
            </a:br>
            <a:r>
              <a:rPr lang="tr-TR" dirty="0" smtClean="0"/>
              <a:t>» Kül</a:t>
            </a:r>
            <a:r>
              <a:rPr lang="tr-TR" b="1" dirty="0" smtClean="0"/>
              <a:t>ü</a:t>
            </a:r>
            <a:r>
              <a:rPr lang="tr-TR" dirty="0" smtClean="0"/>
              <a:t> üstüme savurdu</a:t>
            </a:r>
            <a:endParaRPr lang="tr-T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a:t>
            </a:r>
            <a:r>
              <a:rPr lang="tr-TR" dirty="0" smtClean="0"/>
              <a:t> Türkçede iki tane “</a:t>
            </a:r>
            <a:r>
              <a:rPr lang="tr-TR" b="1" dirty="0" smtClean="0"/>
              <a:t>-i”</a:t>
            </a:r>
            <a:r>
              <a:rPr lang="tr-TR" dirty="0" smtClean="0"/>
              <a:t> eki vardır:</a:t>
            </a:r>
          </a:p>
          <a:p>
            <a:r>
              <a:rPr lang="tr-TR" dirty="0" smtClean="0"/>
              <a:t>-i: belirtme durumu eki: Kalem-</a:t>
            </a:r>
            <a:r>
              <a:rPr lang="tr-TR" b="1" dirty="0" smtClean="0"/>
              <a:t>i</a:t>
            </a:r>
            <a:r>
              <a:rPr lang="tr-TR" dirty="0" smtClean="0"/>
              <a:t> aldı. (Neyi aldı?)</a:t>
            </a:r>
            <a:br>
              <a:rPr lang="tr-TR" dirty="0" smtClean="0"/>
            </a:br>
            <a:r>
              <a:rPr lang="tr-TR" dirty="0" smtClean="0"/>
              <a:t>-i: iyelik eki: (onun) kalem-</a:t>
            </a:r>
            <a:r>
              <a:rPr lang="tr-TR" b="1" dirty="0" smtClean="0"/>
              <a:t>i</a:t>
            </a:r>
            <a:endParaRPr lang="tr-TR" dirty="0" smtClean="0"/>
          </a:p>
          <a:p>
            <a:endParaRPr lang="tr-T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pt-BR" dirty="0" smtClean="0">
                <a:solidFill>
                  <a:schemeClr val="tx1"/>
                </a:solidFill>
              </a:rPr>
              <a:t>b) Yönelme durumu eki:</a:t>
            </a:r>
            <a:r>
              <a:rPr lang="pt-BR" i="1" dirty="0" smtClean="0">
                <a:solidFill>
                  <a:schemeClr val="tx1"/>
                </a:solidFill>
              </a:rPr>
              <a:t>(-e / -a)</a:t>
            </a:r>
            <a:r>
              <a:rPr lang="pt-BR" dirty="0" smtClean="0">
                <a:solidFill>
                  <a:schemeClr val="tx1"/>
                </a:solidFill>
              </a:rPr>
              <a:t/>
            </a:r>
            <a:br>
              <a:rPr lang="pt-BR" dirty="0" smtClean="0">
                <a:solidFill>
                  <a:schemeClr val="tx1"/>
                </a:solidFill>
              </a:rPr>
            </a:br>
            <a:endParaRPr lang="tr-TR" dirty="0">
              <a:solidFill>
                <a:schemeClr val="tx1"/>
              </a:solidFill>
            </a:endParaRPr>
          </a:p>
        </p:txBody>
      </p:sp>
      <p:sp>
        <p:nvSpPr>
          <p:cNvPr id="3" name="2 İçerik Yer Tutucusu"/>
          <p:cNvSpPr>
            <a:spLocks noGrp="1"/>
          </p:cNvSpPr>
          <p:nvPr>
            <p:ph idx="1"/>
          </p:nvPr>
        </p:nvSpPr>
        <p:spPr/>
        <p:txBody>
          <a:bodyPr/>
          <a:lstStyle/>
          <a:p>
            <a:r>
              <a:rPr lang="tr-TR" dirty="0" smtClean="0"/>
              <a:t>isme getirilen “-a, / -e” hâl ekidir.</a:t>
            </a:r>
            <a:endParaRPr lang="tr-T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Hafta sonu pazar</a:t>
            </a:r>
            <a:r>
              <a:rPr lang="tr-TR" b="1" dirty="0" smtClean="0"/>
              <a:t>a</a:t>
            </a:r>
            <a:r>
              <a:rPr lang="tr-TR" dirty="0" smtClean="0"/>
              <a:t> gittim.</a:t>
            </a:r>
            <a:br>
              <a:rPr lang="tr-TR" dirty="0" smtClean="0"/>
            </a:br>
            <a:r>
              <a:rPr lang="tr-TR" dirty="0" smtClean="0"/>
              <a:t>» Erikleri üç liray</a:t>
            </a:r>
            <a:r>
              <a:rPr lang="tr-TR" b="1" dirty="0" smtClean="0"/>
              <a:t>a</a:t>
            </a:r>
            <a:r>
              <a:rPr lang="tr-TR" dirty="0" smtClean="0"/>
              <a:t> aldım.</a:t>
            </a:r>
            <a:br>
              <a:rPr lang="tr-TR" dirty="0" smtClean="0"/>
            </a:br>
            <a:r>
              <a:rPr lang="tr-TR" dirty="0" smtClean="0"/>
              <a:t>» Sabah</a:t>
            </a:r>
            <a:r>
              <a:rPr lang="tr-TR" b="1" dirty="0" smtClean="0"/>
              <a:t>a</a:t>
            </a:r>
            <a:r>
              <a:rPr lang="tr-TR" dirty="0" smtClean="0"/>
              <a:t> dönerim.</a:t>
            </a:r>
            <a:endParaRPr lang="tr-T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465886"/>
          </a:xfrm>
        </p:spPr>
        <p:txBody>
          <a:bodyPr>
            <a:normAutofit fontScale="90000"/>
          </a:bodyPr>
          <a:lstStyle/>
          <a:p>
            <a:r>
              <a:rPr lang="tr-TR" dirty="0" smtClean="0">
                <a:solidFill>
                  <a:schemeClr val="tx1"/>
                </a:solidFill>
              </a:rPr>
              <a:t>c) Bulunma durumu eki: (-de / -da / -</a:t>
            </a:r>
            <a:r>
              <a:rPr lang="tr-TR" dirty="0" err="1" smtClean="0">
                <a:solidFill>
                  <a:schemeClr val="tx1"/>
                </a:solidFill>
              </a:rPr>
              <a:t>te</a:t>
            </a:r>
            <a:r>
              <a:rPr lang="tr-TR" dirty="0" smtClean="0">
                <a:solidFill>
                  <a:schemeClr val="tx1"/>
                </a:solidFill>
              </a:rPr>
              <a:t> / -ta)</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dirty="0" smtClean="0"/>
              <a:t>İsimlere “-da / -de / -ta / -</a:t>
            </a:r>
            <a:r>
              <a:rPr lang="tr-TR" dirty="0" err="1" smtClean="0"/>
              <a:t>te</a:t>
            </a:r>
            <a:r>
              <a:rPr lang="tr-TR" dirty="0" smtClean="0"/>
              <a:t>” ekleri getirilerek yapılır. Durum, zaman ve yer bildirir.</a:t>
            </a:r>
            <a:endParaRPr lang="tr-T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Defterimi ev</a:t>
            </a:r>
            <a:r>
              <a:rPr lang="tr-TR" b="1" dirty="0" smtClean="0"/>
              <a:t>de</a:t>
            </a:r>
            <a:r>
              <a:rPr lang="tr-TR" dirty="0" smtClean="0"/>
              <a:t> unuttum.</a:t>
            </a:r>
            <a:br>
              <a:rPr lang="tr-TR" dirty="0" smtClean="0"/>
            </a:br>
            <a:r>
              <a:rPr lang="tr-TR" dirty="0" smtClean="0"/>
              <a:t>» Yetmişin</a:t>
            </a:r>
            <a:r>
              <a:rPr lang="tr-TR" b="1" dirty="0" smtClean="0"/>
              <a:t>de</a:t>
            </a:r>
            <a:r>
              <a:rPr lang="tr-TR" dirty="0" smtClean="0"/>
              <a:t> kadından ne istedin?</a:t>
            </a:r>
            <a:br>
              <a:rPr lang="tr-TR" dirty="0" smtClean="0"/>
            </a:br>
            <a:r>
              <a:rPr lang="tr-TR" dirty="0" smtClean="0"/>
              <a:t>» Kitabı bir soluk</a:t>
            </a:r>
            <a:r>
              <a:rPr lang="tr-TR" b="1" dirty="0" smtClean="0"/>
              <a:t>ta</a:t>
            </a:r>
            <a:r>
              <a:rPr lang="tr-TR" dirty="0" smtClean="0"/>
              <a:t> okudum.</a:t>
            </a:r>
            <a:br>
              <a:rPr lang="tr-TR" dirty="0" smtClean="0"/>
            </a:br>
            <a:r>
              <a:rPr lang="tr-TR" dirty="0" smtClean="0"/>
              <a:t>» Okullar bu yıl da eylül</a:t>
            </a:r>
            <a:r>
              <a:rPr lang="tr-TR" b="1" dirty="0" smtClean="0"/>
              <a:t>de</a:t>
            </a:r>
            <a:r>
              <a:rPr lang="tr-TR" dirty="0" smtClean="0"/>
              <a:t> açılacak.</a:t>
            </a: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tx1"/>
                </a:solidFill>
              </a:rPr>
              <a:t>DEVAMI</a:t>
            </a:r>
            <a:endParaRPr lang="tr-TR" dirty="0">
              <a:solidFill>
                <a:schemeClr val="tx1"/>
              </a:solidFill>
            </a:endParaRPr>
          </a:p>
        </p:txBody>
      </p:sp>
      <p:sp>
        <p:nvSpPr>
          <p:cNvPr id="3" name="2 İçerik Yer Tutucusu"/>
          <p:cNvSpPr>
            <a:spLocks noGrp="1"/>
          </p:cNvSpPr>
          <p:nvPr>
            <p:ph idx="1"/>
          </p:nvPr>
        </p:nvSpPr>
        <p:spPr/>
        <p:txBody>
          <a:bodyPr/>
          <a:lstStyle/>
          <a:p>
            <a:r>
              <a:rPr lang="tr-TR" dirty="0" smtClean="0"/>
              <a:t>» Türkçede ekler, ünlü uyumu kurallarına uyarlar. Bu yüzden eklendikleri hece ya da sözcükteki ünlülere göre ses değişimine uğrarlar. Örneğin, belirli geçmiş zaman kipi eki bu bağlamda (-</a:t>
            </a:r>
            <a:r>
              <a:rPr lang="tr-TR" dirty="0" err="1" smtClean="0"/>
              <a:t>dı</a:t>
            </a:r>
            <a:r>
              <a:rPr lang="tr-TR" dirty="0" smtClean="0"/>
              <a:t>, -</a:t>
            </a:r>
            <a:r>
              <a:rPr lang="tr-TR" dirty="0" err="1" smtClean="0"/>
              <a:t>di</a:t>
            </a:r>
            <a:r>
              <a:rPr lang="tr-TR" dirty="0" smtClean="0"/>
              <a:t>, -</a:t>
            </a:r>
            <a:r>
              <a:rPr lang="tr-TR" dirty="0" err="1" smtClean="0"/>
              <a:t>du</a:t>
            </a:r>
            <a:r>
              <a:rPr lang="tr-TR" dirty="0" smtClean="0"/>
              <a:t>, -</a:t>
            </a:r>
            <a:r>
              <a:rPr lang="tr-TR" dirty="0" err="1" smtClean="0"/>
              <a:t>dü</a:t>
            </a:r>
            <a:r>
              <a:rPr lang="tr-TR" dirty="0" smtClean="0"/>
              <a:t>; -</a:t>
            </a:r>
            <a:r>
              <a:rPr lang="tr-TR" dirty="0" err="1" smtClean="0"/>
              <a:t>tı</a:t>
            </a:r>
            <a:r>
              <a:rPr lang="tr-TR" dirty="0" smtClean="0"/>
              <a:t>, -ti, -tu, -</a:t>
            </a:r>
            <a:r>
              <a:rPr lang="tr-TR" dirty="0" err="1" smtClean="0"/>
              <a:t>tü</a:t>
            </a:r>
            <a:r>
              <a:rPr lang="tr-TR" dirty="0" smtClean="0"/>
              <a:t>) olarak karşımıza çıkar. Ancak </a:t>
            </a:r>
            <a:r>
              <a:rPr lang="tr-TR" b="1" dirty="0" smtClean="0"/>
              <a:t>-yor</a:t>
            </a:r>
            <a:r>
              <a:rPr lang="tr-TR" dirty="0" smtClean="0"/>
              <a:t>, </a:t>
            </a:r>
            <a:r>
              <a:rPr lang="tr-TR" b="1" dirty="0" smtClean="0"/>
              <a:t>-</a:t>
            </a:r>
            <a:r>
              <a:rPr lang="tr-TR" b="1" dirty="0" err="1" smtClean="0"/>
              <a:t>ken</a:t>
            </a:r>
            <a:r>
              <a:rPr lang="tr-TR" dirty="0" smtClean="0"/>
              <a:t>, </a:t>
            </a:r>
            <a:r>
              <a:rPr lang="tr-TR" b="1" dirty="0" smtClean="0"/>
              <a:t>-ki</a:t>
            </a:r>
            <a:r>
              <a:rPr lang="tr-TR" dirty="0" smtClean="0"/>
              <a:t>, </a:t>
            </a:r>
            <a:r>
              <a:rPr lang="tr-TR" b="1" dirty="0" smtClean="0"/>
              <a:t>-leyin</a:t>
            </a:r>
            <a:r>
              <a:rPr lang="tr-TR" dirty="0" smtClean="0"/>
              <a:t>, </a:t>
            </a:r>
            <a:r>
              <a:rPr lang="tr-TR" b="1" dirty="0" smtClean="0"/>
              <a:t>-</a:t>
            </a:r>
            <a:r>
              <a:rPr lang="tr-TR" b="1" dirty="0" err="1" smtClean="0"/>
              <a:t>mtrak</a:t>
            </a:r>
            <a:r>
              <a:rPr lang="tr-TR" dirty="0" smtClean="0"/>
              <a:t> ve </a:t>
            </a:r>
            <a:r>
              <a:rPr lang="tr-TR" b="1" dirty="0" smtClean="0"/>
              <a:t>-</a:t>
            </a:r>
            <a:r>
              <a:rPr lang="tr-TR" b="1" dirty="0" err="1" smtClean="0"/>
              <a:t>gil</a:t>
            </a:r>
            <a:r>
              <a:rPr lang="tr-TR" dirty="0" smtClean="0"/>
              <a:t> ekleri ses değişimine uğramaz.</a:t>
            </a:r>
          </a:p>
          <a:p>
            <a:r>
              <a:rPr lang="tr-TR" dirty="0" smtClean="0"/>
              <a:t>» Ekler kendilerinden önceki sözcüklere bitişik yazılır. Yalnız, “</a:t>
            </a:r>
            <a:r>
              <a:rPr lang="tr-TR" b="1" dirty="0" smtClean="0"/>
              <a:t>mi</a:t>
            </a:r>
            <a:r>
              <a:rPr lang="tr-TR" dirty="0" smtClean="0"/>
              <a:t>” soru eki </a:t>
            </a:r>
            <a:r>
              <a:rPr lang="tr-TR" b="1" dirty="0" smtClean="0"/>
              <a:t>her zaman ayrı</a:t>
            </a:r>
            <a:r>
              <a:rPr lang="tr-TR" dirty="0" smtClean="0"/>
              <a:t> yazılır.</a:t>
            </a:r>
            <a:endParaRPr lang="tr-T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UYARI:</a:t>
            </a:r>
            <a:r>
              <a:rPr lang="tr-TR" dirty="0" smtClean="0"/>
              <a:t> Bulunma durumu eki, bağlaç olan “</a:t>
            </a:r>
            <a:r>
              <a:rPr lang="tr-TR" b="1" dirty="0" smtClean="0"/>
              <a:t>de / da</a:t>
            </a:r>
            <a:r>
              <a:rPr lang="tr-TR" dirty="0" smtClean="0"/>
              <a:t>” ile karıştırılmamalıdır. Bulunma durumu eki olan “</a:t>
            </a:r>
            <a:r>
              <a:rPr lang="tr-TR" b="1" dirty="0" smtClean="0"/>
              <a:t>-de</a:t>
            </a:r>
            <a:r>
              <a:rPr lang="tr-TR" dirty="0" smtClean="0"/>
              <a:t>/ </a:t>
            </a:r>
            <a:r>
              <a:rPr lang="tr-TR" b="1" dirty="0" smtClean="0"/>
              <a:t>-da</a:t>
            </a:r>
            <a:r>
              <a:rPr lang="tr-TR" dirty="0" smtClean="0"/>
              <a:t>” </a:t>
            </a:r>
            <a:r>
              <a:rPr lang="tr-TR" b="1" dirty="0" smtClean="0"/>
              <a:t>birleşik</a:t>
            </a:r>
            <a:r>
              <a:rPr lang="tr-TR" dirty="0" smtClean="0"/>
              <a:t>; bağlaç ve ilgeç olan “</a:t>
            </a:r>
            <a:r>
              <a:rPr lang="tr-TR" b="1" dirty="0" smtClean="0"/>
              <a:t>de / da</a:t>
            </a:r>
            <a:r>
              <a:rPr lang="tr-TR" dirty="0" smtClean="0"/>
              <a:t>” ise daima </a:t>
            </a:r>
            <a:r>
              <a:rPr lang="tr-TR" b="1" dirty="0" smtClean="0"/>
              <a:t>ayrı</a:t>
            </a:r>
            <a:r>
              <a:rPr lang="tr-TR" dirty="0" smtClean="0"/>
              <a:t> yazılır.</a:t>
            </a:r>
            <a:endParaRPr lang="tr-T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Telefonum kardeşim</a:t>
            </a:r>
            <a:r>
              <a:rPr lang="tr-TR" b="1" dirty="0" smtClean="0"/>
              <a:t>de</a:t>
            </a:r>
            <a:r>
              <a:rPr lang="tr-TR" dirty="0" smtClean="0"/>
              <a:t> kaldı.</a:t>
            </a:r>
            <a:br>
              <a:rPr lang="tr-TR" dirty="0" smtClean="0"/>
            </a:br>
            <a:r>
              <a:rPr lang="tr-TR" dirty="0" smtClean="0"/>
              <a:t>» Sinemaya kardeşim </a:t>
            </a:r>
            <a:r>
              <a:rPr lang="tr-TR" b="1" dirty="0" smtClean="0"/>
              <a:t>de</a:t>
            </a:r>
            <a:r>
              <a:rPr lang="tr-TR" dirty="0" smtClean="0"/>
              <a:t> gelmek istiyor.</a:t>
            </a:r>
            <a:endParaRPr lang="tr-T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608762"/>
          </a:xfrm>
        </p:spPr>
        <p:txBody>
          <a:bodyPr>
            <a:normAutofit fontScale="90000"/>
          </a:bodyPr>
          <a:lstStyle/>
          <a:p>
            <a:r>
              <a:rPr lang="tr-TR" dirty="0" smtClean="0">
                <a:solidFill>
                  <a:schemeClr val="tx1"/>
                </a:solidFill>
              </a:rPr>
              <a:t>d) Ayrılma (Çıkma) durumu eki: </a:t>
            </a:r>
            <a:r>
              <a:rPr lang="tr-TR" i="1" dirty="0" smtClean="0">
                <a:solidFill>
                  <a:schemeClr val="tx1"/>
                </a:solidFill>
              </a:rPr>
              <a:t>(-den / -dan / -ten / -tan)</a:t>
            </a:r>
            <a:r>
              <a:rPr lang="tr-TR" dirty="0" smtClean="0">
                <a:solidFill>
                  <a:schemeClr val="tx1"/>
                </a:solidFill>
              </a:rPr>
              <a:t/>
            </a:r>
            <a:br>
              <a:rPr lang="tr-TR" dirty="0" smtClean="0">
                <a:solidFill>
                  <a:schemeClr val="tx1"/>
                </a:solidFill>
              </a:rPr>
            </a:br>
            <a:endParaRPr lang="tr-TR" dirty="0">
              <a:solidFill>
                <a:schemeClr val="tx1"/>
              </a:solidFill>
            </a:endParaRPr>
          </a:p>
        </p:txBody>
      </p:sp>
      <p:sp>
        <p:nvSpPr>
          <p:cNvPr id="3" name="2 İçerik Yer Tutucusu"/>
          <p:cNvSpPr>
            <a:spLocks noGrp="1"/>
          </p:cNvSpPr>
          <p:nvPr>
            <p:ph idx="1"/>
          </p:nvPr>
        </p:nvSpPr>
        <p:spPr/>
        <p:txBody>
          <a:bodyPr/>
          <a:lstStyle/>
          <a:p>
            <a:r>
              <a:rPr lang="tr-TR" dirty="0" smtClean="0"/>
              <a:t>İsimlere “-dan / -den / -tan / -ten” ekleri getirilerek yapılır. Yer, zaman, sebep ve karşılaştırma bildirir.</a:t>
            </a:r>
            <a:endParaRPr lang="tr-TR"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O, yemeğini her gün ev</a:t>
            </a:r>
            <a:r>
              <a:rPr lang="tr-TR" b="1" dirty="0" smtClean="0"/>
              <a:t>den</a:t>
            </a:r>
            <a:r>
              <a:rPr lang="tr-TR" dirty="0" smtClean="0"/>
              <a:t> getirir.</a:t>
            </a:r>
            <a:br>
              <a:rPr lang="tr-TR" dirty="0" smtClean="0"/>
            </a:br>
            <a:r>
              <a:rPr lang="tr-TR" dirty="0" smtClean="0"/>
              <a:t>» Sıcak</a:t>
            </a:r>
            <a:r>
              <a:rPr lang="tr-TR" b="1" dirty="0" smtClean="0"/>
              <a:t>tan</a:t>
            </a:r>
            <a:r>
              <a:rPr lang="tr-TR" dirty="0" smtClean="0"/>
              <a:t> bayıldı. Yorgunluk</a:t>
            </a:r>
            <a:r>
              <a:rPr lang="tr-TR" b="1" dirty="0" smtClean="0"/>
              <a:t>tan</a:t>
            </a:r>
            <a:r>
              <a:rPr lang="tr-TR" dirty="0" smtClean="0"/>
              <a:t> uyuyakalmış.</a:t>
            </a:r>
            <a:br>
              <a:rPr lang="tr-TR" dirty="0" smtClean="0"/>
            </a:br>
            <a:r>
              <a:rPr lang="tr-TR" dirty="0" smtClean="0"/>
              <a:t>» Kardeşin</a:t>
            </a:r>
            <a:r>
              <a:rPr lang="tr-TR" b="1" dirty="0" smtClean="0"/>
              <a:t>den</a:t>
            </a:r>
            <a:r>
              <a:rPr lang="tr-TR" dirty="0" smtClean="0"/>
              <a:t> daha çalışkan.</a:t>
            </a:r>
            <a:br>
              <a:rPr lang="tr-TR" dirty="0" smtClean="0"/>
            </a:br>
            <a:r>
              <a:rPr lang="tr-TR" dirty="0" smtClean="0"/>
              <a:t>» İzmir’e akşam</a:t>
            </a:r>
            <a:r>
              <a:rPr lang="tr-TR" b="1" dirty="0" smtClean="0"/>
              <a:t>dan</a:t>
            </a:r>
            <a:r>
              <a:rPr lang="tr-TR" dirty="0" smtClean="0"/>
              <a:t> gidelim.</a:t>
            </a:r>
            <a:endParaRPr lang="tr-T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465886"/>
          </a:xfrm>
        </p:spPr>
        <p:txBody>
          <a:bodyPr>
            <a:normAutofit fontScale="90000"/>
          </a:bodyPr>
          <a:lstStyle/>
          <a:p>
            <a:r>
              <a:rPr lang="it-IT" dirty="0" smtClean="0">
                <a:solidFill>
                  <a:schemeClr val="tx1"/>
                </a:solidFill>
              </a:rPr>
              <a:t>2.1.3. İlgi (Tamlama) Ekleri </a:t>
            </a:r>
            <a:r>
              <a:rPr lang="it-IT" i="1" dirty="0" smtClean="0">
                <a:solidFill>
                  <a:schemeClr val="tx1"/>
                </a:solidFill>
              </a:rPr>
              <a:t>(-ın / -in / -un / -ün)</a:t>
            </a:r>
            <a:r>
              <a:rPr lang="it-IT" dirty="0" smtClean="0"/>
              <a:t/>
            </a:r>
            <a:br>
              <a:rPr lang="it-IT" dirty="0" smtClean="0"/>
            </a:br>
            <a:endParaRPr lang="tr-TR" dirty="0"/>
          </a:p>
        </p:txBody>
      </p:sp>
      <p:sp>
        <p:nvSpPr>
          <p:cNvPr id="3" name="2 İçerik Yer Tutucusu"/>
          <p:cNvSpPr>
            <a:spLocks noGrp="1"/>
          </p:cNvSpPr>
          <p:nvPr>
            <p:ph idx="1"/>
          </p:nvPr>
        </p:nvSpPr>
        <p:spPr/>
        <p:txBody>
          <a:bodyPr/>
          <a:lstStyle/>
          <a:p>
            <a:r>
              <a:rPr lang="tr-TR" dirty="0" smtClean="0"/>
              <a:t>Bir ismi başka bir isimle ilgili hale getirir; isimleri isimlere bağlar.</a:t>
            </a:r>
            <a:br>
              <a:rPr lang="tr-TR" dirty="0" smtClean="0"/>
            </a:br>
            <a:r>
              <a:rPr lang="tr-TR" dirty="0" smtClean="0"/>
              <a:t>Bu ek 1. tekil ve 1. çoğul şahıs için “-im” şeklindedir: ben-</a:t>
            </a:r>
            <a:r>
              <a:rPr lang="tr-TR" b="1" dirty="0" smtClean="0"/>
              <a:t>im</a:t>
            </a:r>
            <a:r>
              <a:rPr lang="tr-TR" dirty="0" smtClean="0"/>
              <a:t>, biz-</a:t>
            </a:r>
            <a:r>
              <a:rPr lang="tr-TR" b="1" dirty="0" smtClean="0"/>
              <a:t>im</a:t>
            </a:r>
            <a:endParaRPr lang="tr-TR" dirty="0" smtClean="0"/>
          </a:p>
          <a:p>
            <a:r>
              <a:rPr lang="tr-TR" b="1" dirty="0" smtClean="0"/>
              <a:t>»</a:t>
            </a:r>
            <a:r>
              <a:rPr lang="tr-TR" dirty="0" smtClean="0"/>
              <a:t>  Belirtili isim tamlaması kurar:</a:t>
            </a:r>
          </a:p>
          <a:p>
            <a:endParaRPr lang="tr-T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a:t>
            </a:r>
            <a:r>
              <a:rPr lang="tr-TR" u="sng" dirty="0" smtClean="0"/>
              <a:t>Bebeğ</a:t>
            </a:r>
            <a:r>
              <a:rPr lang="tr-TR" b="1" u="sng" dirty="0" smtClean="0"/>
              <a:t>in</a:t>
            </a:r>
            <a:r>
              <a:rPr lang="tr-TR" u="sng" dirty="0" smtClean="0"/>
              <a:t> yüzü</a:t>
            </a:r>
            <a:r>
              <a:rPr lang="tr-TR" dirty="0" smtClean="0"/>
              <a:t> çok sevimli.</a:t>
            </a:r>
            <a:br>
              <a:rPr lang="tr-TR" dirty="0" smtClean="0"/>
            </a:br>
            <a:r>
              <a:rPr lang="tr-TR" dirty="0" smtClean="0"/>
              <a:t>» Kardeşim </a:t>
            </a:r>
            <a:r>
              <a:rPr lang="tr-TR" u="sng" dirty="0" smtClean="0"/>
              <a:t>ben</a:t>
            </a:r>
            <a:r>
              <a:rPr lang="tr-TR" b="1" u="sng" dirty="0" smtClean="0"/>
              <a:t>im</a:t>
            </a:r>
            <a:r>
              <a:rPr lang="tr-TR" u="sng" dirty="0" smtClean="0"/>
              <a:t> kalemimi</a:t>
            </a:r>
            <a:r>
              <a:rPr lang="tr-TR" dirty="0" smtClean="0"/>
              <a:t> almış.</a:t>
            </a:r>
            <a:endParaRPr lang="tr-TR"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680200"/>
          </a:xfrm>
        </p:spPr>
        <p:txBody>
          <a:bodyPr>
            <a:normAutofit fontScale="90000"/>
          </a:bodyPr>
          <a:lstStyle/>
          <a:p>
            <a:r>
              <a:rPr lang="tr-TR" dirty="0" smtClean="0"/>
              <a:t>2.1.4. İyelik (Aitlik) Ekleri </a:t>
            </a:r>
            <a:r>
              <a:rPr lang="tr-TR" i="1" dirty="0" smtClean="0"/>
              <a:t>(-m, -n, -i, -</a:t>
            </a:r>
            <a:r>
              <a:rPr lang="tr-TR" i="1" dirty="0" err="1" smtClean="0"/>
              <a:t>miz</a:t>
            </a:r>
            <a:r>
              <a:rPr lang="tr-TR" i="1" dirty="0" smtClean="0"/>
              <a:t>, -</a:t>
            </a:r>
            <a:r>
              <a:rPr lang="tr-TR" i="1" dirty="0" err="1" smtClean="0"/>
              <a:t>niz</a:t>
            </a:r>
            <a:r>
              <a:rPr lang="tr-TR" i="1" dirty="0" smtClean="0"/>
              <a:t>, -</a:t>
            </a:r>
            <a:r>
              <a:rPr lang="tr-TR" i="1" dirty="0" err="1" smtClean="0"/>
              <a:t>leri</a:t>
            </a:r>
            <a:r>
              <a:rPr lang="tr-TR" i="1" dirty="0" smtClean="0"/>
              <a:t>)</a:t>
            </a:r>
            <a:r>
              <a:rPr lang="tr-TR" dirty="0" smtClean="0"/>
              <a:t/>
            </a:r>
            <a:br>
              <a:rPr lang="tr-TR" dirty="0" smtClean="0"/>
            </a:b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simlere gelerek onların kime veya neye ait olduğunu belirten eklerdir. Şahıslara göre çekimlenir.</a:t>
            </a:r>
            <a:br>
              <a:rPr lang="tr-TR" dirty="0" smtClean="0"/>
            </a:br>
            <a:endParaRPr lang="tr-TR" dirty="0" smtClean="0"/>
          </a:p>
          <a:p>
            <a:r>
              <a:rPr lang="tr-TR" b="1" dirty="0" smtClean="0"/>
              <a:t>Örnek</a:t>
            </a:r>
          </a:p>
          <a:p>
            <a:r>
              <a:rPr lang="tr-TR" dirty="0" smtClean="0"/>
              <a:t>(benim) defter</a:t>
            </a:r>
            <a:r>
              <a:rPr lang="tr-TR" b="1" dirty="0" smtClean="0"/>
              <a:t>im</a:t>
            </a:r>
            <a:endParaRPr lang="tr-TR" dirty="0" smtClean="0"/>
          </a:p>
          <a:p>
            <a:r>
              <a:rPr lang="tr-TR" dirty="0" smtClean="0"/>
              <a:t>(senin) defter</a:t>
            </a:r>
            <a:r>
              <a:rPr lang="tr-TR" b="1" dirty="0" smtClean="0"/>
              <a:t>in</a:t>
            </a:r>
            <a:endParaRPr lang="tr-TR" dirty="0" smtClean="0"/>
          </a:p>
          <a:p>
            <a:r>
              <a:rPr lang="tr-TR" dirty="0" smtClean="0"/>
              <a:t>(onun) defter</a:t>
            </a:r>
            <a:r>
              <a:rPr lang="tr-TR" b="1" dirty="0" smtClean="0"/>
              <a:t>i</a:t>
            </a:r>
            <a:endParaRPr lang="tr-TR" dirty="0" smtClean="0"/>
          </a:p>
          <a:p>
            <a:r>
              <a:rPr lang="tr-TR" dirty="0" smtClean="0"/>
              <a:t>(bizim) defter</a:t>
            </a:r>
            <a:r>
              <a:rPr lang="tr-TR" b="1" dirty="0" smtClean="0"/>
              <a:t>imiz</a:t>
            </a:r>
            <a:endParaRPr lang="tr-TR" dirty="0" smtClean="0"/>
          </a:p>
          <a:p>
            <a:r>
              <a:rPr lang="tr-TR" dirty="0" smtClean="0"/>
              <a:t>(sizin) defter</a:t>
            </a:r>
            <a:r>
              <a:rPr lang="tr-TR" b="1" dirty="0" smtClean="0"/>
              <a:t>iniz</a:t>
            </a:r>
            <a:endParaRPr lang="tr-TR" dirty="0" smtClean="0"/>
          </a:p>
          <a:p>
            <a:r>
              <a:rPr lang="tr-TR" dirty="0" smtClean="0"/>
              <a:t>(onların) defter</a:t>
            </a:r>
            <a:r>
              <a:rPr lang="tr-TR" b="1" dirty="0" smtClean="0"/>
              <a:t>leri</a:t>
            </a:r>
            <a:endParaRPr lang="tr-TR" dirty="0" smtClean="0"/>
          </a:p>
          <a:p>
            <a:r>
              <a:rPr lang="tr-TR" dirty="0" smtClean="0"/>
              <a:t>» Ev</a:t>
            </a:r>
            <a:r>
              <a:rPr lang="tr-TR" b="1" dirty="0" smtClean="0"/>
              <a:t>imiz</a:t>
            </a:r>
            <a:r>
              <a:rPr lang="tr-TR" dirty="0" smtClean="0"/>
              <a:t>in küçük bir bahçesi var.</a:t>
            </a:r>
            <a:r>
              <a:rPr lang="tr-TR" b="1" dirty="0" smtClean="0"/>
              <a:t/>
            </a:r>
            <a:br>
              <a:rPr lang="tr-TR" b="1" dirty="0" smtClean="0"/>
            </a:br>
            <a:r>
              <a:rPr lang="tr-TR" dirty="0" smtClean="0"/>
              <a:t>» Gömleğ</a:t>
            </a:r>
            <a:r>
              <a:rPr lang="tr-TR" b="1" dirty="0" smtClean="0"/>
              <a:t>im</a:t>
            </a:r>
            <a:r>
              <a:rPr lang="tr-TR" dirty="0" smtClean="0"/>
              <a:t>in düğmesi kopmuş.</a:t>
            </a:r>
          </a:p>
          <a:p>
            <a:endParaRPr lang="tr-T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a:bodyPr>
          <a:lstStyle/>
          <a:p>
            <a:r>
              <a:rPr lang="tr-TR" sz="6000" b="1" dirty="0" smtClean="0">
                <a:solidFill>
                  <a:srgbClr val="FF0000"/>
                </a:solidFill>
              </a:rPr>
              <a:t>UYARI:</a:t>
            </a:r>
            <a:r>
              <a:rPr lang="tr-TR" sz="6000" dirty="0" smtClean="0">
                <a:solidFill>
                  <a:srgbClr val="FF0000"/>
                </a:solidFill>
              </a:rPr>
              <a:t> İyelik eklerini belirtme hal eki ile karıştırmamak gerekir.</a:t>
            </a:r>
            <a:endParaRPr lang="tr-TR" sz="6000" dirty="0">
              <a:solidFill>
                <a:srgbClr val="FF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85000" lnSpcReduction="10000"/>
          </a:bodyPr>
          <a:lstStyle/>
          <a:p>
            <a:r>
              <a:rPr lang="tr-TR" dirty="0" smtClean="0"/>
              <a:t>» Ev</a:t>
            </a:r>
            <a:r>
              <a:rPr lang="tr-TR" b="1" dirty="0" smtClean="0"/>
              <a:t>i</a:t>
            </a:r>
            <a:r>
              <a:rPr lang="tr-TR" dirty="0" smtClean="0"/>
              <a:t> yeni aldık. (o evi)» Ev</a:t>
            </a:r>
            <a:r>
              <a:rPr lang="tr-TR" b="1" dirty="0" smtClean="0"/>
              <a:t>i</a:t>
            </a:r>
            <a:r>
              <a:rPr lang="tr-TR" dirty="0" smtClean="0"/>
              <a:t> çok büyükmüş. (onun evi)</a:t>
            </a:r>
          </a:p>
          <a:p>
            <a:r>
              <a:rPr lang="tr-TR" dirty="0" smtClean="0"/>
              <a:t>Bu iki sözcükte de “-i” eki var. Hangisi iyelik, hangisi hâl anlamak için şu soruyu sorabiliriz: </a:t>
            </a:r>
            <a:r>
              <a:rPr lang="tr-TR" b="1" dirty="0" smtClean="0"/>
              <a:t>“Kimin evi?”</a:t>
            </a:r>
            <a:endParaRPr lang="tr-TR" dirty="0" smtClean="0"/>
          </a:p>
          <a:p>
            <a:r>
              <a:rPr lang="tr-TR" dirty="0" smtClean="0"/>
              <a:t>Bu soruyu sorduğumuzda ikinci cümlenin cevap verdiğini ve “Onun evi büyükmüş.” şeklinde söylenebildiğini görüyoruz. Öyleyse “-i” eki ikinci cümlede iyelik eki, birinci cümlede ise “Neyi aldık?” sorusuna cevap verdiğinden “-i” hâl eki olarak kullanılmıştır.</a:t>
            </a:r>
          </a:p>
          <a:p>
            <a:r>
              <a:rPr lang="tr-TR" dirty="0" smtClean="0"/>
              <a:t>Ayrıca “-i” eki almış sözcüğün başına “onun” sözcüğü getirerek de bunu anlayabiliriz.</a:t>
            </a:r>
            <a:br>
              <a:rPr lang="tr-TR" dirty="0" smtClean="0"/>
            </a:br>
            <a:r>
              <a:rPr lang="tr-TR" dirty="0" smtClean="0"/>
              <a:t>(Onun) “Ev</a:t>
            </a:r>
            <a:r>
              <a:rPr lang="tr-TR" b="1" dirty="0" smtClean="0"/>
              <a:t>i</a:t>
            </a:r>
            <a:r>
              <a:rPr lang="tr-TR" dirty="0" smtClean="0"/>
              <a:t> yeni aldık.” olmuyor, ama</a:t>
            </a:r>
            <a:br>
              <a:rPr lang="tr-TR" dirty="0" smtClean="0"/>
            </a:br>
            <a:r>
              <a:rPr lang="tr-TR" dirty="0" smtClean="0"/>
              <a:t>(Onun) “Ev</a:t>
            </a:r>
            <a:r>
              <a:rPr lang="tr-TR" b="1" dirty="0" smtClean="0"/>
              <a:t>i</a:t>
            </a:r>
            <a:r>
              <a:rPr lang="tr-TR" dirty="0" smtClean="0"/>
              <a:t> çok büyükmüş.” oluyor. Demek ki ikinci cümledeki “-i” eki, iyelik ekidir.</a:t>
            </a:r>
          </a:p>
          <a:p>
            <a:endParaRPr lang="tr-T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537324"/>
          </a:xfrm>
        </p:spPr>
        <p:txBody>
          <a:bodyPr>
            <a:normAutofit fontScale="90000"/>
          </a:bodyPr>
          <a:lstStyle/>
          <a:p>
            <a:r>
              <a:rPr lang="fr-FR" dirty="0" smtClean="0">
                <a:solidFill>
                  <a:schemeClr val="tx1"/>
                </a:solidFill>
              </a:rPr>
              <a:t>2.1.5. </a:t>
            </a:r>
            <a:r>
              <a:rPr lang="fr-FR" dirty="0" err="1" smtClean="0">
                <a:solidFill>
                  <a:schemeClr val="tx1"/>
                </a:solidFill>
              </a:rPr>
              <a:t>Eşitlik</a:t>
            </a:r>
            <a:r>
              <a:rPr lang="fr-FR" dirty="0" smtClean="0">
                <a:solidFill>
                  <a:schemeClr val="tx1"/>
                </a:solidFill>
              </a:rPr>
              <a:t> </a:t>
            </a:r>
            <a:r>
              <a:rPr lang="fr-FR" dirty="0" err="1" smtClean="0">
                <a:solidFill>
                  <a:schemeClr val="tx1"/>
                </a:solidFill>
              </a:rPr>
              <a:t>Ekleri</a:t>
            </a:r>
            <a:r>
              <a:rPr lang="fr-FR" dirty="0" smtClean="0">
                <a:solidFill>
                  <a:schemeClr val="tx1"/>
                </a:solidFill>
              </a:rPr>
              <a:t> </a:t>
            </a:r>
            <a:r>
              <a:rPr lang="fr-FR" i="1" dirty="0" smtClean="0">
                <a:solidFill>
                  <a:schemeClr val="tx1"/>
                </a:solidFill>
              </a:rPr>
              <a:t>(-ca / -ce / -ça / -</a:t>
            </a:r>
            <a:r>
              <a:rPr lang="fr-FR" i="1" dirty="0" err="1" smtClean="0">
                <a:solidFill>
                  <a:schemeClr val="tx1"/>
                </a:solidFill>
              </a:rPr>
              <a:t>çe</a:t>
            </a:r>
            <a:r>
              <a:rPr lang="fr-FR" i="1" dirty="0" smtClean="0">
                <a:solidFill>
                  <a:schemeClr val="tx1"/>
                </a:solidFill>
              </a:rPr>
              <a:t>)</a:t>
            </a:r>
            <a:r>
              <a:rPr lang="fr-FR" dirty="0" smtClean="0">
                <a:solidFill>
                  <a:schemeClr val="tx1"/>
                </a:solidFill>
              </a:rPr>
              <a:t/>
            </a:r>
            <a:br>
              <a:rPr lang="fr-FR" dirty="0" smtClean="0">
                <a:solidFill>
                  <a:schemeClr val="tx1"/>
                </a:solidFill>
              </a:rPr>
            </a:br>
            <a:endParaRPr lang="tr-TR" dirty="0">
              <a:solidFill>
                <a:schemeClr val="tx1"/>
              </a:solidFill>
            </a:endParaRPr>
          </a:p>
        </p:txBody>
      </p:sp>
      <p:sp>
        <p:nvSpPr>
          <p:cNvPr id="3" name="2 İçerik Yer Tutucusu"/>
          <p:cNvSpPr>
            <a:spLocks noGrp="1"/>
          </p:cNvSpPr>
          <p:nvPr>
            <p:ph idx="1"/>
          </p:nvPr>
        </p:nvSpPr>
        <p:spPr>
          <a:xfrm>
            <a:off x="428596" y="1714488"/>
            <a:ext cx="7239000" cy="4846320"/>
          </a:xfrm>
        </p:spPr>
        <p:txBody>
          <a:bodyPr>
            <a:normAutofit lnSpcReduction="10000"/>
          </a:bodyPr>
          <a:lstStyle/>
          <a:p>
            <a:r>
              <a:rPr lang="tr-TR" dirty="0" smtClean="0"/>
              <a:t>Eşitlik ekleri, isim soylu sözcüklere gelerek onlara çeşitli anlamlar katarlar.</a:t>
            </a:r>
            <a:br>
              <a:rPr lang="tr-TR" dirty="0" smtClean="0"/>
            </a:br>
            <a:endParaRPr lang="tr-TR" dirty="0" smtClean="0"/>
          </a:p>
          <a:p>
            <a:r>
              <a:rPr lang="tr-TR" b="1" dirty="0" smtClean="0"/>
              <a:t>Örnek</a:t>
            </a:r>
          </a:p>
          <a:p>
            <a:r>
              <a:rPr lang="tr-TR" dirty="0" smtClean="0"/>
              <a:t>» Böyle çocukça davranmamalısın. (benzerlik)</a:t>
            </a:r>
            <a:br>
              <a:rPr lang="tr-TR" dirty="0" smtClean="0"/>
            </a:br>
            <a:r>
              <a:rPr lang="tr-TR" dirty="0" smtClean="0"/>
              <a:t>» Ailece tatile gittik. (topluluk, birlikte)</a:t>
            </a:r>
            <a:br>
              <a:rPr lang="tr-TR" dirty="0" smtClean="0"/>
            </a:br>
            <a:r>
              <a:rPr lang="tr-TR" dirty="0" smtClean="0"/>
              <a:t>» Benden boyca uzunsun. (karşılaştırma, bakımından)</a:t>
            </a:r>
            <a:br>
              <a:rPr lang="tr-TR" dirty="0" smtClean="0"/>
            </a:br>
            <a:r>
              <a:rPr lang="tr-TR" dirty="0" smtClean="0"/>
              <a:t>» Bence sen de haklısın. (görelik, kanaat)</a:t>
            </a:r>
            <a:br>
              <a:rPr lang="tr-TR" dirty="0" smtClean="0"/>
            </a:br>
            <a:r>
              <a:rPr lang="tr-TR" dirty="0" smtClean="0"/>
              <a:t>» Masraflarınız şirketimizce karşılanacak.” (tarafından)</a:t>
            </a:r>
          </a:p>
          <a:p>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tx1"/>
                </a:solidFill>
              </a:rPr>
              <a:t>1. Yapım Ekleri</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dirty="0" smtClean="0"/>
              <a:t>Sözcüklere gelerek onlardan yeni sözcükler türeten eklerdir. Yapım ekleri eklendiği sözcüğün anlamını da türünü de değiştirir. Kısacası yapım eki, adından da anlaşılacağı gibi, sözcüklerden </a:t>
            </a:r>
            <a:r>
              <a:rPr lang="tr-TR" b="1" dirty="0" smtClean="0"/>
              <a:t>yeni sözcük </a:t>
            </a:r>
            <a:r>
              <a:rPr lang="tr-TR" b="1" dirty="0" err="1" smtClean="0"/>
              <a:t>yapım</a:t>
            </a:r>
            <a:r>
              <a:rPr lang="tr-TR" dirty="0" err="1" smtClean="0"/>
              <a:t>işini</a:t>
            </a:r>
            <a:r>
              <a:rPr lang="tr-TR" dirty="0" smtClean="0"/>
              <a:t> yapar.</a:t>
            </a:r>
            <a:br>
              <a:rPr lang="tr-TR" dirty="0" smtClean="0"/>
            </a:br>
            <a:r>
              <a:rPr lang="tr-TR" dirty="0" smtClean="0"/>
              <a:t>Yapım ekleri her zaman çekim eklerinden önce gelir. Yapım eki almış bir sözcüğe </a:t>
            </a:r>
            <a:r>
              <a:rPr lang="tr-TR" dirty="0" smtClean="0">
                <a:hlinkClick r:id="rId2"/>
              </a:rPr>
              <a:t>türemiş sözcük</a:t>
            </a:r>
            <a:r>
              <a:rPr lang="tr-TR" dirty="0" smtClean="0"/>
              <a:t> ya </a:t>
            </a:r>
            <a:r>
              <a:rPr lang="tr-TR" dirty="0" err="1" smtClean="0"/>
              <a:t>da</a:t>
            </a:r>
            <a:r>
              <a:rPr lang="tr-TR" dirty="0" err="1" smtClean="0">
                <a:hlinkClick r:id="rId3"/>
              </a:rPr>
              <a:t>gövde</a:t>
            </a:r>
            <a:r>
              <a:rPr lang="tr-TR" dirty="0" smtClean="0"/>
              <a:t> denir. Yapım ekleri dörde ayrılır:</a:t>
            </a:r>
            <a:endParaRPr lang="tr-T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2.2 Fiil (Eylem) Çekim Ekleri</a:t>
            </a:r>
            <a:br>
              <a:rPr lang="tr-TR" dirty="0" smtClean="0"/>
            </a:br>
            <a:endParaRPr lang="tr-TR" dirty="0"/>
          </a:p>
        </p:txBody>
      </p:sp>
      <p:sp>
        <p:nvSpPr>
          <p:cNvPr id="3" name="2 İçerik Yer Tutucusu"/>
          <p:cNvSpPr>
            <a:spLocks noGrp="1"/>
          </p:cNvSpPr>
          <p:nvPr>
            <p:ph idx="1"/>
          </p:nvPr>
        </p:nvSpPr>
        <p:spPr/>
        <p:txBody>
          <a:bodyPr>
            <a:normAutofit lnSpcReduction="10000"/>
          </a:bodyPr>
          <a:lstStyle/>
          <a:p>
            <a:r>
              <a:rPr lang="tr-TR" dirty="0" smtClean="0"/>
              <a:t>Fiiller, çekimli hâlde kullanılır. İkinci tekil kişi emir çekimi hariç bütün eylemler çekim eki alarak kullanılır. Fiil çekim ekleri, fiil kök veya gövdelerine eklenerek, fiillerin zamanını, yapılış şeklini ve şahsını (eylemi yapan kişiyi) belirtirler.</a:t>
            </a:r>
            <a:br>
              <a:rPr lang="tr-TR" dirty="0" smtClean="0"/>
            </a:br>
            <a:r>
              <a:rPr lang="tr-TR" dirty="0" smtClean="0"/>
              <a:t>Eylem çekim eklerini 2 temel grupta sınıflandırabiliriz:</a:t>
            </a:r>
          </a:p>
          <a:p>
            <a:r>
              <a:rPr lang="tr-TR" b="1" dirty="0" smtClean="0"/>
              <a:t>1) Kip ekleri</a:t>
            </a:r>
            <a:r>
              <a:rPr lang="tr-TR" dirty="0" smtClean="0"/>
              <a:t/>
            </a:r>
            <a:br>
              <a:rPr lang="tr-TR" dirty="0" smtClean="0"/>
            </a:br>
            <a:r>
              <a:rPr lang="tr-TR" dirty="0" smtClean="0"/>
              <a:t>a) Bildirme (zaman) kipi ekleri</a:t>
            </a:r>
            <a:br>
              <a:rPr lang="tr-TR" dirty="0" smtClean="0"/>
            </a:br>
            <a:r>
              <a:rPr lang="tr-TR" dirty="0" smtClean="0"/>
              <a:t>b) Dilek kipi ekleri</a:t>
            </a:r>
            <a:br>
              <a:rPr lang="tr-TR" dirty="0" smtClean="0"/>
            </a:br>
            <a:r>
              <a:rPr lang="tr-TR" b="1" dirty="0" smtClean="0"/>
              <a:t>2) Kişi (şahıs) ekleri</a:t>
            </a:r>
            <a:endParaRPr lang="tr-TR" dirty="0" smtClean="0"/>
          </a:p>
          <a:p>
            <a:endParaRPr lang="tr-T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2.2.1 Kip Ekleri</a:t>
            </a:r>
            <a:br>
              <a:rPr lang="tr-TR" dirty="0" smtClean="0"/>
            </a:br>
            <a:endParaRPr lang="tr-TR" dirty="0"/>
          </a:p>
        </p:txBody>
      </p:sp>
      <p:sp>
        <p:nvSpPr>
          <p:cNvPr id="3" name="2 İçerik Yer Tutucusu"/>
          <p:cNvSpPr>
            <a:spLocks noGrp="1"/>
          </p:cNvSpPr>
          <p:nvPr>
            <p:ph idx="1"/>
          </p:nvPr>
        </p:nvSpPr>
        <p:spPr/>
        <p:txBody>
          <a:bodyPr/>
          <a:lstStyle/>
          <a:p>
            <a:r>
              <a:rPr lang="tr-TR" dirty="0" smtClean="0"/>
              <a:t>Eylemin gösterdiği kılış, durum veya oluşun zamana bağlı olarak nasıl gerçekleştiğini veya gerçekleşeceğini gösteren söyleyiş kalıplarına kip adı ve­rilir.</a:t>
            </a:r>
            <a:endParaRPr lang="tr-T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nb-NO" dirty="0" smtClean="0">
                <a:solidFill>
                  <a:schemeClr val="tx1"/>
                </a:solidFill>
              </a:rPr>
              <a:t>a) Bildirme (Haber) Kipi Ekleri</a:t>
            </a:r>
            <a:r>
              <a:rPr lang="nb-NO" dirty="0" smtClean="0"/>
              <a:t/>
            </a:r>
            <a:br>
              <a:rPr lang="nb-NO" dirty="0" smtClean="0"/>
            </a:br>
            <a:endParaRPr lang="tr-TR" dirty="0"/>
          </a:p>
        </p:txBody>
      </p:sp>
      <p:sp>
        <p:nvSpPr>
          <p:cNvPr id="3" name="2 İçerik Yer Tutucusu"/>
          <p:cNvSpPr>
            <a:spLocks noGrp="1"/>
          </p:cNvSpPr>
          <p:nvPr>
            <p:ph idx="1"/>
          </p:nvPr>
        </p:nvSpPr>
        <p:spPr/>
        <p:txBody>
          <a:bodyPr>
            <a:normAutofit fontScale="92500" lnSpcReduction="10000"/>
          </a:bodyPr>
          <a:lstStyle/>
          <a:p>
            <a:r>
              <a:rPr lang="tr-TR" dirty="0" smtClean="0"/>
              <a:t>Eylemin gerçekleşmesi, zaman kavramı içinde mümkündür. Zaman içinde eylem ya gerçekleşmiştir, ya gerçekleşmektedir ya da sözün söylenmesinden sonraki bir zaman diliminde gerçekleşecektir. Eylemlerin gerçekleşme zamanını bildirmek için kip ekleri kullanılır.</a:t>
            </a:r>
            <a:br>
              <a:rPr lang="tr-TR" dirty="0" smtClean="0"/>
            </a:br>
            <a:r>
              <a:rPr lang="tr-TR" dirty="0" smtClean="0"/>
              <a:t>Dilimizde </a:t>
            </a:r>
            <a:r>
              <a:rPr lang="tr-TR" b="1" dirty="0" smtClean="0"/>
              <a:t>4 temel zaman</a:t>
            </a:r>
            <a:r>
              <a:rPr lang="tr-TR" dirty="0" smtClean="0"/>
              <a:t> vardır, bunlar:</a:t>
            </a:r>
          </a:p>
          <a:p>
            <a:r>
              <a:rPr lang="tr-TR" b="1" dirty="0" smtClean="0"/>
              <a:t>1) Geçmiş zaman</a:t>
            </a:r>
            <a:r>
              <a:rPr lang="tr-TR" dirty="0" smtClean="0"/>
              <a:t/>
            </a:r>
            <a:br>
              <a:rPr lang="tr-TR" dirty="0" smtClean="0"/>
            </a:br>
            <a:r>
              <a:rPr lang="tr-TR" dirty="0" smtClean="0"/>
              <a:t>a) Bilinen (görülen / belirli) geçmiş zaman</a:t>
            </a:r>
            <a:br>
              <a:rPr lang="tr-TR" dirty="0" smtClean="0"/>
            </a:br>
            <a:r>
              <a:rPr lang="tr-TR" dirty="0" smtClean="0"/>
              <a:t>b) Öğrenilen (duyulan / belirsiz) geçmiş zaman</a:t>
            </a:r>
            <a:br>
              <a:rPr lang="tr-TR" dirty="0" smtClean="0"/>
            </a:br>
            <a:r>
              <a:rPr lang="tr-TR" b="1" dirty="0" smtClean="0"/>
              <a:t>2) Şimdiki zaman</a:t>
            </a:r>
            <a:r>
              <a:rPr lang="tr-TR" dirty="0" smtClean="0"/>
              <a:t/>
            </a:r>
            <a:br>
              <a:rPr lang="tr-TR" dirty="0" smtClean="0"/>
            </a:br>
            <a:r>
              <a:rPr lang="tr-TR" b="1" dirty="0" smtClean="0"/>
              <a:t>3) Gelecek zaman</a:t>
            </a:r>
            <a:r>
              <a:rPr lang="tr-TR" dirty="0" smtClean="0"/>
              <a:t/>
            </a:r>
            <a:br>
              <a:rPr lang="tr-TR" dirty="0" smtClean="0"/>
            </a:br>
            <a:r>
              <a:rPr lang="tr-TR" b="1" dirty="0" smtClean="0"/>
              <a:t>4) Geniş zaman</a:t>
            </a:r>
            <a:r>
              <a:rPr lang="tr-TR" dirty="0" smtClean="0"/>
              <a:t> (Tüm zamanları kapsar.)</a:t>
            </a:r>
          </a:p>
          <a:p>
            <a:endParaRPr lang="tr-T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Eylemlerde-Zaman.jpg"/>
          <p:cNvPicPr>
            <a:picLocks noGrp="1" noChangeAspect="1"/>
          </p:cNvPicPr>
          <p:nvPr>
            <p:ph idx="1"/>
          </p:nvPr>
        </p:nvPicPr>
        <p:blipFill>
          <a:blip r:embed="rId2" cstate="print"/>
          <a:stretch>
            <a:fillRect/>
          </a:stretch>
        </p:blipFill>
        <p:spPr>
          <a:xfrm>
            <a:off x="0" y="0"/>
            <a:ext cx="9144000" cy="68580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20040"/>
            <a:ext cx="7239000" cy="1465886"/>
          </a:xfrm>
        </p:spPr>
        <p:txBody>
          <a:bodyPr>
            <a:normAutofit fontScale="90000"/>
          </a:bodyPr>
          <a:lstStyle/>
          <a:p>
            <a:r>
              <a:rPr lang="tr-TR" dirty="0" smtClean="0"/>
              <a:t>1- Geçmiş Zaman Eki </a:t>
            </a:r>
            <a:r>
              <a:rPr lang="tr-TR" i="1" dirty="0" smtClean="0"/>
              <a:t>(-</a:t>
            </a:r>
            <a:r>
              <a:rPr lang="tr-TR" i="1" dirty="0" err="1" smtClean="0"/>
              <a:t>di</a:t>
            </a:r>
            <a:r>
              <a:rPr lang="tr-TR" i="1" dirty="0" smtClean="0"/>
              <a:t>, -</a:t>
            </a:r>
            <a:r>
              <a:rPr lang="tr-TR" i="1" dirty="0" err="1" smtClean="0"/>
              <a:t>dı</a:t>
            </a:r>
            <a:r>
              <a:rPr lang="tr-TR" i="1" dirty="0" smtClean="0"/>
              <a:t>, -</a:t>
            </a:r>
            <a:r>
              <a:rPr lang="tr-TR" i="1" dirty="0" err="1" smtClean="0"/>
              <a:t>du</a:t>
            </a:r>
            <a:r>
              <a:rPr lang="tr-TR" i="1" dirty="0" smtClean="0"/>
              <a:t>, -</a:t>
            </a:r>
            <a:r>
              <a:rPr lang="tr-TR" i="1" dirty="0" err="1" smtClean="0"/>
              <a:t>dü</a:t>
            </a:r>
            <a:r>
              <a:rPr lang="tr-TR" i="1" dirty="0" smtClean="0"/>
              <a:t>, -</a:t>
            </a:r>
            <a:r>
              <a:rPr lang="tr-TR" i="1" dirty="0" err="1" smtClean="0"/>
              <a:t>tı</a:t>
            </a:r>
            <a:r>
              <a:rPr lang="tr-TR" i="1" dirty="0" smtClean="0"/>
              <a:t>, -ti, -tu, -</a:t>
            </a:r>
            <a:r>
              <a:rPr lang="tr-TR" i="1" dirty="0" err="1" smtClean="0"/>
              <a:t>tü</a:t>
            </a:r>
            <a:r>
              <a:rPr lang="tr-TR" i="1" dirty="0" smtClean="0"/>
              <a:t> / -</a:t>
            </a:r>
            <a:r>
              <a:rPr lang="tr-TR" i="1" dirty="0" err="1" smtClean="0"/>
              <a:t>mış</a:t>
            </a:r>
            <a:r>
              <a:rPr lang="tr-TR" i="1" dirty="0" smtClean="0"/>
              <a:t>, -</a:t>
            </a:r>
            <a:r>
              <a:rPr lang="tr-TR" i="1" dirty="0" err="1" smtClean="0"/>
              <a:t>miş</a:t>
            </a:r>
            <a:r>
              <a:rPr lang="tr-TR" i="1" dirty="0" smtClean="0"/>
              <a:t>, -muş, -</a:t>
            </a:r>
            <a:r>
              <a:rPr lang="tr-TR" i="1" dirty="0" err="1" smtClean="0"/>
              <a:t>müş</a:t>
            </a:r>
            <a:r>
              <a:rPr lang="tr-TR" i="1" dirty="0" smtClean="0"/>
              <a:t>)</a:t>
            </a:r>
            <a:endParaRPr lang="tr-TR" dirty="0"/>
          </a:p>
        </p:txBody>
      </p:sp>
      <p:sp>
        <p:nvSpPr>
          <p:cNvPr id="3" name="2 İçerik Yer Tutucusu"/>
          <p:cNvSpPr>
            <a:spLocks noGrp="1"/>
          </p:cNvSpPr>
          <p:nvPr>
            <p:ph idx="1"/>
          </p:nvPr>
        </p:nvSpPr>
        <p:spPr/>
        <p:txBody>
          <a:bodyPr/>
          <a:lstStyle/>
          <a:p>
            <a:r>
              <a:rPr lang="tr-TR" dirty="0" smtClean="0"/>
              <a:t>Eylemin geçmişte yapıldığını bildiren zamandır. </a:t>
            </a:r>
            <a:r>
              <a:rPr lang="tr-TR" b="1" dirty="0" smtClean="0"/>
              <a:t>Bilinen (görülen / belirli)</a:t>
            </a:r>
            <a:r>
              <a:rPr lang="tr-TR" dirty="0" smtClean="0"/>
              <a:t> geçmiş zaman ve </a:t>
            </a:r>
            <a:r>
              <a:rPr lang="tr-TR" b="1" dirty="0" smtClean="0"/>
              <a:t>öğrenilen (duyulan / belirsiz)</a:t>
            </a:r>
            <a:r>
              <a:rPr lang="tr-TR" dirty="0" smtClean="0"/>
              <a:t> geçmiş zaman olmak üzere ikiye ayrılır.</a:t>
            </a:r>
            <a:endParaRPr lang="tr-T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Görülen, tanık olunan, bilinen veya yapıldığından emin olunan geçmişe ait bir eylemin anlatılmasında veya bildirilmesinde kullanılır.</a:t>
            </a:r>
            <a:endParaRPr lang="tr-TR"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Dün tüm ödevlerimi bitir</a:t>
            </a:r>
            <a:r>
              <a:rPr lang="tr-TR" b="1" dirty="0" smtClean="0"/>
              <a:t>di</a:t>
            </a:r>
            <a:r>
              <a:rPr lang="tr-TR" dirty="0" smtClean="0"/>
              <a:t>m. (Bilinen)</a:t>
            </a:r>
            <a:br>
              <a:rPr lang="tr-TR" dirty="0" smtClean="0"/>
            </a:br>
            <a:r>
              <a:rPr lang="tr-TR" dirty="0" smtClean="0"/>
              <a:t>» Ellerini güzelce yıka</a:t>
            </a:r>
            <a:r>
              <a:rPr lang="tr-TR" b="1" dirty="0" smtClean="0"/>
              <a:t>dı</a:t>
            </a:r>
            <a:r>
              <a:rPr lang="tr-TR" dirty="0" smtClean="0"/>
              <a:t>. (Görülen, tanık olunan)</a:t>
            </a:r>
            <a:br>
              <a:rPr lang="tr-TR" dirty="0" smtClean="0"/>
            </a:br>
            <a:r>
              <a:rPr lang="tr-TR" dirty="0" smtClean="0"/>
              <a:t>» Ayak sesleri yaklaşıyor, gel</a:t>
            </a:r>
            <a:r>
              <a:rPr lang="tr-TR" b="1" dirty="0" smtClean="0"/>
              <a:t>di</a:t>
            </a:r>
            <a:r>
              <a:rPr lang="tr-TR" dirty="0" smtClean="0"/>
              <a:t>ler. (Duyularla kesinleşmiş)</a:t>
            </a:r>
            <a:br>
              <a:rPr lang="tr-TR" dirty="0" smtClean="0"/>
            </a:br>
            <a:r>
              <a:rPr lang="tr-TR" dirty="0" smtClean="0"/>
              <a:t>» Cumhuriyet 1923’te kurul</a:t>
            </a:r>
            <a:r>
              <a:rPr lang="tr-TR" b="1" dirty="0" smtClean="0"/>
              <a:t>du</a:t>
            </a:r>
            <a:r>
              <a:rPr lang="tr-TR" dirty="0" smtClean="0"/>
              <a:t>. (Bilimsel kesinlik)</a:t>
            </a:r>
            <a:endParaRPr lang="tr-T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b- Öğrenilen (Duyulan / Belirsiz) Geçmiş Zaman Eki </a:t>
            </a:r>
            <a:r>
              <a:rPr lang="tr-TR" i="1" dirty="0" smtClean="0"/>
              <a:t>(-</a:t>
            </a:r>
            <a:r>
              <a:rPr lang="tr-TR" i="1" dirty="0" err="1" smtClean="0"/>
              <a:t>mış</a:t>
            </a:r>
            <a:r>
              <a:rPr lang="tr-TR" i="1" dirty="0" smtClean="0"/>
              <a:t>, -</a:t>
            </a:r>
            <a:r>
              <a:rPr lang="tr-TR" i="1" dirty="0" err="1" smtClean="0"/>
              <a:t>miş</a:t>
            </a:r>
            <a:r>
              <a:rPr lang="tr-TR" i="1" dirty="0" smtClean="0"/>
              <a:t>, -muş, -</a:t>
            </a:r>
            <a:r>
              <a:rPr lang="tr-TR" i="1" dirty="0" err="1" smtClean="0"/>
              <a:t>müş</a:t>
            </a:r>
            <a:r>
              <a:rPr lang="tr-TR" i="1" dirty="0" smtClean="0"/>
              <a:t>)</a:t>
            </a:r>
            <a:endParaRPr lang="tr-TR" dirty="0"/>
          </a:p>
        </p:txBody>
      </p:sp>
      <p:sp>
        <p:nvSpPr>
          <p:cNvPr id="3" name="2 İçerik Yer Tutucusu"/>
          <p:cNvSpPr>
            <a:spLocks noGrp="1"/>
          </p:cNvSpPr>
          <p:nvPr>
            <p:ph idx="1"/>
          </p:nvPr>
        </p:nvSpPr>
        <p:spPr/>
        <p:txBody>
          <a:bodyPr/>
          <a:lstStyle/>
          <a:p>
            <a:r>
              <a:rPr lang="tr-TR" dirty="0" smtClean="0"/>
              <a:t>Görülmeyen, başkasından duyulan veya bittikten sonra fark edilen geçmişe ait bir eylemin anlatılmasında veya bildirilmesinde kullanılır.</a:t>
            </a:r>
            <a:endParaRPr lang="tr-TR"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Örnek</a:t>
            </a:r>
          </a:p>
          <a:p>
            <a:r>
              <a:rPr lang="tr-TR" dirty="0" smtClean="0"/>
              <a:t>» İstanbul’a dün epeyce kar yağ</a:t>
            </a:r>
            <a:r>
              <a:rPr lang="tr-TR" b="1" dirty="0" smtClean="0"/>
              <a:t>mış</a:t>
            </a:r>
            <a:r>
              <a:rPr lang="tr-TR" dirty="0" smtClean="0"/>
              <a:t>. (Başkasından öğrenilmiş.)</a:t>
            </a:r>
            <a:br>
              <a:rPr lang="tr-TR" dirty="0" smtClean="0"/>
            </a:br>
            <a:r>
              <a:rPr lang="tr-TR" dirty="0" smtClean="0"/>
              <a:t>» Ben görmeyeli epey büyü</a:t>
            </a:r>
            <a:r>
              <a:rPr lang="tr-TR" b="1" dirty="0" smtClean="0"/>
              <a:t>müş</a:t>
            </a:r>
            <a:r>
              <a:rPr lang="tr-TR" dirty="0" smtClean="0"/>
              <a:t>sün. (Sonradan fark edilmiş.)</a:t>
            </a:r>
            <a:br>
              <a:rPr lang="tr-TR" dirty="0" smtClean="0"/>
            </a:br>
            <a:r>
              <a:rPr lang="tr-TR" dirty="0" smtClean="0"/>
              <a:t>» Keloğlan bir de bak</a:t>
            </a:r>
            <a:r>
              <a:rPr lang="tr-TR" b="1" dirty="0" smtClean="0"/>
              <a:t>mış</a:t>
            </a:r>
            <a:r>
              <a:rPr lang="tr-TR" dirty="0" smtClean="0"/>
              <a:t> ki… (Masal üslubu. Masal ve fıkra anlatım biçiminde de “başkasından öğrenilme” anlamı vardır.)</a:t>
            </a:r>
            <a:endParaRPr lang="tr-T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2- Şimdiki Zaman Eki </a:t>
            </a:r>
            <a:r>
              <a:rPr lang="tr-TR" b="1" i="1" dirty="0" smtClean="0"/>
              <a:t>(-yor, -(i)yor, -(ı)yor, -(ü)yor, -(u)yor)</a:t>
            </a:r>
            <a:endParaRPr lang="tr-TR" b="1" dirty="0" smtClean="0"/>
          </a:p>
          <a:p>
            <a:r>
              <a:rPr lang="tr-TR" dirty="0" smtClean="0"/>
              <a:t>Halen yapılmakta olan, henüz tamamlanmamış bir eylemin anlatılmasında veya bildirilmesinde kullanılır.</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tx1"/>
                </a:solidFill>
              </a:rPr>
              <a:t>1. İsimden İsim Yapım Ekleri</a:t>
            </a:r>
            <a:br>
              <a:rPr lang="tr-TR" dirty="0" smtClean="0">
                <a:solidFill>
                  <a:schemeClr val="tx1"/>
                </a:solidFill>
              </a:rPr>
            </a:br>
            <a:endParaRPr lang="tr-TR" dirty="0">
              <a:solidFill>
                <a:schemeClr val="tx1"/>
              </a:solidFill>
            </a:endParaRPr>
          </a:p>
        </p:txBody>
      </p:sp>
      <p:sp>
        <p:nvSpPr>
          <p:cNvPr id="3" name="2 İçerik Yer Tutucusu"/>
          <p:cNvSpPr>
            <a:spLocks noGrp="1"/>
          </p:cNvSpPr>
          <p:nvPr>
            <p:ph idx="1"/>
          </p:nvPr>
        </p:nvSpPr>
        <p:spPr/>
        <p:txBody>
          <a:bodyPr>
            <a:normAutofit/>
          </a:bodyPr>
          <a:lstStyle/>
          <a:p>
            <a:r>
              <a:rPr lang="tr-TR" dirty="0" smtClean="0"/>
              <a:t>İsim kök veya gövdelerine gelerek onlardan yeni isimler yapan eklerdir.</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Bahçede çiçekleri sulu</a:t>
            </a:r>
            <a:r>
              <a:rPr lang="tr-TR" b="1" dirty="0" smtClean="0"/>
              <a:t>yor</a:t>
            </a:r>
            <a:r>
              <a:rPr lang="tr-TR" dirty="0" smtClean="0"/>
              <a:t>.</a:t>
            </a:r>
            <a:br>
              <a:rPr lang="tr-TR" dirty="0" smtClean="0"/>
            </a:br>
            <a:r>
              <a:rPr lang="tr-TR" dirty="0" smtClean="0"/>
              <a:t>» Bu problemi bir türlü çözemi</a:t>
            </a:r>
            <a:r>
              <a:rPr lang="tr-TR" b="1" dirty="0" smtClean="0"/>
              <a:t>yor</a:t>
            </a:r>
            <a:r>
              <a:rPr lang="tr-TR" dirty="0" smtClean="0"/>
              <a:t>um</a:t>
            </a:r>
            <a:endParaRPr lang="tr-T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3- Gelecek Zaman Eki </a:t>
            </a:r>
            <a:r>
              <a:rPr lang="tr-TR" b="1" i="1" dirty="0" smtClean="0"/>
              <a:t>(-</a:t>
            </a:r>
            <a:r>
              <a:rPr lang="tr-TR" b="1" i="1" dirty="0" err="1" smtClean="0"/>
              <a:t>ecek</a:t>
            </a:r>
            <a:r>
              <a:rPr lang="tr-TR" b="1" i="1" dirty="0" smtClean="0"/>
              <a:t>, -</a:t>
            </a:r>
            <a:r>
              <a:rPr lang="tr-TR" b="1" i="1" dirty="0" err="1" smtClean="0"/>
              <a:t>acak</a:t>
            </a:r>
            <a:r>
              <a:rPr lang="tr-TR" b="1" i="1" dirty="0" smtClean="0"/>
              <a:t>)</a:t>
            </a:r>
            <a:endParaRPr lang="tr-TR" b="1" dirty="0" smtClean="0"/>
          </a:p>
          <a:p>
            <a:r>
              <a:rPr lang="tr-TR" dirty="0" smtClean="0"/>
              <a:t>Gelecek zaman içerisinde bir eylemin bildirilmesinde kullanılır.</a:t>
            </a:r>
          </a:p>
          <a:p>
            <a:r>
              <a:rPr lang="tr-TR" b="1" dirty="0" smtClean="0"/>
              <a:t>Örnek</a:t>
            </a:r>
          </a:p>
          <a:p>
            <a:r>
              <a:rPr lang="tr-TR" dirty="0" smtClean="0"/>
              <a:t>» Yarın hastaneye gid</a:t>
            </a:r>
            <a:r>
              <a:rPr lang="tr-TR" b="1" dirty="0" smtClean="0"/>
              <a:t>eceğ</a:t>
            </a:r>
            <a:r>
              <a:rPr lang="tr-TR" dirty="0" smtClean="0"/>
              <a:t>im.</a:t>
            </a:r>
            <a:br>
              <a:rPr lang="tr-TR" dirty="0" smtClean="0"/>
            </a:br>
            <a:r>
              <a:rPr lang="tr-TR" dirty="0" smtClean="0"/>
              <a:t>» İşe yarın başlay</a:t>
            </a:r>
            <a:r>
              <a:rPr lang="tr-TR" b="1" dirty="0" smtClean="0"/>
              <a:t>acak</a:t>
            </a:r>
            <a:r>
              <a:rPr lang="tr-TR" dirty="0" smtClean="0"/>
              <a:t>sın.</a:t>
            </a:r>
            <a:br>
              <a:rPr lang="tr-TR" dirty="0" smtClean="0"/>
            </a:br>
            <a:r>
              <a:rPr lang="tr-TR" dirty="0" smtClean="0"/>
              <a:t>» Bu toplantıya onu çağırmay</a:t>
            </a:r>
            <a:r>
              <a:rPr lang="tr-TR" b="1" dirty="0" smtClean="0"/>
              <a:t>acağ</a:t>
            </a:r>
            <a:r>
              <a:rPr lang="tr-TR" dirty="0" smtClean="0"/>
              <a:t>ız.</a:t>
            </a:r>
          </a:p>
          <a:p>
            <a:endParaRPr lang="tr-TR"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4- Geniş Zaman Eki </a:t>
            </a:r>
            <a:r>
              <a:rPr lang="tr-TR" b="1" i="1" dirty="0" smtClean="0"/>
              <a:t>(-r, -(i)r, -(ı)r, -(ü)r, -(u)r, -(e)r, -(a)r)</a:t>
            </a:r>
            <a:endParaRPr lang="tr-TR" b="1" dirty="0" smtClean="0"/>
          </a:p>
          <a:p>
            <a:r>
              <a:rPr lang="tr-TR" dirty="0" smtClean="0"/>
              <a:t>Eylemin geçmiş, şimdiki ve gelecek zamanların tümüne ait olduğunun, yani her zaman tekrarlandığının bildirilmesinde ve genel yargıları anlatmakta kullanılır.</a:t>
            </a:r>
          </a:p>
          <a:p>
            <a:r>
              <a:rPr lang="tr-TR" b="1" dirty="0" smtClean="0"/>
              <a:t>Örnek</a:t>
            </a:r>
          </a:p>
          <a:p>
            <a:r>
              <a:rPr lang="tr-TR" dirty="0" smtClean="0"/>
              <a:t>» Akşamları kitap oku</a:t>
            </a:r>
            <a:r>
              <a:rPr lang="tr-TR" b="1" dirty="0" smtClean="0"/>
              <a:t>r</a:t>
            </a:r>
            <a:r>
              <a:rPr lang="tr-TR" dirty="0" smtClean="0"/>
              <a:t>um.</a:t>
            </a:r>
            <a:br>
              <a:rPr lang="tr-TR" dirty="0" smtClean="0"/>
            </a:br>
            <a:r>
              <a:rPr lang="tr-TR" dirty="0" smtClean="0"/>
              <a:t>» Her yaz köyümüze gid</a:t>
            </a:r>
            <a:r>
              <a:rPr lang="tr-TR" b="1" dirty="0" smtClean="0"/>
              <a:t>er</a:t>
            </a:r>
            <a:r>
              <a:rPr lang="tr-TR" dirty="0" smtClean="0"/>
              <a:t>iz.</a:t>
            </a:r>
            <a:br>
              <a:rPr lang="tr-TR" dirty="0" smtClean="0"/>
            </a:br>
            <a:r>
              <a:rPr lang="tr-TR" dirty="0" smtClean="0"/>
              <a:t>» Dünya, Güneş’in etrafında dön</a:t>
            </a:r>
            <a:r>
              <a:rPr lang="tr-TR" b="1" dirty="0" smtClean="0"/>
              <a:t>er</a:t>
            </a:r>
            <a:r>
              <a:rPr lang="tr-TR" dirty="0" smtClean="0"/>
              <a:t>.</a:t>
            </a:r>
          </a:p>
          <a:p>
            <a:endParaRPr lang="tr-TR"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dirty="0" smtClean="0"/>
              <a:t>● Geniş zamanın olumsuzunda diğer kiplerden çok farklı bir durum vardır. Diğer kiplere olumsuzluk eki (-</a:t>
            </a:r>
            <a:r>
              <a:rPr lang="tr-TR" dirty="0" err="1" smtClean="0"/>
              <a:t>ma</a:t>
            </a:r>
            <a:r>
              <a:rPr lang="tr-TR" dirty="0" smtClean="0"/>
              <a:t>, -</a:t>
            </a:r>
            <a:r>
              <a:rPr lang="tr-TR" dirty="0" err="1" smtClean="0"/>
              <a:t>me</a:t>
            </a:r>
            <a:r>
              <a:rPr lang="tr-TR" dirty="0" smtClean="0"/>
              <a:t>) getirildiğinde zaman eki düşmezken, geniş zamanda zaman eki düşer ve 1. tekil ve 1. çoğul kişi haricindeki kişilerde olumsuzluk eki “-</a:t>
            </a:r>
            <a:r>
              <a:rPr lang="tr-TR" dirty="0" err="1" smtClean="0"/>
              <a:t>maz</a:t>
            </a:r>
            <a:r>
              <a:rPr lang="tr-TR" dirty="0" smtClean="0"/>
              <a:t>, -</a:t>
            </a:r>
            <a:r>
              <a:rPr lang="tr-TR" dirty="0" err="1" smtClean="0"/>
              <a:t>mez</a:t>
            </a:r>
            <a:r>
              <a:rPr lang="tr-TR" dirty="0" smtClean="0"/>
              <a:t>” şeklinde kullanılır.</a:t>
            </a:r>
            <a:endParaRPr lang="tr-T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b) Dilek Kipi Ekleri</a:t>
            </a:r>
          </a:p>
          <a:p>
            <a:r>
              <a:rPr lang="tr-TR" dirty="0" smtClean="0"/>
              <a:t>Bir dileği, bir isteği, tasarlanan bir hareketi anlatan kiplerdir. Dilek kiplerinde zaman anlamı yoktur.</a:t>
            </a:r>
            <a:br>
              <a:rPr lang="tr-TR" dirty="0" smtClean="0"/>
            </a:br>
            <a:r>
              <a:rPr lang="tr-TR" dirty="0" smtClean="0"/>
              <a:t>Dilek kipleri dörde ayrılır, bunlar:</a:t>
            </a:r>
          </a:p>
          <a:p>
            <a:r>
              <a:rPr lang="tr-TR" b="1" dirty="0" smtClean="0"/>
              <a:t>1) Gereklilik kipi</a:t>
            </a:r>
            <a:r>
              <a:rPr lang="tr-TR" dirty="0" smtClean="0"/>
              <a:t/>
            </a:r>
            <a:br>
              <a:rPr lang="tr-TR" dirty="0" smtClean="0"/>
            </a:br>
            <a:r>
              <a:rPr lang="tr-TR" b="1" dirty="0" smtClean="0"/>
              <a:t>2) Şart kipi</a:t>
            </a:r>
            <a:r>
              <a:rPr lang="tr-TR" dirty="0" smtClean="0"/>
              <a:t/>
            </a:r>
            <a:br>
              <a:rPr lang="tr-TR" dirty="0" smtClean="0"/>
            </a:br>
            <a:r>
              <a:rPr lang="tr-TR" b="1" dirty="0" smtClean="0"/>
              <a:t>3) İstek kipi</a:t>
            </a:r>
            <a:r>
              <a:rPr lang="tr-TR" dirty="0" smtClean="0"/>
              <a:t/>
            </a:r>
            <a:br>
              <a:rPr lang="tr-TR" dirty="0" smtClean="0"/>
            </a:br>
            <a:r>
              <a:rPr lang="tr-TR" b="1" dirty="0" smtClean="0"/>
              <a:t>4) Emir kipi</a:t>
            </a:r>
            <a:endParaRPr lang="tr-TR" dirty="0" smtClean="0"/>
          </a:p>
          <a:p>
            <a:endParaRPr lang="tr-T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1- Gereklilik Kipi </a:t>
            </a:r>
            <a:r>
              <a:rPr lang="tr-TR" b="1" i="1" dirty="0" smtClean="0"/>
              <a:t>(-</a:t>
            </a:r>
            <a:r>
              <a:rPr lang="tr-TR" b="1" i="1" dirty="0" err="1" smtClean="0"/>
              <a:t>meli</a:t>
            </a:r>
            <a:r>
              <a:rPr lang="tr-TR" b="1" i="1" dirty="0" smtClean="0"/>
              <a:t> / -malı)</a:t>
            </a:r>
            <a:endParaRPr lang="tr-TR" b="1" dirty="0" smtClean="0"/>
          </a:p>
          <a:p>
            <a:r>
              <a:rPr lang="tr-TR" dirty="0" smtClean="0"/>
              <a:t>Eylemin yapılmasının gerekli veya zorunlu olduğunu ifade eder.</a:t>
            </a:r>
          </a:p>
          <a:p>
            <a:r>
              <a:rPr lang="tr-TR" b="1" dirty="0" smtClean="0"/>
              <a:t>Örnek</a:t>
            </a:r>
          </a:p>
          <a:p>
            <a:r>
              <a:rPr lang="tr-TR" dirty="0" smtClean="0"/>
              <a:t>» Ödevlerini zamanında yap</a:t>
            </a:r>
            <a:r>
              <a:rPr lang="tr-TR" b="1" dirty="0" smtClean="0"/>
              <a:t>malı</a:t>
            </a:r>
            <a:r>
              <a:rPr lang="tr-TR" dirty="0" smtClean="0"/>
              <a:t>sın.</a:t>
            </a:r>
            <a:br>
              <a:rPr lang="tr-TR" dirty="0" smtClean="0"/>
            </a:br>
            <a:r>
              <a:rPr lang="tr-TR" dirty="0" smtClean="0"/>
              <a:t>» Saha çok çalış</a:t>
            </a:r>
            <a:r>
              <a:rPr lang="tr-TR" b="1" dirty="0" smtClean="0"/>
              <a:t>malı</a:t>
            </a:r>
            <a:r>
              <a:rPr lang="tr-TR" dirty="0" smtClean="0"/>
              <a:t>yım. </a:t>
            </a:r>
          </a:p>
          <a:p>
            <a:r>
              <a:rPr lang="tr-TR" b="1" dirty="0" smtClean="0"/>
              <a:t>» </a:t>
            </a:r>
            <a:r>
              <a:rPr lang="tr-TR" dirty="0" smtClean="0"/>
              <a:t>Gereklilik kipi bazen cümleye ihtimal anlamı katabilir.</a:t>
            </a:r>
          </a:p>
          <a:p>
            <a:r>
              <a:rPr lang="tr-TR" b="1" dirty="0" smtClean="0"/>
              <a:t>Örnek</a:t>
            </a:r>
          </a:p>
          <a:p>
            <a:r>
              <a:rPr lang="tr-TR" dirty="0" smtClean="0"/>
              <a:t>» İstanbul’a varmış ol</a:t>
            </a:r>
            <a:r>
              <a:rPr lang="tr-TR" b="1" dirty="0" smtClean="0"/>
              <a:t>malı</a:t>
            </a:r>
            <a:r>
              <a:rPr lang="tr-TR" dirty="0" smtClean="0"/>
              <a:t>. (ihtimal)</a:t>
            </a:r>
          </a:p>
          <a:p>
            <a:endParaRPr lang="tr-T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2- Koşul (Şart) Kipi </a:t>
            </a:r>
            <a:r>
              <a:rPr lang="tr-TR" b="1" i="1" dirty="0" smtClean="0"/>
              <a:t>(-</a:t>
            </a:r>
            <a:r>
              <a:rPr lang="tr-TR" b="1" i="1" dirty="0" err="1" smtClean="0"/>
              <a:t>se</a:t>
            </a:r>
            <a:r>
              <a:rPr lang="tr-TR" b="1" i="1" dirty="0" smtClean="0"/>
              <a:t> / -</a:t>
            </a:r>
            <a:r>
              <a:rPr lang="tr-TR" b="1" i="1" dirty="0" err="1" smtClean="0"/>
              <a:t>sa</a:t>
            </a:r>
            <a:r>
              <a:rPr lang="tr-TR" b="1" i="1" dirty="0" smtClean="0"/>
              <a:t>)</a:t>
            </a:r>
            <a:endParaRPr lang="tr-TR" b="1" dirty="0" smtClean="0"/>
          </a:p>
          <a:p>
            <a:r>
              <a:rPr lang="tr-TR" dirty="0" smtClean="0"/>
              <a:t>Fiil kök veya gövdesine gelerek söz konusu olan işin dileğe ve şarta bağlı olduğunun bildirilmesini sağlar.</a:t>
            </a:r>
          </a:p>
          <a:p>
            <a:r>
              <a:rPr lang="tr-TR" b="1" dirty="0" smtClean="0"/>
              <a:t>Örnek</a:t>
            </a:r>
          </a:p>
          <a:p>
            <a:r>
              <a:rPr lang="tr-TR" dirty="0" smtClean="0"/>
              <a:t>» Bu akşam sinemaya git</a:t>
            </a:r>
            <a:r>
              <a:rPr lang="tr-TR" b="1" dirty="0" smtClean="0"/>
              <a:t>se</a:t>
            </a:r>
            <a:r>
              <a:rPr lang="tr-TR" dirty="0" smtClean="0"/>
              <a:t>k. (dilek)</a:t>
            </a:r>
            <a:br>
              <a:rPr lang="tr-TR" dirty="0" smtClean="0"/>
            </a:br>
            <a:r>
              <a:rPr lang="tr-TR" dirty="0" smtClean="0"/>
              <a:t>» Ödevlerini bitir</a:t>
            </a:r>
            <a:r>
              <a:rPr lang="tr-TR" b="1" dirty="0" smtClean="0"/>
              <a:t>se</a:t>
            </a:r>
            <a:r>
              <a:rPr lang="tr-TR" dirty="0" smtClean="0"/>
              <a:t>n dışarı çıkmana izin verebilirim. (şart)</a:t>
            </a:r>
            <a:endParaRPr lang="tr-T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3- İstek Kipi </a:t>
            </a:r>
            <a:r>
              <a:rPr lang="tr-TR" b="1" i="1" dirty="0" smtClean="0"/>
              <a:t>(-e / -a)</a:t>
            </a:r>
            <a:endParaRPr lang="tr-TR" b="1" dirty="0" smtClean="0"/>
          </a:p>
          <a:p>
            <a:r>
              <a:rPr lang="tr-TR" dirty="0" smtClean="0"/>
              <a:t>Cümleye istek, dilek, temenni anlamı katar. Cümle içerisinde genelde </a:t>
            </a:r>
            <a:r>
              <a:rPr lang="tr-TR" b="1" dirty="0" smtClean="0"/>
              <a:t>“-elim, -eyim”</a:t>
            </a:r>
            <a:r>
              <a:rPr lang="tr-TR" dirty="0" smtClean="0"/>
              <a:t> şeklinde kişi eklerini almış haliyle karşımıza çıkar.</a:t>
            </a:r>
          </a:p>
          <a:p>
            <a:r>
              <a:rPr lang="tr-TR" b="1" dirty="0" smtClean="0"/>
              <a:t>Örnek</a:t>
            </a:r>
          </a:p>
          <a:p>
            <a:r>
              <a:rPr lang="tr-TR" dirty="0" smtClean="0"/>
              <a:t>» Eğri oturup, doğru konuş</a:t>
            </a:r>
            <a:r>
              <a:rPr lang="tr-TR" b="1" dirty="0" smtClean="0"/>
              <a:t>a</a:t>
            </a:r>
            <a:r>
              <a:rPr lang="tr-TR" dirty="0" smtClean="0"/>
              <a:t>lım.</a:t>
            </a:r>
            <a:br>
              <a:rPr lang="tr-TR" dirty="0" smtClean="0"/>
            </a:br>
            <a:r>
              <a:rPr lang="tr-TR" dirty="0" smtClean="0"/>
              <a:t>» Doğum günüme eski arkadaşlarımı da çağır</a:t>
            </a:r>
            <a:r>
              <a:rPr lang="tr-TR" b="1" dirty="0" smtClean="0"/>
              <a:t>a</a:t>
            </a:r>
            <a:r>
              <a:rPr lang="tr-TR" dirty="0" smtClean="0"/>
              <a:t>yım.</a:t>
            </a:r>
          </a:p>
          <a:p>
            <a:endParaRPr lang="tr-T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4- Emir Kipi </a:t>
            </a:r>
            <a:r>
              <a:rPr lang="tr-TR" b="1" i="1" dirty="0" smtClean="0"/>
              <a:t>( – )</a:t>
            </a:r>
            <a:endParaRPr lang="tr-TR" b="1" dirty="0" smtClean="0"/>
          </a:p>
          <a:p>
            <a:r>
              <a:rPr lang="tr-TR" dirty="0" smtClean="0"/>
              <a:t>Eylemin yapılması gerektiğini emir şeklinde bildirir. Emir kipinin eki yoktur, kişi ekleriyle çekimlenir. Birinci tekil ve birinci çoğul şahsın emir çekimi yoktur.</a:t>
            </a:r>
          </a:p>
          <a:p>
            <a:r>
              <a:rPr lang="tr-TR" b="1" dirty="0" smtClean="0"/>
              <a:t>Örnek</a:t>
            </a:r>
          </a:p>
          <a:p>
            <a:r>
              <a:rPr lang="tr-TR" dirty="0" smtClean="0"/>
              <a:t>Biraz acele edin.</a:t>
            </a:r>
            <a:br>
              <a:rPr lang="tr-TR" dirty="0" smtClean="0"/>
            </a:br>
            <a:r>
              <a:rPr lang="tr-TR" dirty="0" smtClean="0"/>
              <a:t>Bu konuyu sessizce dinleyin.</a:t>
            </a:r>
            <a:br>
              <a:rPr lang="tr-TR" dirty="0" smtClean="0"/>
            </a:br>
            <a:r>
              <a:rPr lang="tr-TR" dirty="0" smtClean="0"/>
              <a:t>Kapalı alanlarda sigara içmeyiniz.</a:t>
            </a:r>
          </a:p>
          <a:p>
            <a:endParaRPr lang="tr-T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a:bodyPr>
          <a:lstStyle/>
          <a:p>
            <a:r>
              <a:rPr lang="tr-TR" b="1" dirty="0" smtClean="0"/>
              <a:t>2.2.2 Kişi (Şahıs) Ekleri</a:t>
            </a:r>
          </a:p>
          <a:p>
            <a:r>
              <a:rPr lang="tr-TR" dirty="0" smtClean="0"/>
              <a:t>Fiilde bildirilen iş, oluş ya da durumun kim tarafından yapıldığını belirten eklerdir. Kişi eklerin, cümlede işi yapanı yani özneyi bildirir. Kişi ekleri, fiillerde kip eklerinden sonra gelirler.</a:t>
            </a:r>
          </a:p>
          <a:p>
            <a:r>
              <a:rPr lang="tr-TR" b="1" dirty="0" smtClean="0"/>
              <a:t>Örnek</a:t>
            </a:r>
          </a:p>
          <a:p>
            <a:r>
              <a:rPr lang="tr-TR" dirty="0" smtClean="0"/>
              <a:t>» Bugün bir saat kitap okudum.</a:t>
            </a:r>
            <a:br>
              <a:rPr lang="tr-TR" dirty="0" smtClean="0"/>
            </a:br>
            <a:r>
              <a:rPr lang="tr-TR" dirty="0" smtClean="0"/>
              <a:t>cümlesinde “okumak” fiiline getirilen “-m” eki, fiilin kim tarafından (1. tekil kişi – ben) yapıldığını bildirmektedir.</a:t>
            </a:r>
            <a:br>
              <a:rPr lang="tr-TR" dirty="0" smtClean="0"/>
            </a:br>
            <a:r>
              <a:rPr lang="tr-TR" dirty="0" smtClean="0"/>
              <a:t>» Bu konuyu sessizce dinleyin.</a:t>
            </a:r>
            <a:br>
              <a:rPr lang="tr-TR" dirty="0" smtClean="0"/>
            </a:br>
            <a:r>
              <a:rPr lang="tr-TR" dirty="0" smtClean="0"/>
              <a:t>» Kapalı alanlarda sigara içmeyiniz.</a:t>
            </a:r>
          </a:p>
          <a:p>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chemeClr val="tx1"/>
                </a:solidFill>
              </a:rPr>
              <a:t>DEVAMI</a:t>
            </a:r>
            <a:endParaRPr lang="tr-TR" dirty="0">
              <a:solidFill>
                <a:schemeClr val="tx1"/>
              </a:solidFill>
            </a:endParaRPr>
          </a:p>
        </p:txBody>
      </p:sp>
      <p:sp>
        <p:nvSpPr>
          <p:cNvPr id="3" name="2 İçerik Yer Tutucusu"/>
          <p:cNvSpPr>
            <a:spLocks noGrp="1"/>
          </p:cNvSpPr>
          <p:nvPr>
            <p:ph idx="1"/>
          </p:nvPr>
        </p:nvSpPr>
        <p:spPr/>
        <p:txBody>
          <a:bodyPr>
            <a:normAutofit fontScale="92500" lnSpcReduction="10000"/>
          </a:bodyPr>
          <a:lstStyle/>
          <a:p>
            <a:r>
              <a:rPr lang="tr-TR" dirty="0" smtClean="0"/>
              <a:t/>
            </a:r>
            <a:br>
              <a:rPr lang="tr-TR" dirty="0" smtClean="0"/>
            </a:br>
            <a:r>
              <a:rPr lang="tr-TR" b="1" dirty="0" smtClean="0"/>
              <a:t>» </a:t>
            </a:r>
            <a:r>
              <a:rPr lang="tr-TR" b="1" u="sng" dirty="0" smtClean="0"/>
              <a:t>-</a:t>
            </a:r>
            <a:r>
              <a:rPr lang="tr-TR" b="1" u="sng" dirty="0" err="1" smtClean="0"/>
              <a:t>lik</a:t>
            </a:r>
            <a:r>
              <a:rPr lang="tr-TR" b="1" u="sng" dirty="0" smtClean="0"/>
              <a:t>:</a:t>
            </a:r>
            <a:r>
              <a:rPr lang="tr-TR" dirty="0" smtClean="0"/>
              <a:t> zeytin</a:t>
            </a:r>
            <a:r>
              <a:rPr lang="tr-TR" b="1" dirty="0" smtClean="0"/>
              <a:t>lik</a:t>
            </a:r>
            <a:r>
              <a:rPr lang="tr-TR" dirty="0" smtClean="0"/>
              <a:t>, şeker</a:t>
            </a:r>
            <a:r>
              <a:rPr lang="tr-TR" b="1" dirty="0" smtClean="0"/>
              <a:t>lik</a:t>
            </a:r>
            <a:r>
              <a:rPr lang="tr-TR" dirty="0" smtClean="0"/>
              <a:t>, su</a:t>
            </a:r>
            <a:r>
              <a:rPr lang="tr-TR" b="1" dirty="0" smtClean="0"/>
              <a:t>luk</a:t>
            </a:r>
            <a:r>
              <a:rPr lang="tr-TR" dirty="0" smtClean="0"/>
              <a:t>, insan</a:t>
            </a:r>
            <a:r>
              <a:rPr lang="tr-TR" b="1" dirty="0" smtClean="0"/>
              <a:t>lık</a:t>
            </a:r>
            <a:r>
              <a:rPr lang="tr-TR" dirty="0" smtClean="0"/>
              <a:t>, kardeş</a:t>
            </a:r>
            <a:r>
              <a:rPr lang="tr-TR" b="1" dirty="0" smtClean="0"/>
              <a:t>lik</a:t>
            </a:r>
            <a:r>
              <a:rPr lang="tr-TR" dirty="0" smtClean="0"/>
              <a:t/>
            </a:r>
            <a:br>
              <a:rPr lang="tr-TR" dirty="0" smtClean="0"/>
            </a:br>
            <a:r>
              <a:rPr lang="tr-TR" b="1" dirty="0" smtClean="0"/>
              <a:t>» </a:t>
            </a:r>
            <a:r>
              <a:rPr lang="tr-TR" b="1" u="sng" dirty="0" smtClean="0"/>
              <a:t>-</a:t>
            </a:r>
            <a:r>
              <a:rPr lang="tr-TR" b="1" u="sng" dirty="0" err="1" smtClean="0"/>
              <a:t>li</a:t>
            </a:r>
            <a:r>
              <a:rPr lang="tr-TR" b="1" u="sng" dirty="0" smtClean="0"/>
              <a:t>:</a:t>
            </a:r>
            <a:r>
              <a:rPr lang="tr-TR" dirty="0" smtClean="0"/>
              <a:t> köy</a:t>
            </a:r>
            <a:r>
              <a:rPr lang="tr-TR" b="1" dirty="0" smtClean="0"/>
              <a:t>lü</a:t>
            </a:r>
            <a:r>
              <a:rPr lang="tr-TR" dirty="0" smtClean="0"/>
              <a:t>, nişan</a:t>
            </a:r>
            <a:r>
              <a:rPr lang="tr-TR" b="1" dirty="0" smtClean="0"/>
              <a:t>lı</a:t>
            </a:r>
            <a:r>
              <a:rPr lang="tr-TR" dirty="0" smtClean="0"/>
              <a:t>, renk</a:t>
            </a:r>
            <a:r>
              <a:rPr lang="tr-TR" b="1" dirty="0" smtClean="0"/>
              <a:t>li</a:t>
            </a:r>
            <a:r>
              <a:rPr lang="tr-TR" dirty="0" smtClean="0"/>
              <a:t>, mavi</a:t>
            </a:r>
            <a:r>
              <a:rPr lang="tr-TR" b="1" dirty="0" smtClean="0"/>
              <a:t>li</a:t>
            </a:r>
            <a:r>
              <a:rPr lang="tr-TR" dirty="0" smtClean="0"/>
              <a:t>, bilgi</a:t>
            </a:r>
            <a:r>
              <a:rPr lang="tr-TR" b="1" dirty="0" smtClean="0"/>
              <a:t>li</a:t>
            </a:r>
            <a:r>
              <a:rPr lang="tr-TR" dirty="0" smtClean="0"/>
              <a:t>, görgü</a:t>
            </a:r>
            <a:r>
              <a:rPr lang="tr-TR" b="1" dirty="0" smtClean="0"/>
              <a:t>lü</a:t>
            </a:r>
            <a:r>
              <a:rPr lang="tr-TR" dirty="0" smtClean="0"/>
              <a:t/>
            </a:r>
            <a:br>
              <a:rPr lang="tr-TR" dirty="0" smtClean="0"/>
            </a:br>
            <a:r>
              <a:rPr lang="tr-TR" b="1" dirty="0" smtClean="0"/>
              <a:t>» </a:t>
            </a:r>
            <a:r>
              <a:rPr lang="tr-TR" b="1" u="sng" dirty="0" smtClean="0"/>
              <a:t>-siz:</a:t>
            </a:r>
            <a:r>
              <a:rPr lang="tr-TR" dirty="0" smtClean="0"/>
              <a:t> ev</a:t>
            </a:r>
            <a:r>
              <a:rPr lang="tr-TR" b="1" dirty="0" smtClean="0"/>
              <a:t>siz</a:t>
            </a:r>
            <a:r>
              <a:rPr lang="tr-TR" dirty="0" smtClean="0"/>
              <a:t>, huy</a:t>
            </a:r>
            <a:r>
              <a:rPr lang="tr-TR" b="1" dirty="0" smtClean="0"/>
              <a:t>suz</a:t>
            </a:r>
            <a:r>
              <a:rPr lang="tr-TR" dirty="0" smtClean="0"/>
              <a:t>, akıl</a:t>
            </a:r>
            <a:r>
              <a:rPr lang="tr-TR" b="1" dirty="0" smtClean="0"/>
              <a:t>sız</a:t>
            </a:r>
            <a:r>
              <a:rPr lang="tr-TR" dirty="0" smtClean="0"/>
              <a:t>, iş</a:t>
            </a:r>
            <a:r>
              <a:rPr lang="tr-TR" b="1" dirty="0" smtClean="0"/>
              <a:t>siz</a:t>
            </a:r>
            <a:r>
              <a:rPr lang="tr-TR" dirty="0" smtClean="0"/>
              <a:t>, para</a:t>
            </a:r>
            <a:r>
              <a:rPr lang="tr-TR" b="1" dirty="0" smtClean="0"/>
              <a:t>sız</a:t>
            </a:r>
            <a:r>
              <a:rPr lang="tr-TR" dirty="0" smtClean="0"/>
              <a:t/>
            </a:r>
            <a:br>
              <a:rPr lang="tr-TR" dirty="0" smtClean="0"/>
            </a:br>
            <a:r>
              <a:rPr lang="tr-TR" b="1" dirty="0" smtClean="0"/>
              <a:t>» </a:t>
            </a:r>
            <a:r>
              <a:rPr lang="tr-TR" b="1" u="sng" dirty="0" smtClean="0"/>
              <a:t>-</a:t>
            </a:r>
            <a:r>
              <a:rPr lang="tr-TR" b="1" u="sng" dirty="0" err="1" smtClean="0"/>
              <a:t>cil</a:t>
            </a:r>
            <a:r>
              <a:rPr lang="tr-TR" b="1" u="sng" dirty="0" smtClean="0"/>
              <a:t>:</a:t>
            </a:r>
            <a:r>
              <a:rPr lang="tr-TR" dirty="0" smtClean="0"/>
              <a:t> ev</a:t>
            </a:r>
            <a:r>
              <a:rPr lang="tr-TR" b="1" dirty="0" smtClean="0"/>
              <a:t>cil</a:t>
            </a:r>
            <a:r>
              <a:rPr lang="tr-TR" dirty="0" smtClean="0"/>
              <a:t>, ot</a:t>
            </a:r>
            <a:r>
              <a:rPr lang="tr-TR" b="1" dirty="0" smtClean="0"/>
              <a:t>çul</a:t>
            </a:r>
            <a:r>
              <a:rPr lang="tr-TR" dirty="0" smtClean="0"/>
              <a:t>, ben</a:t>
            </a:r>
            <a:r>
              <a:rPr lang="tr-TR" b="1" dirty="0" smtClean="0"/>
              <a:t>cil</a:t>
            </a:r>
            <a:r>
              <a:rPr lang="tr-TR" dirty="0" smtClean="0"/>
              <a:t/>
            </a:r>
            <a:br>
              <a:rPr lang="tr-TR" dirty="0" smtClean="0"/>
            </a:br>
            <a:r>
              <a:rPr lang="tr-TR" b="1" dirty="0" smtClean="0"/>
              <a:t>» </a:t>
            </a:r>
            <a:r>
              <a:rPr lang="tr-TR" b="1" u="sng" dirty="0" smtClean="0"/>
              <a:t>-cık:</a:t>
            </a:r>
            <a:r>
              <a:rPr lang="tr-TR" dirty="0" smtClean="0"/>
              <a:t> kızıl</a:t>
            </a:r>
            <a:r>
              <a:rPr lang="tr-TR" b="1" dirty="0" smtClean="0"/>
              <a:t>cık</a:t>
            </a:r>
            <a:r>
              <a:rPr lang="tr-TR" dirty="0" smtClean="0"/>
              <a:t>, arpa</a:t>
            </a:r>
            <a:r>
              <a:rPr lang="tr-TR" b="1" dirty="0" smtClean="0"/>
              <a:t>cık</a:t>
            </a:r>
            <a:r>
              <a:rPr lang="tr-TR" dirty="0" smtClean="0"/>
              <a:t>, kulak</a:t>
            </a:r>
            <a:r>
              <a:rPr lang="tr-TR" b="1" dirty="0" smtClean="0"/>
              <a:t>çık</a:t>
            </a:r>
            <a:r>
              <a:rPr lang="tr-TR" dirty="0" smtClean="0"/>
              <a:t>, kitap</a:t>
            </a:r>
            <a:r>
              <a:rPr lang="tr-TR" b="1" dirty="0" smtClean="0"/>
              <a:t>çık</a:t>
            </a:r>
            <a:r>
              <a:rPr lang="tr-TR" dirty="0" smtClean="0"/>
              <a:t/>
            </a:r>
            <a:br>
              <a:rPr lang="tr-TR" dirty="0" smtClean="0"/>
            </a:br>
            <a:r>
              <a:rPr lang="tr-TR" b="1" dirty="0" smtClean="0"/>
              <a:t>» </a:t>
            </a:r>
            <a:r>
              <a:rPr lang="tr-TR" b="1" u="sng" dirty="0" smtClean="0"/>
              <a:t>-</a:t>
            </a:r>
            <a:r>
              <a:rPr lang="tr-TR" b="1" u="sng" dirty="0" err="1" smtClean="0"/>
              <a:t>daş</a:t>
            </a:r>
            <a:r>
              <a:rPr lang="tr-TR" b="1" u="sng" dirty="0" smtClean="0"/>
              <a:t>:</a:t>
            </a:r>
            <a:r>
              <a:rPr lang="tr-TR" dirty="0" smtClean="0"/>
              <a:t> meslek</a:t>
            </a:r>
            <a:r>
              <a:rPr lang="tr-TR" b="1" dirty="0" smtClean="0"/>
              <a:t>taş</a:t>
            </a:r>
            <a:r>
              <a:rPr lang="tr-TR" dirty="0" smtClean="0"/>
              <a:t>, vatan</a:t>
            </a:r>
            <a:r>
              <a:rPr lang="tr-TR" b="1" dirty="0" smtClean="0"/>
              <a:t>daş</a:t>
            </a:r>
            <a:r>
              <a:rPr lang="tr-TR" dirty="0" smtClean="0"/>
              <a:t>, arka</a:t>
            </a:r>
            <a:r>
              <a:rPr lang="tr-TR" b="1" dirty="0" smtClean="0"/>
              <a:t>daş</a:t>
            </a:r>
            <a:r>
              <a:rPr lang="tr-TR" dirty="0" smtClean="0"/>
              <a:t>, ses</a:t>
            </a:r>
            <a:r>
              <a:rPr lang="tr-TR" b="1" dirty="0" smtClean="0"/>
              <a:t>teş</a:t>
            </a:r>
            <a:r>
              <a:rPr lang="tr-TR" dirty="0" smtClean="0"/>
              <a:t/>
            </a:r>
            <a:br>
              <a:rPr lang="tr-TR" dirty="0" smtClean="0"/>
            </a:br>
            <a:r>
              <a:rPr lang="tr-TR" b="1" dirty="0" smtClean="0"/>
              <a:t>» </a:t>
            </a:r>
            <a:r>
              <a:rPr lang="tr-TR" b="1" u="sng" dirty="0" smtClean="0"/>
              <a:t>-inci:</a:t>
            </a:r>
            <a:r>
              <a:rPr lang="tr-TR" dirty="0" smtClean="0"/>
              <a:t> üç</a:t>
            </a:r>
            <a:r>
              <a:rPr lang="tr-TR" b="1" dirty="0" smtClean="0"/>
              <a:t>üncü</a:t>
            </a:r>
            <a:r>
              <a:rPr lang="tr-TR" dirty="0" smtClean="0"/>
              <a:t>, beş</a:t>
            </a:r>
            <a:r>
              <a:rPr lang="tr-TR" b="1" dirty="0" smtClean="0"/>
              <a:t>inci</a:t>
            </a:r>
            <a:r>
              <a:rPr lang="tr-TR" dirty="0" smtClean="0"/>
              <a:t/>
            </a:r>
            <a:br>
              <a:rPr lang="tr-TR" dirty="0" smtClean="0"/>
            </a:br>
            <a:r>
              <a:rPr lang="tr-TR" b="1" dirty="0" smtClean="0"/>
              <a:t>» </a:t>
            </a:r>
            <a:r>
              <a:rPr lang="tr-TR" b="1" u="sng" dirty="0" smtClean="0"/>
              <a:t>-</a:t>
            </a:r>
            <a:r>
              <a:rPr lang="tr-TR" b="1" u="sng" dirty="0" err="1" smtClean="0"/>
              <a:t>msı</a:t>
            </a:r>
            <a:r>
              <a:rPr lang="tr-TR" u="sng" dirty="0" smtClean="0"/>
              <a:t>:</a:t>
            </a:r>
            <a:r>
              <a:rPr lang="tr-TR" dirty="0" smtClean="0"/>
              <a:t> acı</a:t>
            </a:r>
            <a:r>
              <a:rPr lang="tr-TR" b="1" dirty="0" smtClean="0"/>
              <a:t>msı</a:t>
            </a:r>
            <a:r>
              <a:rPr lang="tr-TR" dirty="0" smtClean="0"/>
              <a:t>, ekşi</a:t>
            </a:r>
            <a:r>
              <a:rPr lang="tr-TR" b="1" dirty="0" smtClean="0"/>
              <a:t>msi</a:t>
            </a:r>
            <a:r>
              <a:rPr lang="tr-TR" dirty="0" smtClean="0"/>
              <a:t/>
            </a:r>
            <a:br>
              <a:rPr lang="tr-TR" dirty="0" smtClean="0"/>
            </a:br>
            <a:r>
              <a:rPr lang="tr-TR" b="1" dirty="0" smtClean="0"/>
              <a:t>» </a:t>
            </a:r>
            <a:r>
              <a:rPr lang="tr-TR" b="1" u="sng" dirty="0" smtClean="0"/>
              <a:t>-sal:</a:t>
            </a:r>
            <a:r>
              <a:rPr lang="tr-TR" dirty="0" smtClean="0"/>
              <a:t> kum</a:t>
            </a:r>
            <a:r>
              <a:rPr lang="tr-TR" b="1" dirty="0" smtClean="0"/>
              <a:t>sal</a:t>
            </a:r>
            <a:r>
              <a:rPr lang="tr-TR" dirty="0" smtClean="0"/>
              <a:t>, evren</a:t>
            </a:r>
            <a:r>
              <a:rPr lang="tr-TR" b="1" dirty="0" smtClean="0"/>
              <a:t>sel</a:t>
            </a:r>
            <a:r>
              <a:rPr lang="tr-TR" dirty="0" smtClean="0"/>
              <a:t/>
            </a:r>
            <a:br>
              <a:rPr lang="tr-TR" dirty="0" smtClean="0"/>
            </a:br>
            <a:r>
              <a:rPr lang="tr-TR" b="1" dirty="0" smtClean="0"/>
              <a:t>» </a:t>
            </a:r>
            <a:r>
              <a:rPr lang="tr-TR" b="1" u="sng" dirty="0" smtClean="0"/>
              <a:t>-</a:t>
            </a:r>
            <a:r>
              <a:rPr lang="tr-TR" b="1" u="sng" dirty="0" err="1" smtClean="0"/>
              <a:t>ıt</a:t>
            </a:r>
            <a:r>
              <a:rPr lang="tr-TR" b="1" u="sng" dirty="0" smtClean="0"/>
              <a:t>:</a:t>
            </a:r>
            <a:r>
              <a:rPr lang="tr-TR" dirty="0" smtClean="0"/>
              <a:t> yaş</a:t>
            </a:r>
            <a:r>
              <a:rPr lang="tr-TR" b="1" dirty="0" smtClean="0"/>
              <a:t>ıt</a:t>
            </a:r>
            <a:r>
              <a:rPr lang="tr-TR" dirty="0" smtClean="0"/>
              <a:t/>
            </a:r>
            <a:br>
              <a:rPr lang="tr-TR" dirty="0" smtClean="0"/>
            </a:br>
            <a:r>
              <a:rPr lang="tr-TR" b="1" dirty="0" smtClean="0"/>
              <a:t>» </a:t>
            </a:r>
            <a:r>
              <a:rPr lang="tr-TR" b="1" u="sng" dirty="0" smtClean="0"/>
              <a:t>-</a:t>
            </a:r>
            <a:r>
              <a:rPr lang="tr-TR" b="1" u="sng" dirty="0" err="1" smtClean="0"/>
              <a:t>tı</a:t>
            </a:r>
            <a:r>
              <a:rPr lang="tr-TR" b="1" u="sng" dirty="0" smtClean="0"/>
              <a:t>:</a:t>
            </a:r>
            <a:r>
              <a:rPr lang="tr-TR" dirty="0" smtClean="0"/>
              <a:t> horul</a:t>
            </a:r>
            <a:r>
              <a:rPr lang="tr-TR" b="1" dirty="0" smtClean="0"/>
              <a:t>tu</a:t>
            </a:r>
            <a:r>
              <a:rPr lang="tr-TR" dirty="0" smtClean="0"/>
              <a:t> cıvıl</a:t>
            </a:r>
            <a:r>
              <a:rPr lang="tr-TR" b="1" dirty="0" smtClean="0"/>
              <a:t>tı</a:t>
            </a:r>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tx1"/>
                </a:solidFill>
              </a:rPr>
              <a:t>2. İsimden Fiil Yapım Ekleri</a:t>
            </a:r>
            <a:br>
              <a:rPr lang="tr-TR" dirty="0" smtClean="0">
                <a:solidFill>
                  <a:schemeClr val="tx1"/>
                </a:solidFill>
              </a:rPr>
            </a:br>
            <a:endParaRPr lang="tr-TR" dirty="0">
              <a:solidFill>
                <a:schemeClr val="tx1"/>
              </a:solidFill>
            </a:endParaRPr>
          </a:p>
        </p:txBody>
      </p:sp>
      <p:sp>
        <p:nvSpPr>
          <p:cNvPr id="3" name="2 İçerik Yer Tutucusu"/>
          <p:cNvSpPr>
            <a:spLocks noGrp="1"/>
          </p:cNvSpPr>
          <p:nvPr>
            <p:ph idx="1"/>
          </p:nvPr>
        </p:nvSpPr>
        <p:spPr/>
        <p:txBody>
          <a:bodyPr>
            <a:normAutofit lnSpcReduction="10000"/>
          </a:bodyPr>
          <a:lstStyle/>
          <a:p>
            <a:r>
              <a:rPr lang="tr-TR" dirty="0" smtClean="0"/>
              <a:t>İsim kök veya gövdelerine gelerek fiil oluşturan eklerdir.</a:t>
            </a:r>
          </a:p>
          <a:p>
            <a:r>
              <a:rPr lang="tr-TR" b="1" dirty="0" smtClean="0"/>
              <a:t>» </a:t>
            </a:r>
            <a:r>
              <a:rPr lang="tr-TR" b="1" u="sng" dirty="0" smtClean="0"/>
              <a:t>-</a:t>
            </a:r>
            <a:r>
              <a:rPr lang="tr-TR" b="1" u="sng" dirty="0" err="1" smtClean="0"/>
              <a:t>le</a:t>
            </a:r>
            <a:r>
              <a:rPr lang="tr-TR" b="1" u="sng" dirty="0" smtClean="0"/>
              <a:t>:</a:t>
            </a:r>
            <a:r>
              <a:rPr lang="tr-TR" dirty="0" smtClean="0"/>
              <a:t> baş</a:t>
            </a:r>
            <a:r>
              <a:rPr lang="tr-TR" b="1" dirty="0" smtClean="0"/>
              <a:t>la</a:t>
            </a:r>
            <a:r>
              <a:rPr lang="tr-TR" dirty="0" smtClean="0"/>
              <a:t>-, suç</a:t>
            </a:r>
            <a:r>
              <a:rPr lang="tr-TR" b="1" dirty="0" smtClean="0"/>
              <a:t>la</a:t>
            </a:r>
            <a:r>
              <a:rPr lang="tr-TR" dirty="0" smtClean="0"/>
              <a:t>-, su</a:t>
            </a:r>
            <a:r>
              <a:rPr lang="tr-TR" b="1" dirty="0" smtClean="0"/>
              <a:t>la</a:t>
            </a:r>
            <a:r>
              <a:rPr lang="tr-TR" dirty="0" smtClean="0"/>
              <a:t>-, ter</a:t>
            </a:r>
            <a:r>
              <a:rPr lang="tr-TR" b="1" dirty="0" smtClean="0"/>
              <a:t>le</a:t>
            </a:r>
            <a:r>
              <a:rPr lang="tr-TR" dirty="0" smtClean="0"/>
              <a:t>–</a:t>
            </a:r>
            <a:br>
              <a:rPr lang="tr-TR" dirty="0" smtClean="0"/>
            </a:br>
            <a:r>
              <a:rPr lang="tr-TR" b="1" dirty="0" smtClean="0"/>
              <a:t>» </a:t>
            </a:r>
            <a:r>
              <a:rPr lang="tr-TR" b="1" u="sng" dirty="0" smtClean="0"/>
              <a:t>-al:</a:t>
            </a:r>
            <a:r>
              <a:rPr lang="tr-TR" dirty="0" smtClean="0"/>
              <a:t> az</a:t>
            </a:r>
            <a:r>
              <a:rPr lang="tr-TR" b="1" dirty="0" smtClean="0"/>
              <a:t>al</a:t>
            </a:r>
            <a:r>
              <a:rPr lang="tr-TR" dirty="0" smtClean="0"/>
              <a:t>-, çoğ</a:t>
            </a:r>
            <a:r>
              <a:rPr lang="tr-TR" b="1" dirty="0" smtClean="0"/>
              <a:t>al</a:t>
            </a:r>
            <a:r>
              <a:rPr lang="tr-TR" dirty="0" smtClean="0"/>
              <a:t>-, düz</a:t>
            </a:r>
            <a:r>
              <a:rPr lang="tr-TR" b="1" dirty="0" smtClean="0"/>
              <a:t>el</a:t>
            </a:r>
            <a:r>
              <a:rPr lang="tr-TR" dirty="0" smtClean="0"/>
              <a:t>–</a:t>
            </a:r>
            <a:br>
              <a:rPr lang="tr-TR" dirty="0" smtClean="0"/>
            </a:br>
            <a:r>
              <a:rPr lang="tr-TR" b="1" dirty="0" smtClean="0"/>
              <a:t>» </a:t>
            </a:r>
            <a:r>
              <a:rPr lang="tr-TR" b="1" u="sng" dirty="0" smtClean="0"/>
              <a:t>-l:</a:t>
            </a:r>
            <a:r>
              <a:rPr lang="tr-TR" dirty="0" smtClean="0"/>
              <a:t> doğru</a:t>
            </a:r>
            <a:r>
              <a:rPr lang="tr-TR" b="1" dirty="0" smtClean="0"/>
              <a:t>l</a:t>
            </a:r>
            <a:r>
              <a:rPr lang="tr-TR" dirty="0" smtClean="0"/>
              <a:t>-, sivri</a:t>
            </a:r>
            <a:r>
              <a:rPr lang="tr-TR" b="1" dirty="0" smtClean="0"/>
              <a:t>l</a:t>
            </a:r>
            <a:r>
              <a:rPr lang="tr-TR" dirty="0" smtClean="0"/>
              <a:t>–</a:t>
            </a:r>
            <a:br>
              <a:rPr lang="tr-TR" dirty="0" smtClean="0"/>
            </a:br>
            <a:r>
              <a:rPr lang="tr-TR" b="1" dirty="0" smtClean="0"/>
              <a:t>» </a:t>
            </a:r>
            <a:r>
              <a:rPr lang="tr-TR" b="1" u="sng" dirty="0" smtClean="0"/>
              <a:t>-a:</a:t>
            </a:r>
            <a:r>
              <a:rPr lang="tr-TR" dirty="0" smtClean="0"/>
              <a:t> kan</a:t>
            </a:r>
            <a:r>
              <a:rPr lang="tr-TR" b="1" dirty="0" smtClean="0"/>
              <a:t>a</a:t>
            </a:r>
            <a:r>
              <a:rPr lang="tr-TR" dirty="0" smtClean="0"/>
              <a:t>-, yaş</a:t>
            </a:r>
            <a:r>
              <a:rPr lang="tr-TR" b="1" dirty="0" smtClean="0"/>
              <a:t>a</a:t>
            </a:r>
            <a:r>
              <a:rPr lang="tr-TR" dirty="0" smtClean="0"/>
              <a:t>-, tür</a:t>
            </a:r>
            <a:r>
              <a:rPr lang="tr-TR" b="1" dirty="0" smtClean="0"/>
              <a:t>e</a:t>
            </a:r>
            <a:r>
              <a:rPr lang="tr-TR" dirty="0" smtClean="0"/>
              <a:t>-, boş</a:t>
            </a:r>
            <a:r>
              <a:rPr lang="tr-TR" b="1" dirty="0" smtClean="0"/>
              <a:t>a</a:t>
            </a:r>
            <a:r>
              <a:rPr lang="tr-TR" dirty="0" smtClean="0"/>
              <a:t>–</a:t>
            </a:r>
            <a:br>
              <a:rPr lang="tr-TR" dirty="0" smtClean="0"/>
            </a:br>
            <a:r>
              <a:rPr lang="tr-TR" b="1" dirty="0" smtClean="0"/>
              <a:t>» </a:t>
            </a:r>
            <a:r>
              <a:rPr lang="tr-TR" b="1" u="sng" dirty="0" smtClean="0"/>
              <a:t>-da:</a:t>
            </a:r>
            <a:r>
              <a:rPr lang="tr-TR" dirty="0" smtClean="0"/>
              <a:t> fısıl</a:t>
            </a:r>
            <a:r>
              <a:rPr lang="tr-TR" b="1" dirty="0" smtClean="0"/>
              <a:t>da</a:t>
            </a:r>
            <a:r>
              <a:rPr lang="tr-TR" dirty="0" smtClean="0"/>
              <a:t>-, horul</a:t>
            </a:r>
            <a:r>
              <a:rPr lang="tr-TR" b="1" dirty="0" smtClean="0"/>
              <a:t>da</a:t>
            </a:r>
            <a:r>
              <a:rPr lang="tr-TR" dirty="0" smtClean="0"/>
              <a:t>-, gürül</a:t>
            </a:r>
            <a:r>
              <a:rPr lang="tr-TR" b="1" dirty="0" smtClean="0"/>
              <a:t>de</a:t>
            </a:r>
            <a:r>
              <a:rPr lang="tr-TR" dirty="0" smtClean="0"/>
              <a:t>–</a:t>
            </a:r>
            <a:br>
              <a:rPr lang="tr-TR" dirty="0" smtClean="0"/>
            </a:br>
            <a:r>
              <a:rPr lang="tr-TR" b="1" dirty="0" smtClean="0"/>
              <a:t>» </a:t>
            </a:r>
            <a:r>
              <a:rPr lang="tr-TR" b="1" u="sng" dirty="0" smtClean="0"/>
              <a:t>-at:</a:t>
            </a:r>
            <a:r>
              <a:rPr lang="tr-TR" dirty="0" smtClean="0"/>
              <a:t> yön</a:t>
            </a:r>
            <a:r>
              <a:rPr lang="tr-TR" b="1" dirty="0" smtClean="0"/>
              <a:t>et</a:t>
            </a:r>
            <a:r>
              <a:rPr lang="tr-TR" dirty="0" smtClean="0"/>
              <a:t>-, göz</a:t>
            </a:r>
            <a:r>
              <a:rPr lang="tr-TR" b="1" dirty="0" smtClean="0"/>
              <a:t>et</a:t>
            </a:r>
            <a:r>
              <a:rPr lang="tr-TR" dirty="0" smtClean="0"/>
              <a:t>–</a:t>
            </a:r>
            <a:br>
              <a:rPr lang="tr-TR" dirty="0" smtClean="0"/>
            </a:br>
            <a:r>
              <a:rPr lang="tr-TR" b="1" dirty="0" smtClean="0"/>
              <a:t>» </a:t>
            </a:r>
            <a:r>
              <a:rPr lang="tr-TR" b="1" u="sng" dirty="0" smtClean="0"/>
              <a:t>-kır:</a:t>
            </a:r>
            <a:r>
              <a:rPr lang="tr-TR" dirty="0" smtClean="0"/>
              <a:t> fış</a:t>
            </a:r>
            <a:r>
              <a:rPr lang="tr-TR" b="1" dirty="0" smtClean="0"/>
              <a:t>kır</a:t>
            </a:r>
            <a:r>
              <a:rPr lang="tr-TR" dirty="0" smtClean="0"/>
              <a:t>-, hay</a:t>
            </a:r>
            <a:r>
              <a:rPr lang="tr-TR" b="1" dirty="0" smtClean="0"/>
              <a:t>kır</a:t>
            </a:r>
            <a:r>
              <a:rPr lang="tr-TR" dirty="0" smtClean="0"/>
              <a:t>–</a:t>
            </a:r>
            <a:br>
              <a:rPr lang="tr-TR" dirty="0" smtClean="0"/>
            </a:br>
            <a:r>
              <a:rPr lang="tr-TR" b="1" dirty="0" smtClean="0"/>
              <a:t>» </a:t>
            </a:r>
            <a:r>
              <a:rPr lang="tr-TR" b="1" u="sng" dirty="0" smtClean="0"/>
              <a:t>-lan:</a:t>
            </a:r>
            <a:r>
              <a:rPr lang="tr-TR" dirty="0" smtClean="0"/>
              <a:t> ev</a:t>
            </a:r>
            <a:r>
              <a:rPr lang="tr-TR" b="1" dirty="0" smtClean="0"/>
              <a:t>len</a:t>
            </a:r>
            <a:r>
              <a:rPr lang="tr-TR" dirty="0" smtClean="0"/>
              <a:t>–</a:t>
            </a:r>
            <a:br>
              <a:rPr lang="tr-TR" dirty="0" smtClean="0"/>
            </a:br>
            <a:r>
              <a:rPr lang="tr-TR" b="1" dirty="0" smtClean="0"/>
              <a:t>» </a:t>
            </a:r>
            <a:r>
              <a:rPr lang="tr-TR" b="1" u="sng" dirty="0" smtClean="0"/>
              <a:t>-</a:t>
            </a:r>
            <a:r>
              <a:rPr lang="tr-TR" b="1" u="sng" dirty="0" err="1" smtClean="0"/>
              <a:t>laş</a:t>
            </a:r>
            <a:r>
              <a:rPr lang="tr-TR" b="1" u="sng" dirty="0" smtClean="0"/>
              <a:t>:</a:t>
            </a:r>
            <a:r>
              <a:rPr lang="tr-TR" dirty="0" smtClean="0"/>
              <a:t> şaka</a:t>
            </a:r>
            <a:r>
              <a:rPr lang="tr-TR" b="1" dirty="0" smtClean="0"/>
              <a:t>laş</a:t>
            </a:r>
            <a:r>
              <a:rPr lang="tr-TR" dirty="0" smtClean="0"/>
              <a:t>-, dert</a:t>
            </a:r>
            <a:r>
              <a:rPr lang="tr-TR" b="1" dirty="0" smtClean="0"/>
              <a:t>leş</a:t>
            </a:r>
            <a:r>
              <a:rPr lang="tr-TR" dirty="0" smtClean="0"/>
              <a:t>-, çocuk</a:t>
            </a:r>
            <a:r>
              <a:rPr lang="tr-TR" b="1" dirty="0" smtClean="0"/>
              <a:t>laş</a:t>
            </a:r>
            <a:r>
              <a:rPr lang="tr-TR" dirty="0" smtClean="0"/>
              <a:t>–</a:t>
            </a:r>
            <a:br>
              <a:rPr lang="tr-TR" dirty="0" smtClean="0"/>
            </a:br>
            <a:r>
              <a:rPr lang="tr-TR" b="1" dirty="0" smtClean="0"/>
              <a:t>» </a:t>
            </a:r>
            <a:r>
              <a:rPr lang="tr-TR" b="1" u="sng" dirty="0" smtClean="0"/>
              <a:t>-(a)r:</a:t>
            </a:r>
            <a:r>
              <a:rPr lang="tr-TR" dirty="0" smtClean="0"/>
              <a:t> mor</a:t>
            </a:r>
            <a:r>
              <a:rPr lang="tr-TR" b="1" dirty="0" smtClean="0"/>
              <a:t>ar</a:t>
            </a:r>
            <a:r>
              <a:rPr lang="tr-TR" dirty="0" smtClean="0"/>
              <a:t>-, kara</a:t>
            </a:r>
            <a:r>
              <a:rPr lang="tr-TR" b="1" dirty="0" smtClean="0"/>
              <a:t>r</a:t>
            </a:r>
            <a:r>
              <a:rPr lang="tr-TR" dirty="0" smtClean="0"/>
              <a:t>-, yaş</a:t>
            </a:r>
            <a:r>
              <a:rPr lang="tr-TR" b="1" dirty="0" smtClean="0"/>
              <a:t>ar</a:t>
            </a:r>
            <a:r>
              <a:rPr lang="tr-TR" dirty="0" smtClean="0"/>
              <a:t>–</a:t>
            </a:r>
            <a:br>
              <a:rPr lang="tr-TR" dirty="0" smtClean="0"/>
            </a:br>
            <a:r>
              <a:rPr lang="tr-TR" b="1" dirty="0" smtClean="0"/>
              <a:t>» </a:t>
            </a:r>
            <a:r>
              <a:rPr lang="tr-TR" b="1" u="sng" dirty="0" smtClean="0"/>
              <a:t>-</a:t>
            </a:r>
            <a:r>
              <a:rPr lang="tr-TR" b="1" u="sng" dirty="0" err="1" smtClean="0"/>
              <a:t>se</a:t>
            </a:r>
            <a:r>
              <a:rPr lang="tr-TR" b="1" u="sng" dirty="0" smtClean="0"/>
              <a:t>:</a:t>
            </a:r>
            <a:r>
              <a:rPr lang="tr-TR" dirty="0" smtClean="0"/>
              <a:t> önem</a:t>
            </a:r>
            <a:r>
              <a:rPr lang="tr-TR" b="1" dirty="0" smtClean="0"/>
              <a:t>se</a:t>
            </a:r>
            <a:r>
              <a:rPr lang="tr-TR" dirty="0" smtClean="0"/>
              <a:t>-, garip</a:t>
            </a:r>
            <a:r>
              <a:rPr lang="tr-TR" b="1" dirty="0" smtClean="0"/>
              <a:t>se</a:t>
            </a:r>
            <a:r>
              <a:rPr lang="tr-TR" dirty="0" smtClean="0"/>
              <a:t>–</a:t>
            </a: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solidFill>
                  <a:schemeClr val="tx1"/>
                </a:solidFill>
              </a:rPr>
              <a:t>3. Fiilden İsim Yapım Ekleri</a:t>
            </a:r>
            <a:br>
              <a:rPr lang="tr-TR" dirty="0" smtClean="0">
                <a:solidFill>
                  <a:schemeClr val="tx1"/>
                </a:solidFill>
              </a:rPr>
            </a:br>
            <a:endParaRPr lang="tr-TR" dirty="0">
              <a:solidFill>
                <a:schemeClr val="tx1"/>
              </a:solidFill>
            </a:endParaRPr>
          </a:p>
        </p:txBody>
      </p:sp>
      <p:sp>
        <p:nvSpPr>
          <p:cNvPr id="3" name="2 İçerik Yer Tutucusu"/>
          <p:cNvSpPr>
            <a:spLocks noGrp="1"/>
          </p:cNvSpPr>
          <p:nvPr>
            <p:ph idx="1"/>
          </p:nvPr>
        </p:nvSpPr>
        <p:spPr/>
        <p:txBody>
          <a:bodyPr>
            <a:normAutofit lnSpcReduction="10000"/>
          </a:bodyPr>
          <a:lstStyle/>
          <a:p>
            <a:r>
              <a:rPr lang="tr-TR" dirty="0" smtClean="0"/>
              <a:t>Fiil kök veya gövdelerine gelerek isim türeten eklerdir.</a:t>
            </a:r>
          </a:p>
          <a:p>
            <a:endParaRPr lang="tr-TR" dirty="0" smtClean="0"/>
          </a:p>
          <a:p>
            <a:r>
              <a:rPr lang="tr-TR" b="1" dirty="0" smtClean="0"/>
              <a:t>» </a:t>
            </a:r>
            <a:r>
              <a:rPr lang="tr-TR" b="1" u="sng" dirty="0" smtClean="0"/>
              <a:t>-im:</a:t>
            </a:r>
            <a:r>
              <a:rPr lang="tr-TR" dirty="0" smtClean="0"/>
              <a:t> seç</a:t>
            </a:r>
            <a:r>
              <a:rPr lang="tr-TR" b="1" dirty="0" smtClean="0"/>
              <a:t>im</a:t>
            </a:r>
            <a:r>
              <a:rPr lang="tr-TR" dirty="0" smtClean="0"/>
              <a:t>, üret</a:t>
            </a:r>
            <a:r>
              <a:rPr lang="tr-TR" b="1" dirty="0" smtClean="0"/>
              <a:t>im</a:t>
            </a:r>
            <a:r>
              <a:rPr lang="tr-TR" dirty="0" smtClean="0"/>
              <a:t>, böl</a:t>
            </a:r>
            <a:r>
              <a:rPr lang="tr-TR" b="1" dirty="0" smtClean="0"/>
              <a:t>üm</a:t>
            </a:r>
            <a:r>
              <a:rPr lang="tr-TR" dirty="0" smtClean="0"/>
              <a:t>, çöz</a:t>
            </a:r>
            <a:r>
              <a:rPr lang="tr-TR" b="1" dirty="0" smtClean="0"/>
              <a:t>üm</a:t>
            </a:r>
            <a:r>
              <a:rPr lang="tr-TR" dirty="0" smtClean="0"/>
              <a:t>, ver</a:t>
            </a:r>
            <a:r>
              <a:rPr lang="tr-TR" b="1" dirty="0" smtClean="0"/>
              <a:t>im</a:t>
            </a:r>
            <a:r>
              <a:rPr lang="tr-TR" dirty="0" smtClean="0"/>
              <a:t/>
            </a:r>
            <a:br>
              <a:rPr lang="tr-TR" dirty="0" smtClean="0"/>
            </a:br>
            <a:r>
              <a:rPr lang="tr-TR" b="1" dirty="0" smtClean="0"/>
              <a:t>» </a:t>
            </a:r>
            <a:r>
              <a:rPr lang="tr-TR" b="1" u="sng" dirty="0" smtClean="0"/>
              <a:t>-</a:t>
            </a:r>
            <a:r>
              <a:rPr lang="tr-TR" b="1" u="sng" dirty="0" err="1" smtClean="0"/>
              <a:t>gi</a:t>
            </a:r>
            <a:r>
              <a:rPr lang="tr-TR" b="1" u="sng" dirty="0" smtClean="0"/>
              <a:t>:</a:t>
            </a:r>
            <a:r>
              <a:rPr lang="tr-TR" dirty="0" smtClean="0"/>
              <a:t> ver</a:t>
            </a:r>
            <a:r>
              <a:rPr lang="tr-TR" b="1" dirty="0" smtClean="0"/>
              <a:t>gi</a:t>
            </a:r>
            <a:r>
              <a:rPr lang="tr-TR" dirty="0" smtClean="0"/>
              <a:t>, sev</a:t>
            </a:r>
            <a:r>
              <a:rPr lang="tr-TR" b="1" dirty="0" smtClean="0"/>
              <a:t>gi</a:t>
            </a:r>
            <a:r>
              <a:rPr lang="tr-TR" dirty="0" smtClean="0"/>
              <a:t>, gör</a:t>
            </a:r>
            <a:r>
              <a:rPr lang="tr-TR" b="1" dirty="0" smtClean="0"/>
              <a:t>gü</a:t>
            </a:r>
            <a:r>
              <a:rPr lang="tr-TR" dirty="0" smtClean="0"/>
              <a:t>, bil</a:t>
            </a:r>
            <a:r>
              <a:rPr lang="tr-TR" b="1" dirty="0" smtClean="0"/>
              <a:t>gi</a:t>
            </a:r>
            <a:r>
              <a:rPr lang="tr-TR" dirty="0" smtClean="0"/>
              <a:t>, ör</a:t>
            </a:r>
            <a:r>
              <a:rPr lang="tr-TR" b="1" dirty="0" smtClean="0"/>
              <a:t>gü</a:t>
            </a:r>
            <a:r>
              <a:rPr lang="tr-TR" dirty="0" smtClean="0"/>
              <a:t>, ser</a:t>
            </a:r>
            <a:r>
              <a:rPr lang="tr-TR" b="1" dirty="0" smtClean="0"/>
              <a:t>gi</a:t>
            </a:r>
            <a:r>
              <a:rPr lang="tr-TR" dirty="0" smtClean="0"/>
              <a:t>, al</a:t>
            </a:r>
            <a:r>
              <a:rPr lang="tr-TR" b="1" dirty="0" smtClean="0"/>
              <a:t>gı</a:t>
            </a:r>
            <a:r>
              <a:rPr lang="tr-TR" dirty="0" smtClean="0"/>
              <a:t>, at</a:t>
            </a:r>
            <a:r>
              <a:rPr lang="tr-TR" b="1" dirty="0" smtClean="0"/>
              <a:t>kı</a:t>
            </a:r>
            <a:r>
              <a:rPr lang="tr-TR" dirty="0" smtClean="0"/>
              <a:t/>
            </a:r>
            <a:br>
              <a:rPr lang="tr-TR" dirty="0" smtClean="0"/>
            </a:br>
            <a:r>
              <a:rPr lang="tr-TR" b="1" dirty="0" smtClean="0"/>
              <a:t>» </a:t>
            </a:r>
            <a:r>
              <a:rPr lang="tr-TR" b="1" u="sng" dirty="0" smtClean="0"/>
              <a:t>-</a:t>
            </a:r>
            <a:r>
              <a:rPr lang="tr-TR" b="1" u="sng" dirty="0" err="1" smtClean="0"/>
              <a:t>gın</a:t>
            </a:r>
            <a:r>
              <a:rPr lang="tr-TR" b="1" u="sng" dirty="0" smtClean="0"/>
              <a:t>:</a:t>
            </a:r>
            <a:r>
              <a:rPr lang="tr-TR" dirty="0" smtClean="0"/>
              <a:t> dal</a:t>
            </a:r>
            <a:r>
              <a:rPr lang="tr-TR" b="1" dirty="0" smtClean="0"/>
              <a:t>gın</a:t>
            </a:r>
            <a:r>
              <a:rPr lang="tr-TR" dirty="0" smtClean="0"/>
              <a:t>, kız</a:t>
            </a:r>
            <a:r>
              <a:rPr lang="tr-TR" b="1" dirty="0" smtClean="0"/>
              <a:t>gın</a:t>
            </a:r>
            <a:r>
              <a:rPr lang="tr-TR" dirty="0" smtClean="0"/>
              <a:t>, bil</a:t>
            </a:r>
            <a:r>
              <a:rPr lang="tr-TR" b="1" dirty="0" smtClean="0"/>
              <a:t>gin</a:t>
            </a:r>
            <a:r>
              <a:rPr lang="tr-TR" dirty="0" smtClean="0"/>
              <a:t>, dur</a:t>
            </a:r>
            <a:r>
              <a:rPr lang="tr-TR" b="1" dirty="0" smtClean="0"/>
              <a:t>gun</a:t>
            </a:r>
            <a:r>
              <a:rPr lang="tr-TR" dirty="0" smtClean="0"/>
              <a:t>, sal</a:t>
            </a:r>
            <a:r>
              <a:rPr lang="tr-TR" b="1" dirty="0" smtClean="0"/>
              <a:t>gın</a:t>
            </a:r>
            <a:r>
              <a:rPr lang="tr-TR" dirty="0" smtClean="0"/>
              <a:t/>
            </a:r>
            <a:br>
              <a:rPr lang="tr-TR" dirty="0" smtClean="0"/>
            </a:br>
            <a:r>
              <a:rPr lang="tr-TR" b="1" dirty="0" smtClean="0"/>
              <a:t>» </a:t>
            </a:r>
            <a:r>
              <a:rPr lang="tr-TR" b="1" u="sng" dirty="0" smtClean="0"/>
              <a:t>-ı / -i:</a:t>
            </a:r>
            <a:r>
              <a:rPr lang="tr-TR" dirty="0" smtClean="0"/>
              <a:t> yaz</a:t>
            </a:r>
            <a:r>
              <a:rPr lang="tr-TR" b="1" dirty="0" smtClean="0"/>
              <a:t>ı</a:t>
            </a:r>
            <a:r>
              <a:rPr lang="tr-TR" dirty="0" smtClean="0"/>
              <a:t>, doğ</a:t>
            </a:r>
            <a:r>
              <a:rPr lang="tr-TR" b="1" dirty="0" smtClean="0"/>
              <a:t>u</a:t>
            </a:r>
            <a:r>
              <a:rPr lang="tr-TR" dirty="0" smtClean="0"/>
              <a:t>, bat</a:t>
            </a:r>
            <a:r>
              <a:rPr lang="tr-TR" b="1" dirty="0" smtClean="0"/>
              <a:t>ı</a:t>
            </a:r>
            <a:r>
              <a:rPr lang="tr-TR" dirty="0" smtClean="0"/>
              <a:t>, gez</a:t>
            </a:r>
            <a:r>
              <a:rPr lang="tr-TR" b="1" dirty="0" smtClean="0"/>
              <a:t>i</a:t>
            </a:r>
            <a:r>
              <a:rPr lang="tr-TR" dirty="0" smtClean="0"/>
              <a:t>, tart</a:t>
            </a:r>
            <a:r>
              <a:rPr lang="tr-TR" b="1" dirty="0" smtClean="0"/>
              <a:t>ı</a:t>
            </a:r>
            <a:r>
              <a:rPr lang="tr-TR" dirty="0" smtClean="0"/>
              <a:t/>
            </a:r>
            <a:br>
              <a:rPr lang="tr-TR" dirty="0" smtClean="0"/>
            </a:br>
            <a:r>
              <a:rPr lang="tr-TR" b="1" dirty="0" smtClean="0"/>
              <a:t>» </a:t>
            </a:r>
            <a:r>
              <a:rPr lang="tr-TR" b="1" u="sng" dirty="0" smtClean="0"/>
              <a:t>-</a:t>
            </a:r>
            <a:r>
              <a:rPr lang="tr-TR" b="1" u="sng" dirty="0" err="1" smtClean="0"/>
              <a:t>ıcı</a:t>
            </a:r>
            <a:r>
              <a:rPr lang="tr-TR" b="1" u="sng" dirty="0" smtClean="0"/>
              <a:t> / -</a:t>
            </a:r>
            <a:r>
              <a:rPr lang="tr-TR" b="1" u="sng" dirty="0" err="1" smtClean="0"/>
              <a:t>ici</a:t>
            </a:r>
            <a:r>
              <a:rPr lang="tr-TR" b="1" u="sng" dirty="0" smtClean="0"/>
              <a:t>:</a:t>
            </a:r>
            <a:r>
              <a:rPr lang="tr-TR" dirty="0" smtClean="0"/>
              <a:t> yırt</a:t>
            </a:r>
            <a:r>
              <a:rPr lang="tr-TR" b="1" dirty="0" smtClean="0"/>
              <a:t>ıcı</a:t>
            </a:r>
            <a:r>
              <a:rPr lang="tr-TR" dirty="0" smtClean="0"/>
              <a:t>, sat</a:t>
            </a:r>
            <a:r>
              <a:rPr lang="tr-TR" b="1" dirty="0" smtClean="0"/>
              <a:t>ıcı</a:t>
            </a:r>
            <a:r>
              <a:rPr lang="tr-TR" dirty="0" smtClean="0"/>
              <a:t>, yap</a:t>
            </a:r>
            <a:r>
              <a:rPr lang="tr-TR" b="1" dirty="0" smtClean="0"/>
              <a:t>ıcı</a:t>
            </a:r>
            <a:r>
              <a:rPr lang="tr-TR" dirty="0" smtClean="0"/>
              <a:t>, geç</a:t>
            </a:r>
            <a:r>
              <a:rPr lang="tr-TR" b="1" dirty="0" smtClean="0"/>
              <a:t>ici</a:t>
            </a:r>
            <a:r>
              <a:rPr lang="tr-TR" dirty="0" smtClean="0"/>
              <a:t>, kur</a:t>
            </a:r>
            <a:r>
              <a:rPr lang="tr-TR" b="1" dirty="0" smtClean="0"/>
              <a:t>ucu</a:t>
            </a:r>
            <a:r>
              <a:rPr lang="tr-TR" dirty="0" smtClean="0"/>
              <a:t/>
            </a:r>
            <a:br>
              <a:rPr lang="tr-TR" dirty="0" smtClean="0"/>
            </a:br>
            <a:r>
              <a:rPr lang="tr-TR" b="1" dirty="0" smtClean="0"/>
              <a:t>» </a:t>
            </a:r>
            <a:r>
              <a:rPr lang="tr-TR" b="1" u="sng" dirty="0" smtClean="0"/>
              <a:t>-</a:t>
            </a:r>
            <a:r>
              <a:rPr lang="tr-TR" b="1" u="sng" dirty="0" err="1" smtClean="0"/>
              <a:t>ca</a:t>
            </a:r>
            <a:r>
              <a:rPr lang="tr-TR" b="1" u="sng" dirty="0" smtClean="0"/>
              <a:t>:</a:t>
            </a:r>
            <a:r>
              <a:rPr lang="tr-TR" dirty="0" smtClean="0"/>
              <a:t> düşün</a:t>
            </a:r>
            <a:r>
              <a:rPr lang="tr-TR" b="1" dirty="0" smtClean="0"/>
              <a:t>ce</a:t>
            </a:r>
            <a:r>
              <a:rPr lang="tr-TR" dirty="0" smtClean="0"/>
              <a:t>, eğlen</a:t>
            </a:r>
            <a:r>
              <a:rPr lang="tr-TR" b="1" dirty="0" smtClean="0"/>
              <a:t>ce</a:t>
            </a:r>
            <a:r>
              <a:rPr lang="tr-TR" dirty="0" smtClean="0"/>
              <a:t/>
            </a:r>
            <a:br>
              <a:rPr lang="tr-TR" dirty="0" smtClean="0"/>
            </a:br>
            <a:r>
              <a:rPr lang="tr-TR" b="1" dirty="0" smtClean="0"/>
              <a:t>» </a:t>
            </a:r>
            <a:r>
              <a:rPr lang="tr-TR" b="1" u="sng" dirty="0" smtClean="0"/>
              <a:t>-</a:t>
            </a:r>
            <a:r>
              <a:rPr lang="tr-TR" b="1" u="sng" dirty="0" err="1" smtClean="0"/>
              <a:t>ecek</a:t>
            </a:r>
            <a:r>
              <a:rPr lang="tr-TR" b="1" u="sng" dirty="0" smtClean="0"/>
              <a:t>:</a:t>
            </a:r>
            <a:r>
              <a:rPr lang="tr-TR" dirty="0" smtClean="0"/>
              <a:t> giy</a:t>
            </a:r>
            <a:r>
              <a:rPr lang="tr-TR" b="1" dirty="0" smtClean="0"/>
              <a:t>ecek</a:t>
            </a:r>
            <a:r>
              <a:rPr lang="tr-TR" dirty="0" smtClean="0"/>
              <a:t>, yak</a:t>
            </a:r>
            <a:r>
              <a:rPr lang="tr-TR" b="1" dirty="0" smtClean="0"/>
              <a:t>acak</a:t>
            </a:r>
            <a:r>
              <a:rPr lang="tr-TR" dirty="0" smtClean="0"/>
              <a:t>, aç</a:t>
            </a:r>
            <a:r>
              <a:rPr lang="tr-TR" b="1" dirty="0" smtClean="0"/>
              <a:t>acak</a:t>
            </a:r>
            <a:endParaRPr lang="tr-TR" dirty="0" smtClean="0"/>
          </a:p>
          <a:p>
            <a:pPr>
              <a:buNone/>
            </a:pP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r>
              <a:rPr lang="tr-TR" b="1" dirty="0" smtClean="0"/>
              <a:t>» </a:t>
            </a:r>
            <a:r>
              <a:rPr lang="tr-TR" b="1" u="sng" dirty="0" smtClean="0"/>
              <a:t>-ak:</a:t>
            </a:r>
            <a:r>
              <a:rPr lang="tr-TR" dirty="0" smtClean="0"/>
              <a:t> yat</a:t>
            </a:r>
            <a:r>
              <a:rPr lang="tr-TR" b="1" dirty="0" smtClean="0"/>
              <a:t>ak</a:t>
            </a:r>
            <a:r>
              <a:rPr lang="tr-TR" dirty="0" smtClean="0"/>
              <a:t>, kaç</a:t>
            </a:r>
            <a:r>
              <a:rPr lang="tr-TR" b="1" dirty="0" smtClean="0"/>
              <a:t>ak</a:t>
            </a:r>
            <a:r>
              <a:rPr lang="tr-TR" dirty="0" smtClean="0"/>
              <a:t>, dur</a:t>
            </a:r>
            <a:r>
              <a:rPr lang="tr-TR" b="1" dirty="0" smtClean="0"/>
              <a:t>ak</a:t>
            </a:r>
            <a:r>
              <a:rPr lang="tr-TR" dirty="0" smtClean="0"/>
              <a:t>,</a:t>
            </a:r>
            <a:br>
              <a:rPr lang="tr-TR" dirty="0" smtClean="0"/>
            </a:br>
            <a:r>
              <a:rPr lang="tr-TR" b="1" dirty="0" smtClean="0"/>
              <a:t>» </a:t>
            </a:r>
            <a:r>
              <a:rPr lang="tr-TR" b="1" u="sng" dirty="0" smtClean="0"/>
              <a:t>-</a:t>
            </a:r>
            <a:r>
              <a:rPr lang="tr-TR" b="1" u="sng" dirty="0" err="1" smtClean="0"/>
              <a:t>ga</a:t>
            </a:r>
            <a:r>
              <a:rPr lang="tr-TR" b="1" u="sng" dirty="0" smtClean="0"/>
              <a:t>:</a:t>
            </a:r>
            <a:r>
              <a:rPr lang="tr-TR" dirty="0" smtClean="0"/>
              <a:t> böl</a:t>
            </a:r>
            <a:r>
              <a:rPr lang="tr-TR" b="1" dirty="0" smtClean="0"/>
              <a:t>ge</a:t>
            </a:r>
            <a:r>
              <a:rPr lang="tr-TR" dirty="0" smtClean="0"/>
              <a:t>, bil</a:t>
            </a:r>
            <a:r>
              <a:rPr lang="tr-TR" b="1" dirty="0" smtClean="0"/>
              <a:t>ge</a:t>
            </a:r>
            <a:r>
              <a:rPr lang="tr-TR" dirty="0" smtClean="0"/>
              <a:t>, süpür</a:t>
            </a:r>
            <a:r>
              <a:rPr lang="tr-TR" b="1" dirty="0" smtClean="0"/>
              <a:t>ge</a:t>
            </a:r>
            <a:r>
              <a:rPr lang="tr-TR" dirty="0" smtClean="0"/>
              <a:t>,</a:t>
            </a:r>
            <a:br>
              <a:rPr lang="tr-TR" dirty="0" smtClean="0"/>
            </a:br>
            <a:r>
              <a:rPr lang="tr-TR" b="1" dirty="0" smtClean="0"/>
              <a:t>» </a:t>
            </a:r>
            <a:r>
              <a:rPr lang="tr-TR" b="1" u="sng" dirty="0" smtClean="0"/>
              <a:t>-</a:t>
            </a:r>
            <a:r>
              <a:rPr lang="tr-TR" b="1" u="sng" dirty="0" err="1" smtClean="0"/>
              <a:t>gan</a:t>
            </a:r>
            <a:r>
              <a:rPr lang="tr-TR" b="1" u="sng" dirty="0" smtClean="0"/>
              <a:t>:</a:t>
            </a:r>
            <a:r>
              <a:rPr lang="tr-TR" dirty="0" smtClean="0"/>
              <a:t> çalış</a:t>
            </a:r>
            <a:r>
              <a:rPr lang="tr-TR" b="1" dirty="0" smtClean="0"/>
              <a:t>kan</a:t>
            </a:r>
            <a:r>
              <a:rPr lang="tr-TR" dirty="0" smtClean="0"/>
              <a:t>, unut</a:t>
            </a:r>
            <a:r>
              <a:rPr lang="tr-TR" b="1" dirty="0" smtClean="0"/>
              <a:t>kan</a:t>
            </a:r>
            <a:r>
              <a:rPr lang="tr-TR" dirty="0" smtClean="0"/>
              <a:t>, çekin</a:t>
            </a:r>
            <a:r>
              <a:rPr lang="tr-TR" b="1" dirty="0" smtClean="0"/>
              <a:t>gen</a:t>
            </a:r>
            <a:r>
              <a:rPr lang="tr-TR" dirty="0" smtClean="0"/>
              <a:t/>
            </a:r>
            <a:br>
              <a:rPr lang="tr-TR" dirty="0" smtClean="0"/>
            </a:br>
            <a:r>
              <a:rPr lang="tr-TR" b="1" dirty="0" smtClean="0"/>
              <a:t>» </a:t>
            </a:r>
            <a:r>
              <a:rPr lang="tr-TR" b="1" u="sng" dirty="0" smtClean="0"/>
              <a:t>-</a:t>
            </a:r>
            <a:r>
              <a:rPr lang="tr-TR" b="1" u="sng" dirty="0" err="1" smtClean="0"/>
              <a:t>gıç</a:t>
            </a:r>
            <a:r>
              <a:rPr lang="tr-TR" b="1" u="sng" dirty="0" smtClean="0"/>
              <a:t>:</a:t>
            </a:r>
            <a:r>
              <a:rPr lang="tr-TR" dirty="0" smtClean="0"/>
              <a:t> bil</a:t>
            </a:r>
            <a:r>
              <a:rPr lang="tr-TR" b="1" dirty="0" smtClean="0"/>
              <a:t>giç</a:t>
            </a:r>
            <a:r>
              <a:rPr lang="tr-TR" dirty="0" smtClean="0"/>
              <a:t>, dal</a:t>
            </a:r>
            <a:r>
              <a:rPr lang="tr-TR" b="1" dirty="0" smtClean="0"/>
              <a:t>gıç</a:t>
            </a:r>
            <a:r>
              <a:rPr lang="tr-TR" dirty="0" smtClean="0"/>
              <a:t>, başlan</a:t>
            </a:r>
            <a:r>
              <a:rPr lang="tr-TR" b="1" dirty="0" smtClean="0"/>
              <a:t>gıç</a:t>
            </a:r>
            <a:r>
              <a:rPr lang="tr-TR" dirty="0" smtClean="0"/>
              <a:t/>
            </a:r>
            <a:br>
              <a:rPr lang="tr-TR" dirty="0" smtClean="0"/>
            </a:br>
            <a:r>
              <a:rPr lang="tr-TR" b="1" dirty="0" smtClean="0"/>
              <a:t>» </a:t>
            </a:r>
            <a:r>
              <a:rPr lang="tr-TR" b="1" u="sng" dirty="0" smtClean="0"/>
              <a:t>-</a:t>
            </a:r>
            <a:r>
              <a:rPr lang="tr-TR" b="1" u="sng" dirty="0" err="1" smtClean="0"/>
              <a:t>ik</a:t>
            </a:r>
            <a:r>
              <a:rPr lang="tr-TR" b="1" u="sng" dirty="0" smtClean="0"/>
              <a:t>:</a:t>
            </a:r>
            <a:r>
              <a:rPr lang="tr-TR" dirty="0" smtClean="0"/>
              <a:t> kes</a:t>
            </a:r>
            <a:r>
              <a:rPr lang="tr-TR" b="1" dirty="0" smtClean="0"/>
              <a:t>ik</a:t>
            </a:r>
            <a:r>
              <a:rPr lang="tr-TR" dirty="0" smtClean="0"/>
              <a:t>, aç</a:t>
            </a:r>
            <a:r>
              <a:rPr lang="tr-TR" b="1" dirty="0" smtClean="0"/>
              <a:t>ık</a:t>
            </a:r>
            <a:r>
              <a:rPr lang="tr-TR" dirty="0" smtClean="0"/>
              <a:t>, göç</a:t>
            </a:r>
            <a:r>
              <a:rPr lang="tr-TR" b="1" dirty="0" smtClean="0"/>
              <a:t>ük</a:t>
            </a:r>
            <a:r>
              <a:rPr lang="tr-TR" dirty="0" smtClean="0"/>
              <a:t>, kır</a:t>
            </a:r>
            <a:r>
              <a:rPr lang="tr-TR" b="1" dirty="0" smtClean="0"/>
              <a:t>ık</a:t>
            </a:r>
            <a:r>
              <a:rPr lang="tr-TR" dirty="0" smtClean="0"/>
              <a:t/>
            </a:r>
            <a:br>
              <a:rPr lang="tr-TR" dirty="0" smtClean="0"/>
            </a:br>
            <a:r>
              <a:rPr lang="tr-TR" b="1" dirty="0" smtClean="0"/>
              <a:t>» </a:t>
            </a:r>
            <a:r>
              <a:rPr lang="tr-TR" b="1" u="sng" dirty="0" smtClean="0"/>
              <a:t>-</a:t>
            </a:r>
            <a:r>
              <a:rPr lang="tr-TR" b="1" u="sng" dirty="0" err="1" smtClean="0"/>
              <a:t>ın</a:t>
            </a:r>
            <a:r>
              <a:rPr lang="tr-TR" b="1" u="sng" dirty="0" smtClean="0"/>
              <a:t> / -in:</a:t>
            </a:r>
            <a:r>
              <a:rPr lang="tr-TR" dirty="0" smtClean="0"/>
              <a:t> yığ</a:t>
            </a:r>
            <a:r>
              <a:rPr lang="tr-TR" b="1" dirty="0" smtClean="0"/>
              <a:t>ın</a:t>
            </a:r>
            <a:r>
              <a:rPr lang="tr-TR" dirty="0" smtClean="0"/>
              <a:t>, ak</a:t>
            </a:r>
            <a:r>
              <a:rPr lang="tr-TR" b="1" dirty="0" smtClean="0"/>
              <a:t>ın</a:t>
            </a:r>
            <a:r>
              <a:rPr lang="tr-TR" dirty="0" smtClean="0"/>
              <a:t>, tüt</a:t>
            </a:r>
            <a:r>
              <a:rPr lang="tr-TR" b="1" dirty="0" smtClean="0"/>
              <a:t>ün</a:t>
            </a:r>
            <a:r>
              <a:rPr lang="tr-TR" dirty="0" smtClean="0"/>
              <a:t>, ek</a:t>
            </a:r>
            <a:r>
              <a:rPr lang="tr-TR" b="1" dirty="0" smtClean="0"/>
              <a:t>in</a:t>
            </a:r>
            <a:r>
              <a:rPr lang="tr-TR" dirty="0" smtClean="0"/>
              <a:t>,</a:t>
            </a:r>
            <a:br>
              <a:rPr lang="tr-TR" dirty="0" smtClean="0"/>
            </a:br>
            <a:r>
              <a:rPr lang="tr-TR" b="1" dirty="0" smtClean="0"/>
              <a:t>» </a:t>
            </a:r>
            <a:r>
              <a:rPr lang="tr-TR" b="1" u="sng" dirty="0" smtClean="0"/>
              <a:t>-</a:t>
            </a:r>
            <a:r>
              <a:rPr lang="tr-TR" b="1" u="sng" dirty="0" err="1" smtClean="0"/>
              <a:t>nç</a:t>
            </a:r>
            <a:r>
              <a:rPr lang="tr-TR" b="1" u="sng" dirty="0" smtClean="0"/>
              <a:t>:</a:t>
            </a:r>
            <a:r>
              <a:rPr lang="tr-TR" dirty="0" smtClean="0"/>
              <a:t> gül</a:t>
            </a:r>
            <a:r>
              <a:rPr lang="tr-TR" b="1" dirty="0" smtClean="0"/>
              <a:t>ünç</a:t>
            </a:r>
            <a:r>
              <a:rPr lang="tr-TR" dirty="0" smtClean="0"/>
              <a:t>, bas</a:t>
            </a:r>
            <a:r>
              <a:rPr lang="tr-TR" b="1" dirty="0" smtClean="0"/>
              <a:t>ınç, </a:t>
            </a:r>
            <a:r>
              <a:rPr lang="tr-TR" dirty="0" smtClean="0"/>
              <a:t/>
            </a:r>
            <a:br>
              <a:rPr lang="tr-TR" dirty="0" smtClean="0"/>
            </a:br>
            <a:r>
              <a:rPr lang="tr-TR" b="1" dirty="0" smtClean="0"/>
              <a:t>» </a:t>
            </a:r>
            <a:r>
              <a:rPr lang="tr-TR" b="1" u="sng" dirty="0" smtClean="0"/>
              <a:t>-</a:t>
            </a:r>
            <a:r>
              <a:rPr lang="tr-TR" b="1" u="sng" dirty="0" err="1" smtClean="0"/>
              <a:t>ıntı</a:t>
            </a:r>
            <a:r>
              <a:rPr lang="tr-TR" b="1" u="sng" dirty="0" smtClean="0"/>
              <a:t>:</a:t>
            </a:r>
            <a:r>
              <a:rPr lang="tr-TR" dirty="0" smtClean="0"/>
              <a:t> es</a:t>
            </a:r>
            <a:r>
              <a:rPr lang="tr-TR" b="1" dirty="0" smtClean="0"/>
              <a:t>inti</a:t>
            </a:r>
            <a:r>
              <a:rPr lang="tr-TR" dirty="0" smtClean="0"/>
              <a:t>, çık</a:t>
            </a:r>
            <a:r>
              <a:rPr lang="tr-TR" b="1" dirty="0" smtClean="0"/>
              <a:t>ıntı</a:t>
            </a:r>
            <a:r>
              <a:rPr lang="tr-TR" dirty="0" smtClean="0"/>
              <a:t>, dök</a:t>
            </a:r>
            <a:r>
              <a:rPr lang="tr-TR" b="1" dirty="0" smtClean="0"/>
              <a:t>üntü</a:t>
            </a:r>
            <a:r>
              <a:rPr lang="tr-TR" dirty="0" smtClean="0"/>
              <a:t>,</a:t>
            </a:r>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Zengin">
  <a:themeElements>
    <a:clrScheme name="Zengin">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Zengin">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57</TotalTime>
  <Words>774</Words>
  <Application>Microsoft Office PowerPoint</Application>
  <PresentationFormat>Ekran Gösterisi (4:3)</PresentationFormat>
  <Paragraphs>144</Paragraphs>
  <Slides>59</Slides>
  <Notes>3</Notes>
  <HiddenSlides>0</HiddenSlides>
  <MMClips>0</MMClips>
  <ScaleCrop>false</ScaleCrop>
  <HeadingPairs>
    <vt:vector size="4" baseType="variant">
      <vt:variant>
        <vt:lpstr>Tema</vt:lpstr>
      </vt:variant>
      <vt:variant>
        <vt:i4>1</vt:i4>
      </vt:variant>
      <vt:variant>
        <vt:lpstr>Slayt Başlıkları</vt:lpstr>
      </vt:variant>
      <vt:variant>
        <vt:i4>59</vt:i4>
      </vt:variant>
    </vt:vector>
  </HeadingPairs>
  <TitlesOfParts>
    <vt:vector size="60" baseType="lpstr">
      <vt:lpstr>Zengin</vt:lpstr>
      <vt:lpstr>5.SINIF DA-DE EKLERİ KONU ANLATIMI</vt:lpstr>
      <vt:lpstr>EK </vt:lpstr>
      <vt:lpstr>DEVAMI</vt:lpstr>
      <vt:lpstr>1. Yapım Ekleri </vt:lpstr>
      <vt:lpstr>1. İsimden İsim Yapım Ekleri </vt:lpstr>
      <vt:lpstr>DEVAMI</vt:lpstr>
      <vt:lpstr>2. İsimden Fiil Yapım Ekleri </vt:lpstr>
      <vt:lpstr>3. Fiilden İsim Yapım Ekleri </vt:lpstr>
      <vt:lpstr>Slayt 9</vt:lpstr>
      <vt:lpstr>Slayt 10</vt:lpstr>
      <vt:lpstr>4. Fiilden Fiil Yapım Ekleri </vt:lpstr>
      <vt:lpstr>2. Çekim Ekleri </vt:lpstr>
      <vt:lpstr>Slayt 13</vt:lpstr>
      <vt:lpstr>örnek</vt:lpstr>
      <vt:lpstr>Slayt 15</vt:lpstr>
      <vt:lpstr>1. İsim (Ad) Çekim Ekleri </vt:lpstr>
      <vt:lpstr>İsim çekim ekleri şunlardır:</vt:lpstr>
      <vt:lpstr>2.1.1. Çokluk (Çoğul) Eki (-lar / -ler) </vt:lpstr>
      <vt:lpstr>örn</vt:lpstr>
      <vt:lpstr>Slayt 20</vt:lpstr>
      <vt:lpstr>Slayt 21</vt:lpstr>
      <vt:lpstr>2.1.2. Durum (Hâl) Ekleri (-i, -e, -de, -den) </vt:lpstr>
      <vt:lpstr>a) Belirtme durumu eki (-i / -ı / -u / -ü) </vt:lpstr>
      <vt:lpstr>Slayt 24</vt:lpstr>
      <vt:lpstr>Slayt 25</vt:lpstr>
      <vt:lpstr>b) Yönelme durumu eki:(-e / -a) </vt:lpstr>
      <vt:lpstr>Slayt 27</vt:lpstr>
      <vt:lpstr>c) Bulunma durumu eki: (-de / -da / -te / -ta) </vt:lpstr>
      <vt:lpstr>Slayt 29</vt:lpstr>
      <vt:lpstr>Slayt 30</vt:lpstr>
      <vt:lpstr>Slayt 31</vt:lpstr>
      <vt:lpstr>d) Ayrılma (Çıkma) durumu eki: (-den / -dan / -ten / -tan) </vt:lpstr>
      <vt:lpstr>Slayt 33</vt:lpstr>
      <vt:lpstr>2.1.3. İlgi (Tamlama) Ekleri (-ın / -in / -un / -ün) </vt:lpstr>
      <vt:lpstr>Slayt 35</vt:lpstr>
      <vt:lpstr>2.1.4. İyelik (Aitlik) Ekleri (-m, -n, -i, -miz, -niz, -leri) </vt:lpstr>
      <vt:lpstr>Slayt 37</vt:lpstr>
      <vt:lpstr>Slayt 38</vt:lpstr>
      <vt:lpstr>2.1.5. Eşitlik Ekleri (-ca / -ce / -ça / -çe) </vt:lpstr>
      <vt:lpstr>2.2 Fiil (Eylem) Çekim Ekleri </vt:lpstr>
      <vt:lpstr>2.2.1 Kip Ekleri </vt:lpstr>
      <vt:lpstr>a) Bildirme (Haber) Kipi Ekleri </vt:lpstr>
      <vt:lpstr>Slayt 43</vt:lpstr>
      <vt:lpstr>1- Geçmiş Zaman Eki (-di, -dı, -du, -dü, -tı, -ti, -tu, -tü / -mış, -miş, -muş, -müş)</vt:lpstr>
      <vt:lpstr>Slayt 45</vt:lpstr>
      <vt:lpstr>Slayt 46</vt:lpstr>
      <vt:lpstr>b- Öğrenilen (Duyulan / Belirsiz) Geçmiş Zaman Eki (-mış, -miş, -muş, -müş)</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2015-12-18T16:07:06Z</dcterms:created>
  <dcterms:modified xsi:type="dcterms:W3CDTF">2015-12-20T08:56:18Z</dcterms:modified>
  <cp:category>www.sorubak.com</cp:category>
</cp:coreProperties>
</file>