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7" d="100"/>
          <a:sy n="107" d="100"/>
        </p:scale>
        <p:origin x="-492" y="6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139827-05F3-4A9F-942B-6B1C5292E490}" type="datetimeFigureOut">
              <a:rPr lang="tr-TR" smtClean="0"/>
              <a:pPr/>
              <a:t>28.02.2016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09AB77-8302-4B39-95CE-BBDA7A039A8D}" type="slidenum">
              <a:rPr lang="tr-TR" smtClean="0"/>
              <a:pPr/>
              <a:t>‹#›</a:t>
            </a:fld>
            <a:endParaRPr lang="tr-TR"/>
          </a:p>
        </p:txBody>
      </p:sp>
    </p:spTree>
    <p:extLst>
      <p:ext uri="{BB962C8B-B14F-4D97-AF65-F5344CB8AC3E}">
        <p14:creationId xmlns:p14="http://schemas.microsoft.com/office/powerpoint/2010/main" xmlns="" val="4252875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effectLst/>
                <a:latin typeface="+mn-lt"/>
                <a:ea typeface="+mn-ea"/>
                <a:cs typeface="+mn-cs"/>
              </a:rPr>
              <a:t>www.</a:t>
            </a:r>
            <a:r>
              <a:rPr lang="tr-TR" sz="1200" u="sng" kern="1200" dirty="0" err="1" smtClean="0">
                <a:solidFill>
                  <a:schemeClr val="tx1"/>
                </a:solidFill>
                <a:effectLst/>
                <a:latin typeface="+mn-lt"/>
                <a:ea typeface="+mn-ea"/>
                <a:cs typeface="+mn-cs"/>
              </a:rPr>
              <a:t>sorubak</a:t>
            </a:r>
            <a:r>
              <a:rPr lang="tr-TR" sz="1200" u="sng" kern="1200" dirty="0" smtClean="0">
                <a:solidFill>
                  <a:schemeClr val="tx1"/>
                </a:solidFill>
                <a:effectLst/>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3609AB77-8302-4B39-95CE-BBDA7A039A8D}" type="slidenum">
              <a:rPr lang="tr-TR" smtClean="0"/>
              <a:pPr/>
              <a:t>14</a:t>
            </a:fld>
            <a:endParaRPr lang="tr-TR"/>
          </a:p>
        </p:txBody>
      </p:sp>
    </p:spTree>
    <p:extLst>
      <p:ext uri="{BB962C8B-B14F-4D97-AF65-F5344CB8AC3E}">
        <p14:creationId xmlns:p14="http://schemas.microsoft.com/office/powerpoint/2010/main" xmlns="" val="2957454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19" name="18 Altbilgi Yer Tutucusu"/>
          <p:cNvSpPr>
            <a:spLocks noGrp="1"/>
          </p:cNvSpPr>
          <p:nvPr>
            <p:ph type="ftr" sz="quarter" idx="11"/>
          </p:nvPr>
        </p:nvSpPr>
        <p:spPr/>
        <p:txBody>
          <a:bodyPr/>
          <a:lstStyle/>
          <a:p>
            <a:endParaRPr lang="tr-TR" dirty="0"/>
          </a:p>
        </p:txBody>
      </p:sp>
      <p:sp>
        <p:nvSpPr>
          <p:cNvPr id="27" name="26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4" name="3 Altbilgi Yer Tutucusu"/>
          <p:cNvSpPr>
            <a:spLocks noGrp="1"/>
          </p:cNvSpPr>
          <p:nvPr>
            <p:ph type="ftr" sz="quarter" idx="11"/>
          </p:nvPr>
        </p:nvSpPr>
        <p:spPr/>
        <p:txBody>
          <a:bodyPr/>
          <a:lstStyle/>
          <a:p>
            <a:endParaRPr lang="tr-TR" dirty="0"/>
          </a:p>
        </p:txBody>
      </p:sp>
      <p:sp>
        <p:nvSpPr>
          <p:cNvPr id="5" name="4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B8EB467A-120E-4213-B45D-8762A03EF31A}" type="slidenum">
              <a:rPr lang="tr-TR" smtClean="0"/>
              <a:pPr/>
              <a:t>‹#›</a:t>
            </a:fld>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207F9DC-E073-4047-AAE2-37BDEC885D08}" type="datetimeFigureOut">
              <a:rPr lang="tr-TR" smtClean="0"/>
              <a:pPr/>
              <a:t>28.02.2016</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a:xfrm>
            <a:off x="8077200" y="6356350"/>
            <a:ext cx="609600" cy="365125"/>
          </a:xfrm>
        </p:spPr>
        <p:txBody>
          <a:bodyPr/>
          <a:lstStyle/>
          <a:p>
            <a:fld id="{B8EB467A-120E-4213-B45D-8762A03EF31A}" type="slidenum">
              <a:rPr lang="tr-TR" smtClean="0"/>
              <a:pPr/>
              <a:t>‹#›</a:t>
            </a:fld>
            <a:endParaRPr lang="tr-TR" dirty="0"/>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dirty="0"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207F9DC-E073-4047-AAE2-37BDEC885D08}" type="datetimeFigureOut">
              <a:rPr lang="tr-TR" smtClean="0"/>
              <a:pPr/>
              <a:t>28.02.2016</a:t>
            </a:fld>
            <a:endParaRPr lang="tr-TR" dirty="0"/>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dirty="0"/>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8EB467A-120E-4213-B45D-8762A03EF31A}" type="slidenum">
              <a:rPr lang="tr-TR" smtClean="0"/>
              <a:pPr/>
              <a:t>‹#›</a:t>
            </a:fld>
            <a:endParaRPr lang="tr-TR" dirty="0"/>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14282" y="214290"/>
            <a:ext cx="8786874" cy="1928826"/>
          </a:xfrm>
          <a:ln>
            <a:noFill/>
          </a:ln>
        </p:spPr>
        <p:style>
          <a:lnRef idx="3">
            <a:schemeClr val="lt1"/>
          </a:lnRef>
          <a:fillRef idx="1">
            <a:schemeClr val="accent3"/>
          </a:fillRef>
          <a:effectRef idx="1">
            <a:schemeClr val="accent3"/>
          </a:effectRef>
          <a:fontRef idx="minor">
            <a:schemeClr val="lt1"/>
          </a:fontRef>
        </p:style>
        <p:txBody>
          <a:bodyPr vert="horz" lIns="0" tIns="0" rIns="18288" bIns="0" anchor="b">
            <a:normAutofit fontScale="90000"/>
            <a:scene3d>
              <a:camera prst="orthographicFront"/>
              <a:lightRig rig="freezing" dir="t">
                <a:rot lat="0" lon="0" rev="5640000"/>
              </a:lightRig>
            </a:scene3d>
            <a:sp3d prstMaterial="flat">
              <a:bevelT w="38100" h="38100"/>
              <a:contourClr>
                <a:schemeClr val="tx2"/>
              </a:contourClr>
            </a:sp3d>
          </a:bodyPr>
          <a:lstStyle/>
          <a:p>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
            </a:r>
            <a:br>
              <a:rPr lang="tr-TR" sz="5000" dirty="0" smtClean="0"/>
            </a:br>
            <a:r>
              <a:rPr lang="tr-TR" sz="5000" dirty="0" smtClean="0"/>
              <a:t>Banyonun Önemi  :</a:t>
            </a:r>
          </a:p>
        </p:txBody>
      </p:sp>
      <p:sp>
        <p:nvSpPr>
          <p:cNvPr id="3" name="2 Alt Başlık"/>
          <p:cNvSpPr>
            <a:spLocks noGrp="1"/>
          </p:cNvSpPr>
          <p:nvPr>
            <p:ph type="subTitle" idx="1"/>
          </p:nvPr>
        </p:nvSpPr>
        <p:spPr/>
        <p:txBody>
          <a:bodyPr/>
          <a:lstStyle/>
          <a:p>
            <a:r>
              <a:rPr lang="tr-TR" dirty="0" smtClean="0"/>
              <a:t>İbrahim Demir</a:t>
            </a:r>
            <a:endParaRPr lang="tr-TR" dirty="0"/>
          </a:p>
        </p:txBody>
      </p:sp>
      <p:sp>
        <p:nvSpPr>
          <p:cNvPr id="4" name="Dikdörtgen 3"/>
          <p:cNvSpPr/>
          <p:nvPr/>
        </p:nvSpPr>
        <p:spPr>
          <a:xfrm>
            <a:off x="6300192" y="5733256"/>
            <a:ext cx="2322174" cy="369332"/>
          </a:xfrm>
          <a:prstGeom prst="rect">
            <a:avLst/>
          </a:prstGeom>
        </p:spPr>
        <p:txBody>
          <a:bodyPr wrap="none">
            <a:spAutoFit/>
          </a:bodyPr>
          <a:lstStyle/>
          <a:p>
            <a:r>
              <a:rPr lang="tr-TR" u="sng" dirty="0">
                <a:hlinkClick r:id="rId3"/>
              </a:rPr>
              <a:t>www.egitimhane.com</a:t>
            </a:r>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229600" cy="1489922"/>
          </a:xfrm>
        </p:spPr>
        <p:txBody>
          <a:bodyPr>
            <a:normAutofit fontScale="90000"/>
          </a:bodyPr>
          <a:lstStyle/>
          <a:p>
            <a:r>
              <a:rPr lang="tr-TR" dirty="0" smtClean="0"/>
              <a:t>Ergenlik Sivilcesi (Akne </a:t>
            </a:r>
            <a:r>
              <a:rPr lang="tr-TR" dirty="0" err="1" smtClean="0"/>
              <a:t>Vulgaris</a:t>
            </a:r>
            <a:r>
              <a:rPr lang="tr-TR" dirty="0" smtClean="0"/>
              <a:t>)</a:t>
            </a:r>
            <a:br>
              <a:rPr lang="tr-TR" dirty="0" smtClean="0"/>
            </a:br>
            <a:endParaRPr lang="tr-TR" dirty="0"/>
          </a:p>
        </p:txBody>
      </p:sp>
      <p:pic>
        <p:nvPicPr>
          <p:cNvPr id="3074" name="Picture 2" descr="C:\Users\Hp\Downloads\f4474e7bb5d3f6fac93f04c91c8961fc_1294517219.jpg"/>
          <p:cNvPicPr>
            <a:picLocks noGrp="1" noChangeAspect="1" noChangeArrowheads="1"/>
          </p:cNvPicPr>
          <p:nvPr>
            <p:ph idx="1"/>
          </p:nvPr>
        </p:nvPicPr>
        <p:blipFill>
          <a:blip r:embed="rId3" cstate="print"/>
          <a:srcRect/>
          <a:stretch>
            <a:fillRect/>
          </a:stretch>
        </p:blipFill>
        <p:spPr bwMode="auto">
          <a:xfrm>
            <a:off x="1857356" y="2285992"/>
            <a:ext cx="6072230" cy="3643314"/>
          </a:xfrm>
          <a:prstGeom prst="rect">
            <a:avLst/>
          </a:prstGeom>
          <a:noFill/>
        </p:spPr>
      </p:pic>
      <p:sp>
        <p:nvSpPr>
          <p:cNvPr id="5" name="4 Dikdörtgen"/>
          <p:cNvSpPr/>
          <p:nvPr/>
        </p:nvSpPr>
        <p:spPr>
          <a:xfrm>
            <a:off x="0" y="1214422"/>
            <a:ext cx="9144000" cy="923330"/>
          </a:xfrm>
          <a:prstGeom prst="rect">
            <a:avLst/>
          </a:prstGeom>
        </p:spPr>
        <p:txBody>
          <a:bodyPr wrap="square">
            <a:spAutoFit/>
          </a:bodyPr>
          <a:lstStyle/>
          <a:p>
            <a:r>
              <a:rPr lang="tr-TR" dirty="0"/>
              <a:t>Genellikle yüz, sırt, göğüs ve omuzlara yerleşmektedir. En sık ergenlik çağında görülmektedir. Sağlıklı ve dengeli beslenme esası dışında beslenildiğinde sivilce oranı artabilir.</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0"/>
            <a:ext cx="8229600" cy="1847088"/>
          </a:xfrm>
        </p:spPr>
        <p:txBody>
          <a:bodyPr>
            <a:normAutofit/>
          </a:bodyPr>
          <a:lstStyle/>
          <a:p>
            <a:r>
              <a:rPr lang="tr-TR" dirty="0" smtClean="0"/>
              <a:t>Kellik (</a:t>
            </a:r>
            <a:r>
              <a:rPr lang="tr-TR" dirty="0" err="1" smtClean="0"/>
              <a:t>Alopesi</a:t>
            </a:r>
            <a:r>
              <a:rPr lang="tr-TR" dirty="0" smtClean="0"/>
              <a:t>)</a:t>
            </a:r>
            <a:br>
              <a:rPr lang="tr-TR" dirty="0" smtClean="0"/>
            </a:br>
            <a:endParaRPr lang="tr-TR" dirty="0"/>
          </a:p>
        </p:txBody>
      </p:sp>
      <p:sp>
        <p:nvSpPr>
          <p:cNvPr id="3" name="2 İçerik Yer Tutucusu"/>
          <p:cNvSpPr>
            <a:spLocks noGrp="1"/>
          </p:cNvSpPr>
          <p:nvPr>
            <p:ph idx="1"/>
          </p:nvPr>
        </p:nvSpPr>
        <p:spPr>
          <a:xfrm>
            <a:off x="457200" y="1214422"/>
            <a:ext cx="8229600" cy="5643578"/>
          </a:xfrm>
        </p:spPr>
        <p:txBody>
          <a:bodyPr>
            <a:normAutofit fontScale="92500" lnSpcReduction="20000"/>
          </a:bodyPr>
          <a:lstStyle/>
          <a:p>
            <a:r>
              <a:rPr lang="tr-TR" dirty="0" smtClean="0"/>
              <a:t>24 saat </a:t>
            </a:r>
            <a:r>
              <a:rPr lang="tr-TR" dirty="0" err="1" smtClean="0"/>
              <a:t>icerisinde</a:t>
            </a:r>
            <a:r>
              <a:rPr lang="tr-TR" dirty="0" smtClean="0"/>
              <a:t> 100 adetten fazla kıl dökülmesidir. Genel olarak 3 tip saç dökülmesi vardır:</a:t>
            </a:r>
          </a:p>
          <a:p>
            <a:r>
              <a:rPr lang="tr-TR" dirty="0" err="1" smtClean="0"/>
              <a:t>Yaygin</a:t>
            </a:r>
            <a:r>
              <a:rPr lang="tr-TR" dirty="0" smtClean="0"/>
              <a:t> saç dökülmesi; doğum, stres, ameliyat ve yüksek ateşli hastalıklardan   1-2 ay sonra saç dökülmesinde geçici bir süre için (6 ay) artış meydana gelebilir. Bunun </a:t>
            </a:r>
            <a:r>
              <a:rPr lang="tr-TR" dirty="0" err="1" smtClean="0"/>
              <a:t>disinda</a:t>
            </a:r>
            <a:r>
              <a:rPr lang="tr-TR" dirty="0" smtClean="0"/>
              <a:t> endokrinolojik </a:t>
            </a:r>
            <a:r>
              <a:rPr lang="tr-TR" dirty="0" err="1" smtClean="0"/>
              <a:t>hastaliklar</a:t>
            </a:r>
            <a:r>
              <a:rPr lang="tr-TR" dirty="0" smtClean="0"/>
              <a:t> sonucu </a:t>
            </a:r>
            <a:r>
              <a:rPr lang="tr-TR" dirty="0" err="1" smtClean="0"/>
              <a:t>dokulme</a:t>
            </a:r>
            <a:r>
              <a:rPr lang="tr-TR" dirty="0" smtClean="0"/>
              <a:t> </a:t>
            </a:r>
            <a:r>
              <a:rPr lang="tr-TR" dirty="0" err="1" smtClean="0"/>
              <a:t>yasanabilir</a:t>
            </a:r>
            <a:r>
              <a:rPr lang="tr-TR" dirty="0" smtClean="0"/>
              <a:t>. Şeker hastalığı, bu tür hastalıklara iyi bir örnektir.</a:t>
            </a:r>
          </a:p>
          <a:p>
            <a:r>
              <a:rPr lang="tr-TR" dirty="0" smtClean="0"/>
              <a:t>Bölgesel iz </a:t>
            </a:r>
            <a:r>
              <a:rPr lang="tr-TR" dirty="0" err="1" smtClean="0"/>
              <a:t>birakmayan</a:t>
            </a:r>
            <a:r>
              <a:rPr lang="tr-TR" dirty="0" smtClean="0"/>
              <a:t> </a:t>
            </a:r>
            <a:r>
              <a:rPr lang="tr-TR" dirty="0" err="1" smtClean="0"/>
              <a:t>bazi</a:t>
            </a:r>
            <a:r>
              <a:rPr lang="tr-TR" dirty="0" smtClean="0"/>
              <a:t> kozmetik uygulamalar </a:t>
            </a:r>
            <a:r>
              <a:rPr lang="tr-TR" dirty="0" err="1" smtClean="0"/>
              <a:t>sonrasi</a:t>
            </a:r>
            <a:r>
              <a:rPr lang="tr-TR" dirty="0" smtClean="0"/>
              <a:t> (Fön gibi) ve </a:t>
            </a:r>
            <a:r>
              <a:rPr lang="tr-TR" dirty="0" err="1" smtClean="0"/>
              <a:t>yuzeysel</a:t>
            </a:r>
            <a:r>
              <a:rPr lang="tr-TR" dirty="0" smtClean="0"/>
              <a:t> mantar </a:t>
            </a:r>
            <a:r>
              <a:rPr lang="tr-TR" dirty="0" err="1" smtClean="0"/>
              <a:t>hastaliginda</a:t>
            </a:r>
            <a:r>
              <a:rPr lang="tr-TR" dirty="0" smtClean="0"/>
              <a:t> meydana gelebilir.</a:t>
            </a:r>
          </a:p>
          <a:p>
            <a:r>
              <a:rPr lang="tr-TR" dirty="0" smtClean="0"/>
              <a:t>Bölgesel iz </a:t>
            </a:r>
            <a:r>
              <a:rPr lang="tr-TR" dirty="0" err="1" smtClean="0"/>
              <a:t>birakan</a:t>
            </a:r>
            <a:r>
              <a:rPr lang="tr-TR" dirty="0" smtClean="0"/>
              <a:t>; bazı ailesel </a:t>
            </a:r>
            <a:r>
              <a:rPr lang="tr-TR" dirty="0" err="1" smtClean="0"/>
              <a:t>hastaliklar</a:t>
            </a:r>
            <a:r>
              <a:rPr lang="tr-TR" dirty="0" smtClean="0"/>
              <a:t> ve </a:t>
            </a:r>
            <a:r>
              <a:rPr lang="tr-TR" dirty="0" err="1" smtClean="0"/>
              <a:t>tümorel</a:t>
            </a:r>
            <a:r>
              <a:rPr lang="tr-TR" dirty="0" smtClean="0"/>
              <a:t> hastalıklar sonucu oluşabilir. Bunlar geriye dönüşümsüz </a:t>
            </a:r>
            <a:r>
              <a:rPr lang="tr-TR" dirty="0" err="1" smtClean="0"/>
              <a:t>harabiyet</a:t>
            </a:r>
            <a:r>
              <a:rPr lang="tr-TR" dirty="0" smtClean="0"/>
              <a:t> meydana getirir.</a:t>
            </a:r>
          </a:p>
          <a:p>
            <a:r>
              <a:rPr lang="tr-TR" dirty="0" smtClean="0"/>
              <a:t>En çok hangi yaşlarda meydana gelir?</a:t>
            </a:r>
          </a:p>
          <a:p>
            <a:r>
              <a:rPr lang="tr-TR" dirty="0" smtClean="0"/>
              <a:t>Bayanlarda 20-30, erkeklerde 30-40 yaşlarında meydana gelir.</a:t>
            </a:r>
          </a:p>
          <a:p>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Kellik (</a:t>
            </a:r>
            <a:r>
              <a:rPr lang="tr-TR" dirty="0" err="1" smtClean="0"/>
              <a:t>Alopesi</a:t>
            </a:r>
            <a:r>
              <a:rPr lang="tr-TR" dirty="0" smtClean="0"/>
              <a:t>)</a:t>
            </a:r>
            <a:endParaRPr lang="tr-TR" dirty="0"/>
          </a:p>
        </p:txBody>
      </p:sp>
      <p:pic>
        <p:nvPicPr>
          <p:cNvPr id="4098" name="Picture 2" descr="C:\Users\Hp\Downloads\d688a53fd11e7d64c12d319c3c446ff2_1294518696.jpg"/>
          <p:cNvPicPr>
            <a:picLocks noGrp="1" noChangeAspect="1" noChangeArrowheads="1"/>
          </p:cNvPicPr>
          <p:nvPr>
            <p:ph idx="1"/>
          </p:nvPr>
        </p:nvPicPr>
        <p:blipFill>
          <a:blip r:embed="rId3" cstate="print"/>
          <a:srcRect/>
          <a:stretch>
            <a:fillRect/>
          </a:stretch>
        </p:blipFill>
        <p:spPr bwMode="auto">
          <a:xfrm>
            <a:off x="571472" y="2357431"/>
            <a:ext cx="7572428" cy="4082020"/>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42852"/>
            <a:ext cx="8229600" cy="1704236"/>
          </a:xfrm>
        </p:spPr>
        <p:txBody>
          <a:bodyPr>
            <a:normAutofit/>
          </a:bodyPr>
          <a:lstStyle/>
          <a:p>
            <a:r>
              <a:rPr lang="tr-TR" dirty="0" smtClean="0"/>
              <a:t>Kurdeşen (</a:t>
            </a:r>
            <a:r>
              <a:rPr lang="tr-TR" dirty="0" err="1" smtClean="0"/>
              <a:t>Urtiker</a:t>
            </a:r>
            <a:r>
              <a:rPr lang="tr-TR" dirty="0" smtClean="0"/>
              <a:t>)</a:t>
            </a:r>
            <a:br>
              <a:rPr lang="tr-TR" dirty="0" smtClean="0"/>
            </a:br>
            <a:endParaRPr lang="tr-TR" dirty="0"/>
          </a:p>
        </p:txBody>
      </p:sp>
      <p:pic>
        <p:nvPicPr>
          <p:cNvPr id="5122" name="Picture 2" descr="C:\Users\Hp\Downloads\92896e9c4afc4260fb645f5296da48fa_1294519921.jpg"/>
          <p:cNvPicPr>
            <a:picLocks noGrp="1" noChangeAspect="1" noChangeArrowheads="1"/>
          </p:cNvPicPr>
          <p:nvPr>
            <p:ph idx="1"/>
          </p:nvPr>
        </p:nvPicPr>
        <p:blipFill>
          <a:blip r:embed="rId3" cstate="print"/>
          <a:srcRect/>
          <a:stretch>
            <a:fillRect/>
          </a:stretch>
        </p:blipFill>
        <p:spPr bwMode="auto">
          <a:xfrm>
            <a:off x="928662" y="3214686"/>
            <a:ext cx="5918200" cy="3643314"/>
          </a:xfrm>
          <a:prstGeom prst="rect">
            <a:avLst/>
          </a:prstGeom>
          <a:noFill/>
        </p:spPr>
      </p:pic>
      <p:sp>
        <p:nvSpPr>
          <p:cNvPr id="5" name="4 Dikdörtgen"/>
          <p:cNvSpPr/>
          <p:nvPr/>
        </p:nvSpPr>
        <p:spPr>
          <a:xfrm>
            <a:off x="0" y="1214422"/>
            <a:ext cx="8858280" cy="1200329"/>
          </a:xfrm>
          <a:prstGeom prst="rect">
            <a:avLst/>
          </a:prstGeom>
        </p:spPr>
        <p:txBody>
          <a:bodyPr wrap="square">
            <a:spAutoFit/>
          </a:bodyPr>
          <a:lstStyle/>
          <a:p>
            <a:r>
              <a:rPr lang="tr-TR" dirty="0" err="1"/>
              <a:t>Latince'den</a:t>
            </a:r>
            <a:r>
              <a:rPr lang="tr-TR" dirty="0"/>
              <a:t> </a:t>
            </a:r>
            <a:r>
              <a:rPr lang="tr-TR" dirty="0" err="1"/>
              <a:t>gelen"Urtica</a:t>
            </a:r>
            <a:r>
              <a:rPr lang="tr-TR" dirty="0"/>
              <a:t>" kelimesi ısırgan otundan gelmektedir.  Halk arasında </a:t>
            </a:r>
            <a:r>
              <a:rPr lang="tr-TR" b="1" dirty="0"/>
              <a:t>“kurdeşen" </a:t>
            </a:r>
            <a:r>
              <a:rPr lang="tr-TR" dirty="0"/>
              <a:t>olarak bilinen bu hastalıkta genelde tüm vücutta yaygın olarak görülen, ciltten hafif kabarık, sınırları genelde belirgin, farklı boyutlarda, kızarık, bazen ortası soluk olabilen döküntüler oluşur.</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dirty="0" smtClean="0"/>
              <a:t>Liken(</a:t>
            </a:r>
            <a:r>
              <a:rPr lang="tr-TR" dirty="0" err="1" smtClean="0"/>
              <a:t>Planus</a:t>
            </a:r>
            <a:r>
              <a:rPr lang="tr-TR" dirty="0" smtClean="0"/>
              <a:t>)</a:t>
            </a:r>
            <a:endParaRPr lang="tr-TR" dirty="0"/>
          </a:p>
        </p:txBody>
      </p:sp>
      <p:sp>
        <p:nvSpPr>
          <p:cNvPr id="3" name="2 İçerik Yer Tutucusu"/>
          <p:cNvSpPr>
            <a:spLocks noGrp="1"/>
          </p:cNvSpPr>
          <p:nvPr>
            <p:ph idx="1"/>
          </p:nvPr>
        </p:nvSpPr>
        <p:spPr/>
        <p:txBody>
          <a:bodyPr>
            <a:normAutofit lnSpcReduction="10000"/>
          </a:bodyPr>
          <a:lstStyle/>
          <a:p>
            <a:r>
              <a:rPr lang="tr-TR" dirty="0" smtClean="0"/>
              <a:t>Liken </a:t>
            </a:r>
            <a:r>
              <a:rPr lang="tr-TR" dirty="0" err="1" smtClean="0"/>
              <a:t>Planus</a:t>
            </a:r>
            <a:r>
              <a:rPr lang="tr-TR" dirty="0" smtClean="0"/>
              <a:t>, ağız içi, yemek borusu ve kadın ve erkek cinsel organlarında görülen yaygın bir hastalıktır.</a:t>
            </a:r>
          </a:p>
          <a:p>
            <a:r>
              <a:rPr lang="tr-TR" dirty="0" smtClean="0"/>
              <a:t>Bu </a:t>
            </a:r>
            <a:r>
              <a:rPr lang="tr-TR" dirty="0" err="1" smtClean="0"/>
              <a:t>hastaliği</a:t>
            </a:r>
            <a:r>
              <a:rPr lang="tr-TR" dirty="0" smtClean="0"/>
              <a:t> oluşturan başlıca etkenler nelerdir?</a:t>
            </a:r>
          </a:p>
          <a:p>
            <a:r>
              <a:rPr lang="tr-TR" dirty="0" smtClean="0"/>
              <a:t>Stres, hastalığın oluşumda </a:t>
            </a:r>
            <a:r>
              <a:rPr lang="tr-TR" dirty="0" err="1" smtClean="0"/>
              <a:t>başlica</a:t>
            </a:r>
            <a:r>
              <a:rPr lang="tr-TR" dirty="0" smtClean="0"/>
              <a:t> rol oynar. Bununla beraber hepatit B, hepatit C ve karaciğer hastalığı da etkenlerden biridir.</a:t>
            </a:r>
          </a:p>
          <a:p>
            <a:r>
              <a:rPr lang="tr-TR" dirty="0" smtClean="0"/>
              <a:t>Hastalığa ait döküntülerin özellikleri nelerdir?</a:t>
            </a:r>
          </a:p>
          <a:p>
            <a:r>
              <a:rPr lang="tr-TR" dirty="0" smtClean="0"/>
              <a:t>Bu döküntüler kaşımaya bağlı etkilerle ortaya çıkabilir. En çok döküntü el, ayak ve ön yüz bölgelerinde olur. Bu döküntüler miniktir fakat birleşerek geniş oluşumlar yaparlar.</a:t>
            </a:r>
          </a:p>
          <a:p>
            <a:endParaRPr lang="tr-TR" dirty="0"/>
          </a:p>
        </p:txBody>
      </p:sp>
    </p:spTree>
  </p:cSld>
  <p:clrMapOvr>
    <a:masterClrMapping/>
  </p:clrMapOvr>
  <p:transition>
    <p:sndAc>
      <p:stSnd>
        <p:snd r:embed="rId3"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Liken(</a:t>
            </a:r>
            <a:r>
              <a:rPr lang="tr-TR" dirty="0" err="1" smtClean="0"/>
              <a:t>Planus</a:t>
            </a:r>
            <a:r>
              <a:rPr lang="tr-TR" dirty="0" smtClean="0"/>
              <a:t>)</a:t>
            </a:r>
            <a:endParaRPr lang="tr-TR" dirty="0"/>
          </a:p>
        </p:txBody>
      </p:sp>
      <p:pic>
        <p:nvPicPr>
          <p:cNvPr id="6146" name="Picture 2" descr="C:\Users\Hp\Downloads\dc15ff93a0d644149f35975de73ffeff_1294520519.jpg"/>
          <p:cNvPicPr>
            <a:picLocks noGrp="1" noChangeAspect="1" noChangeArrowheads="1"/>
          </p:cNvPicPr>
          <p:nvPr>
            <p:ph idx="1"/>
          </p:nvPr>
        </p:nvPicPr>
        <p:blipFill>
          <a:blip r:embed="rId3" cstate="print"/>
          <a:srcRect/>
          <a:stretch>
            <a:fillRect/>
          </a:stretch>
        </p:blipFill>
        <p:spPr bwMode="auto">
          <a:xfrm>
            <a:off x="357158" y="2571744"/>
            <a:ext cx="7156209" cy="3857652"/>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Sorular???</a:t>
            </a:r>
            <a:endParaRPr lang="tr-TR" dirty="0"/>
          </a:p>
        </p:txBody>
      </p:sp>
      <p:sp>
        <p:nvSpPr>
          <p:cNvPr id="3" name="2 İçerik Yer Tutucusu"/>
          <p:cNvSpPr>
            <a:spLocks noGrp="1"/>
          </p:cNvSpPr>
          <p:nvPr>
            <p:ph idx="1"/>
          </p:nvPr>
        </p:nvSpPr>
        <p:spPr>
          <a:xfrm>
            <a:off x="142844" y="1935480"/>
            <a:ext cx="8543956" cy="4389120"/>
          </a:xfrm>
        </p:spPr>
        <p:txBody>
          <a:bodyPr/>
          <a:lstStyle/>
          <a:p>
            <a:r>
              <a:rPr lang="tr-TR" dirty="0" smtClean="0"/>
              <a:t>1)Banyo Temizliği İçin Ne Yapılmalıdır?</a:t>
            </a:r>
          </a:p>
          <a:p>
            <a:r>
              <a:rPr lang="tr-TR" dirty="0" smtClean="0"/>
              <a:t>2)Banyo Yaparken Hangi Araç Gereçler Kullanılır?</a:t>
            </a:r>
          </a:p>
          <a:p>
            <a:pPr marL="514350" indent="-514350"/>
            <a:r>
              <a:rPr lang="tr-TR" dirty="0" smtClean="0"/>
              <a:t>3)Aşağıdakilerden hangisi  banyo</a:t>
            </a:r>
          </a:p>
          <a:p>
            <a:pPr marL="514350" indent="-514350"/>
            <a:endParaRPr lang="tr-TR" dirty="0" smtClean="0"/>
          </a:p>
          <a:p>
            <a:pPr marL="514350" indent="-514350"/>
            <a:endParaRPr lang="tr-TR" dirty="0" smtClean="0"/>
          </a:p>
          <a:p>
            <a:pPr marL="514350" indent="-514350">
              <a:buFont typeface="+mj-lt"/>
              <a:buAutoNum type="alphaLcParenR"/>
            </a:pPr>
            <a:r>
              <a:rPr lang="tr-TR" dirty="0" smtClean="0"/>
              <a:t>Şampuan</a:t>
            </a:r>
          </a:p>
          <a:p>
            <a:pPr marL="514350" indent="-514350">
              <a:buFont typeface="+mj-lt"/>
              <a:buAutoNum type="alphaLcParenR"/>
            </a:pPr>
            <a:r>
              <a:rPr lang="tr-TR" dirty="0" smtClean="0"/>
              <a:t>Sabun</a:t>
            </a:r>
          </a:p>
          <a:p>
            <a:pPr marL="514350" indent="-514350">
              <a:buFont typeface="+mj-lt"/>
              <a:buAutoNum type="alphaLcParenR"/>
            </a:pPr>
            <a:r>
              <a:rPr lang="tr-TR" dirty="0" smtClean="0"/>
              <a:t>Su</a:t>
            </a:r>
          </a:p>
          <a:p>
            <a:pPr marL="514350" indent="-514350">
              <a:buFont typeface="+mj-lt"/>
              <a:buAutoNum type="alphaLcParenR"/>
            </a:pPr>
            <a:r>
              <a:rPr lang="tr-TR" dirty="0" smtClean="0"/>
              <a:t>Kıyafet</a:t>
            </a:r>
          </a:p>
        </p:txBody>
      </p:sp>
      <p:sp>
        <p:nvSpPr>
          <p:cNvPr id="4" name="3 Gülen Yüz"/>
          <p:cNvSpPr/>
          <p:nvPr/>
        </p:nvSpPr>
        <p:spPr>
          <a:xfrm>
            <a:off x="5214942" y="714356"/>
            <a:ext cx="2643206" cy="1143008"/>
          </a:xfrm>
          <a:prstGeom prst="smileyFac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ukarı Ok"/>
          <p:cNvSpPr/>
          <p:nvPr/>
        </p:nvSpPr>
        <p:spPr>
          <a:xfrm>
            <a:off x="7286644" y="4071942"/>
            <a:ext cx="642942" cy="142876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Bulut"/>
          <p:cNvSpPr/>
          <p:nvPr/>
        </p:nvSpPr>
        <p:spPr>
          <a:xfrm>
            <a:off x="5715008" y="3000372"/>
            <a:ext cx="3428992" cy="857256"/>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smtClean="0"/>
              <a:t>Yaparken kullanılmaz???</a:t>
            </a:r>
            <a:endParaRPr lang="tr-TR" dirty="0"/>
          </a:p>
        </p:txBody>
      </p:sp>
    </p:spTree>
  </p:cSld>
  <p:clrMapOvr>
    <a:masterClrMapping/>
  </p:clrMapOvr>
  <p:transition>
    <p:sndAc>
      <p:stSnd>
        <p:snd r:embed="rId2" name="drumroll.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Son</a:t>
            </a:r>
            <a:endParaRPr lang="tr-TR" dirty="0"/>
          </a:p>
        </p:txBody>
      </p:sp>
      <p:sp>
        <p:nvSpPr>
          <p:cNvPr id="3" name="2 İçerik Yer Tutucusu"/>
          <p:cNvSpPr>
            <a:spLocks noGrp="1"/>
          </p:cNvSpPr>
          <p:nvPr>
            <p:ph idx="1"/>
          </p:nvPr>
        </p:nvSpPr>
        <p:spPr/>
        <p:txBody>
          <a:bodyPr/>
          <a:lstStyle/>
          <a:p>
            <a:pPr>
              <a:buNone/>
            </a:pPr>
            <a:r>
              <a:rPr lang="tr-TR" dirty="0" smtClean="0"/>
              <a:t>Hazırlayan= İbrahim Demir</a:t>
            </a:r>
          </a:p>
          <a:p>
            <a:pPr>
              <a:buNone/>
            </a:pPr>
            <a:endParaRPr lang="tr-TR" dirty="0" smtClean="0"/>
          </a:p>
        </p:txBody>
      </p:sp>
      <p:sp>
        <p:nvSpPr>
          <p:cNvPr id="4" name="3 Yatay Kaydırma"/>
          <p:cNvSpPr/>
          <p:nvPr/>
        </p:nvSpPr>
        <p:spPr>
          <a:xfrm>
            <a:off x="785786" y="1285860"/>
            <a:ext cx="2571768" cy="571504"/>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5" name="4 Yatay Kaydırma"/>
          <p:cNvSpPr/>
          <p:nvPr/>
        </p:nvSpPr>
        <p:spPr>
          <a:xfrm>
            <a:off x="4714876" y="1214422"/>
            <a:ext cx="2357454" cy="714380"/>
          </a:xfrm>
          <a:prstGeom prst="horizont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Banyo Araç ve Gereçleri :</a:t>
            </a:r>
            <a:endParaRPr lang="tr-TR" dirty="0"/>
          </a:p>
        </p:txBody>
      </p:sp>
      <p:sp>
        <p:nvSpPr>
          <p:cNvPr id="3" name="2 İçerik Yer Tutucusu"/>
          <p:cNvSpPr>
            <a:spLocks noGrp="1"/>
          </p:cNvSpPr>
          <p:nvPr>
            <p:ph idx="1"/>
          </p:nvPr>
        </p:nvSpPr>
        <p:spPr/>
        <p:txBody>
          <a:bodyPr/>
          <a:lstStyle/>
          <a:p>
            <a:r>
              <a:rPr lang="tr-TR" dirty="0" smtClean="0"/>
              <a:t>Şampuan</a:t>
            </a:r>
          </a:p>
          <a:p>
            <a:r>
              <a:rPr lang="tr-TR" dirty="0" smtClean="0"/>
              <a:t>Sabun</a:t>
            </a:r>
          </a:p>
          <a:p>
            <a:r>
              <a:rPr lang="tr-TR" dirty="0" smtClean="0"/>
              <a:t>Havlu</a:t>
            </a:r>
          </a:p>
          <a:p>
            <a:r>
              <a:rPr lang="tr-TR" dirty="0" smtClean="0"/>
              <a:t>Terlik</a:t>
            </a:r>
          </a:p>
          <a:p>
            <a:r>
              <a:rPr lang="tr-TR" dirty="0" err="1" smtClean="0"/>
              <a:t>Fıskıye</a:t>
            </a:r>
            <a:endParaRPr lang="tr-TR" dirty="0" smtClean="0"/>
          </a:p>
          <a:p>
            <a:r>
              <a:rPr lang="tr-TR" dirty="0" smtClean="0"/>
              <a:t>Tas</a:t>
            </a:r>
          </a:p>
          <a:p>
            <a:r>
              <a:rPr lang="tr-TR" dirty="0" smtClean="0"/>
              <a:t>Küvet</a:t>
            </a:r>
          </a:p>
        </p:txBody>
      </p:sp>
      <p:sp>
        <p:nvSpPr>
          <p:cNvPr id="4" name="1 Başlık"/>
          <p:cNvSpPr txBox="1">
            <a:spLocks/>
          </p:cNvSpPr>
          <p:nvPr/>
        </p:nvSpPr>
        <p:spPr>
          <a:xfrm>
            <a:off x="-357222" y="2000238"/>
            <a:ext cx="45719" cy="45719"/>
          </a:xfrm>
          <a:prstGeom prst="rect">
            <a:avLst/>
          </a:prstGeom>
        </p:spPr>
        <p:style>
          <a:lnRef idx="3">
            <a:schemeClr val="lt1"/>
          </a:lnRef>
          <a:fillRef idx="1">
            <a:schemeClr val="accent3"/>
          </a:fillRef>
          <a:effectRef idx="1">
            <a:schemeClr val="accent3"/>
          </a:effectRef>
          <a:fontRef idx="minor">
            <a:schemeClr val="lt1"/>
          </a:fontRef>
        </p:style>
        <p:txBody>
          <a:bodyPr vert="horz" lIns="0" rIns="0" bIns="0" anchor="b">
            <a:normAutofit fontScale="25000" lnSpcReduction="20000"/>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t>
            </a:r>
            <a:br>
              <a:rPr kumimoji="0" lang="tr-TR" sz="5000" b="0" i="0" u="none" strike="noStrike" kern="1200" cap="none" spc="0" normalizeH="0" baseline="0" noProof="0" smtClean="0">
                <a:ln>
                  <a:noFill/>
                </a:ln>
                <a:solidFill>
                  <a:schemeClr val="lt1"/>
                </a:solidFill>
                <a:effectLst/>
                <a:uLnTx/>
                <a:uFillTx/>
                <a:latin typeface="+mn-lt"/>
                <a:ea typeface="+mn-ea"/>
                <a:cs typeface="+mn-cs"/>
              </a:rPr>
            </a:br>
            <a:r>
              <a:rPr kumimoji="0" lang="tr-TR" sz="5000" b="0" i="0" u="none" strike="noStrike" kern="1200" cap="none" spc="0" normalizeH="0" baseline="0" noProof="0" smtClean="0">
                <a:ln>
                  <a:noFill/>
                </a:ln>
                <a:solidFill>
                  <a:schemeClr val="lt1"/>
                </a:solidFill>
                <a:effectLst/>
                <a:uLnTx/>
                <a:uFillTx/>
                <a:latin typeface="+mn-lt"/>
                <a:ea typeface="+mn-ea"/>
                <a:cs typeface="+mn-cs"/>
              </a:rPr>
              <a:t>  </a:t>
            </a:r>
            <a:endParaRPr kumimoji="0" lang="tr-TR" sz="5000" b="0" i="0" u="none" strike="noStrike" kern="1200" cap="none" spc="0" normalizeH="0" baseline="0" noProof="0" dirty="0">
              <a:ln>
                <a:noFill/>
              </a:ln>
              <a:solidFill>
                <a:schemeClr val="lt1"/>
              </a:solidFill>
              <a:effectLst/>
              <a:uLnTx/>
              <a:uFillTx/>
              <a:latin typeface="+mn-lt"/>
              <a:ea typeface="+mn-ea"/>
              <a:cs typeface="+mn-cs"/>
            </a:endParaRPr>
          </a:p>
        </p:txBody>
      </p:sp>
    </p:spTree>
  </p:cSld>
  <p:clrMapOvr>
    <a:masterClrMapping/>
  </p:clrMapOvr>
  <p:transition>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Eskiden Nerde Yıkanılıyordu:</a:t>
            </a:r>
            <a:endParaRPr lang="tr-TR" dirty="0"/>
          </a:p>
        </p:txBody>
      </p:sp>
      <p:sp>
        <p:nvSpPr>
          <p:cNvPr id="3" name="2 İçerik Yer Tutucusu"/>
          <p:cNvSpPr>
            <a:spLocks noGrp="1"/>
          </p:cNvSpPr>
          <p:nvPr>
            <p:ph idx="1"/>
          </p:nvPr>
        </p:nvSpPr>
        <p:spPr/>
        <p:txBody>
          <a:bodyPr/>
          <a:lstStyle/>
          <a:p>
            <a:r>
              <a:rPr lang="tr-TR" dirty="0" smtClean="0"/>
              <a:t>Hamam </a:t>
            </a:r>
          </a:p>
          <a:p>
            <a:r>
              <a:rPr lang="tr-TR" dirty="0" smtClean="0"/>
              <a:t>Banyo</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0"/>
            <a:ext cx="8229600" cy="1143000"/>
          </a:xfrm>
        </p:spPr>
        <p:txBody>
          <a:bodyPr/>
          <a:lstStyle/>
          <a:p>
            <a:r>
              <a:rPr lang="tr-TR" dirty="0" smtClean="0"/>
              <a:t> Hamam:</a:t>
            </a:r>
            <a:endParaRPr lang="tr-TR" dirty="0"/>
          </a:p>
        </p:txBody>
      </p:sp>
      <p:sp>
        <p:nvSpPr>
          <p:cNvPr id="3" name="2 İçerik Yer Tutucusu"/>
          <p:cNvSpPr>
            <a:spLocks noGrp="1"/>
          </p:cNvSpPr>
          <p:nvPr>
            <p:ph idx="1"/>
          </p:nvPr>
        </p:nvSpPr>
        <p:spPr>
          <a:xfrm>
            <a:off x="0" y="1071546"/>
            <a:ext cx="9144000" cy="5786454"/>
          </a:xfrm>
        </p:spPr>
        <p:txBody>
          <a:bodyPr>
            <a:normAutofit fontScale="70000" lnSpcReduction="20000"/>
          </a:bodyPr>
          <a:lstStyle/>
          <a:p>
            <a:r>
              <a:rPr lang="tr-TR" dirty="0" smtClean="0"/>
              <a:t>. Hamamda çok Türk kültüründe önemli bir yeri var hamamların. Dünyada da en çok bilinen kültürel miraslarımızın başında geliyor. Hamamlar, günlük yaşamın vazgeçilmezi ve bir sosyalleşme aracı olarak, Osmanlı döneminde adeta altın çağını yaşamış. Şimdi gelin âdetleri, ritüelleri ve tüm renkliliği ile Osmanlı’da hamam kültürüne bir göz atalım…</a:t>
            </a:r>
          </a:p>
          <a:p>
            <a:r>
              <a:rPr lang="tr-TR" dirty="0" smtClean="0"/>
              <a:t>Günümüzde sayıları oldukça azalan hamamlar, yüzyıllar boyunca Osmanlı ve Türk kültürünün en renkli unsurlarından biri olarak var oldu. Fatih Sultan Mehmet 19 adet ‘çarşı hamamı’ yaptırmış. Evliya Çelebi ünlü ‘Seyahatname’sinde 17’nci yüzyılda İstanbul’da 168 adet çarşı hamamı olduğunu yazıyor. Mimar Sinan ise 20 adet çarşı ve konak hamamı yapmış. Fatih Çinili Hamam ile </a:t>
            </a:r>
            <a:r>
              <a:rPr lang="tr-TR" dirty="0" err="1" smtClean="0"/>
              <a:t>Çemberlitaş</a:t>
            </a:r>
            <a:r>
              <a:rPr lang="tr-TR" dirty="0" smtClean="0"/>
              <a:t> Hamamı, bugün hâlâ ayakta olan Mimar Sinan’ın eserlerinden.</a:t>
            </a:r>
          </a:p>
          <a:p>
            <a:r>
              <a:rPr lang="tr-TR" dirty="0" smtClean="0"/>
              <a:t>Hamam, dilden edebiyata ve gündelik hayata kadar Osmanlı kültüründe ağırlıklı bir yer tutuyordu. Hem kadınlar hem de erkekler yıkanmak için hamama giderlerdi. Özellikle perşembe akşamları ve bayramlardan önce, arife gecesi hamama gitmek, geçmişten günümüze kadar devam eden hamam geleneklerinden. Ayrıca ‘gelin hamamı’, ‘damat hamamı’ ve ‘kırk hamamı’ geleneklerini de unutmamak lazım. Osmanlı döneminde hamamlar, sadece temizlik amacıyla ziyaret edilen yerler değil, aynı zamanda sosyal hayatın da vazgeçilmezleriydi. Abdülaziz Bey, ‘Osmanlı Âdet, Merasim ve Tabirleri’ adlı kitabında Osmanlı’da hamam kültürü ve gelenekleri ile ilgili oldukça ilginç bilgiler veriyor…</a:t>
            </a:r>
          </a:p>
          <a:p>
            <a:pPr>
              <a:buNone/>
            </a:pPr>
            <a:r>
              <a:rPr lang="tr-TR" dirty="0" smtClean="0"/>
              <a:t>.</a:t>
            </a:r>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214290"/>
            <a:ext cx="8229600" cy="1143000"/>
          </a:xfrm>
        </p:spPr>
        <p:txBody>
          <a:bodyPr/>
          <a:lstStyle/>
          <a:p>
            <a:r>
              <a:rPr lang="tr-TR" dirty="0" smtClean="0"/>
              <a:t>Eski Hamamlar</a:t>
            </a:r>
            <a:endParaRPr lang="tr-TR" dirty="0"/>
          </a:p>
        </p:txBody>
      </p:sp>
      <p:sp>
        <p:nvSpPr>
          <p:cNvPr id="3" name="2 İçerik Yer Tutucusu"/>
          <p:cNvSpPr>
            <a:spLocks noGrp="1"/>
          </p:cNvSpPr>
          <p:nvPr>
            <p:ph idx="1"/>
          </p:nvPr>
        </p:nvSpPr>
        <p:spPr>
          <a:xfrm>
            <a:off x="0" y="1428736"/>
            <a:ext cx="9001156" cy="5429264"/>
          </a:xfrm>
        </p:spPr>
        <p:txBody>
          <a:bodyPr>
            <a:normAutofit fontScale="92500"/>
          </a:bodyPr>
          <a:lstStyle/>
          <a:p>
            <a:r>
              <a:rPr lang="tr-TR" dirty="0" smtClean="0"/>
              <a:t>Abdülaziz Bey, konaklardaki hamamları şöyle anlatıyor: “Konakta hane sahibiyle ailesine mahsus bir hamam vardır. Buraya diğer ev halkı giremez. Hamam önünde manzaralı veya bahçeye bakan camekânlı geniş bir oda yer alır. Onun gerisinde soyunup giyinme, havluya sarılıp çıkıldığı zaman oturup ter alıştırmak için sade döşeli bir soğukluk bulunur. Sonra asıl hamama girilir. Hamamda kurnalar ve mermer bir banyo vardır. Ayrıca bir abdesthane bulunur. Hamam abdesthanesi ve soğukluğuyla asıl hamamın içi, tepe camlı ve kâgir kubbelidir. Hamamda en az üç kurna bulunur. Duvarlarındaki ayna taşları bembeyaz mermerden ve çiçek kabartmalarıyla süslü olur. Her ayna taşının sıcak ve soğuk su için deveboynu denilen </a:t>
            </a:r>
            <a:r>
              <a:rPr lang="tr-TR" dirty="0" err="1" smtClean="0"/>
              <a:t>münakkaş</a:t>
            </a:r>
            <a:r>
              <a:rPr lang="tr-TR" dirty="0" smtClean="0"/>
              <a:t> ve musanna birer çift sarı musluğu vardır. Duvar ve kubbeler alçı kabartmalarla, kartonpiyer şeklinde elvan renk nakışlarla tezyin edilmiştir.”</a:t>
            </a:r>
            <a:endParaRPr lang="tr-TR" dirty="0"/>
          </a:p>
        </p:txBody>
      </p:sp>
    </p:spTree>
  </p:cSld>
  <p:clrMapOvr>
    <a:masterClrMapping/>
  </p:clrMapOvr>
  <p:transition>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0"/>
            <a:ext cx="6357950" cy="1214422"/>
          </a:xfrm>
        </p:spPr>
        <p:txBody>
          <a:bodyPr>
            <a:normAutofit fontScale="90000"/>
          </a:bodyPr>
          <a:lstStyle/>
          <a:p>
            <a:r>
              <a:rPr lang="tr-TR" dirty="0" smtClean="0"/>
              <a:t>Eski Hamam dan </a:t>
            </a:r>
            <a:br>
              <a:rPr lang="tr-TR" dirty="0" smtClean="0"/>
            </a:br>
            <a:r>
              <a:rPr lang="tr-TR" dirty="0" smtClean="0"/>
              <a:t>Şimdiki Hamam</a:t>
            </a:r>
          </a:p>
        </p:txBody>
      </p:sp>
      <p:pic>
        <p:nvPicPr>
          <p:cNvPr id="4" name="3 İçerik Yer Tutucusu" descr="17628725.jpg"/>
          <p:cNvPicPr>
            <a:picLocks noGrp="1" noChangeAspect="1"/>
          </p:cNvPicPr>
          <p:nvPr>
            <p:ph idx="1"/>
          </p:nvPr>
        </p:nvPicPr>
        <p:blipFill>
          <a:blip r:embed="rId3" cstate="print"/>
          <a:stretch>
            <a:fillRect/>
          </a:stretch>
        </p:blipFill>
        <p:spPr>
          <a:xfrm>
            <a:off x="0" y="1500174"/>
            <a:ext cx="4214810" cy="5120001"/>
          </a:xfrm>
        </p:spPr>
      </p:pic>
      <p:pic>
        <p:nvPicPr>
          <p:cNvPr id="1026" name="Picture 2" descr="C:\Users\Hp\Downloads\Süleymaniye-Hamamı.jpg"/>
          <p:cNvPicPr>
            <a:picLocks noChangeAspect="1" noChangeArrowheads="1"/>
          </p:cNvPicPr>
          <p:nvPr/>
        </p:nvPicPr>
        <p:blipFill>
          <a:blip r:embed="rId4" cstate="print"/>
          <a:srcRect/>
          <a:stretch>
            <a:fillRect/>
          </a:stretch>
        </p:blipFill>
        <p:spPr bwMode="auto">
          <a:xfrm>
            <a:off x="4286248" y="1500174"/>
            <a:ext cx="4429156" cy="5072098"/>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Banyo:</a:t>
            </a:r>
            <a:endParaRPr lang="tr-TR" dirty="0"/>
          </a:p>
        </p:txBody>
      </p:sp>
      <p:sp>
        <p:nvSpPr>
          <p:cNvPr id="3" name="2 İçerik Yer Tutucusu"/>
          <p:cNvSpPr>
            <a:spLocks noGrp="1"/>
          </p:cNvSpPr>
          <p:nvPr>
            <p:ph idx="1"/>
          </p:nvPr>
        </p:nvSpPr>
        <p:spPr/>
        <p:txBody>
          <a:bodyPr/>
          <a:lstStyle/>
          <a:p>
            <a:r>
              <a:rPr lang="tr-TR" dirty="0" smtClean="0"/>
              <a:t>Evlerde olan kendi başlarına yıkandıkları yerdir.</a:t>
            </a:r>
          </a:p>
          <a:p>
            <a:pPr>
              <a:buNone/>
            </a:pPr>
            <a:r>
              <a:rPr lang="tr-TR" dirty="0" smtClean="0"/>
              <a:t>Eski banyolarda zar zor yıkanıyorlardı.Artık yeni banyolarda </a:t>
            </a:r>
            <a:r>
              <a:rPr lang="tr-TR" dirty="0" err="1" smtClean="0"/>
              <a:t>rahatca</a:t>
            </a:r>
            <a:r>
              <a:rPr lang="tr-TR" dirty="0" smtClean="0"/>
              <a:t> yıkanıyorlar.</a:t>
            </a:r>
            <a:endParaRPr lang="tr-TR" dirty="0"/>
          </a:p>
        </p:txBody>
      </p:sp>
      <p:pic>
        <p:nvPicPr>
          <p:cNvPr id="1026" name="Picture 2" descr="C:\Users\Hp\Downloads\images.jpg"/>
          <p:cNvPicPr>
            <a:picLocks noChangeAspect="1" noChangeArrowheads="1"/>
          </p:cNvPicPr>
          <p:nvPr/>
        </p:nvPicPr>
        <p:blipFill>
          <a:blip r:embed="rId3" cstate="print"/>
          <a:srcRect/>
          <a:stretch>
            <a:fillRect/>
          </a:stretch>
        </p:blipFill>
        <p:spPr bwMode="auto">
          <a:xfrm>
            <a:off x="500034" y="3500439"/>
            <a:ext cx="7858179" cy="3000396"/>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Banyo Yapmazsalar Ne Gibi Hastalıklar Olur:</a:t>
            </a:r>
            <a:endParaRPr lang="tr-TR" dirty="0"/>
          </a:p>
        </p:txBody>
      </p:sp>
      <p:sp>
        <p:nvSpPr>
          <p:cNvPr id="3" name="2 İçerik Yer Tutucusu"/>
          <p:cNvSpPr>
            <a:spLocks noGrp="1"/>
          </p:cNvSpPr>
          <p:nvPr>
            <p:ph idx="1"/>
          </p:nvPr>
        </p:nvSpPr>
        <p:spPr/>
        <p:txBody>
          <a:bodyPr>
            <a:normAutofit/>
          </a:bodyPr>
          <a:lstStyle/>
          <a:p>
            <a:endParaRPr lang="tr-TR" dirty="0" smtClean="0"/>
          </a:p>
          <a:p>
            <a:r>
              <a:rPr lang="tr-TR" dirty="0" err="1" smtClean="0"/>
              <a:t>Atopik</a:t>
            </a:r>
            <a:r>
              <a:rPr lang="tr-TR" dirty="0" smtClean="0"/>
              <a:t> </a:t>
            </a:r>
            <a:r>
              <a:rPr lang="tr-TR" dirty="0" err="1" smtClean="0"/>
              <a:t>Ekzama</a:t>
            </a:r>
            <a:r>
              <a:rPr lang="tr-TR" dirty="0" smtClean="0"/>
              <a:t> (</a:t>
            </a:r>
            <a:r>
              <a:rPr lang="tr-TR" dirty="0" err="1" smtClean="0"/>
              <a:t>Atopik</a:t>
            </a:r>
            <a:r>
              <a:rPr lang="tr-TR" dirty="0" smtClean="0"/>
              <a:t> Dermatit)</a:t>
            </a:r>
          </a:p>
          <a:p>
            <a:r>
              <a:rPr lang="tr-TR" dirty="0" smtClean="0"/>
              <a:t>Ergenlik Sivilcesi (Akne </a:t>
            </a:r>
            <a:r>
              <a:rPr lang="tr-TR" dirty="0" err="1" smtClean="0"/>
              <a:t>Vulgaris</a:t>
            </a:r>
            <a:r>
              <a:rPr lang="tr-TR" dirty="0" smtClean="0"/>
              <a:t>)</a:t>
            </a:r>
          </a:p>
          <a:p>
            <a:r>
              <a:rPr lang="tr-TR" dirty="0" smtClean="0"/>
              <a:t>Kellik (</a:t>
            </a:r>
            <a:r>
              <a:rPr lang="tr-TR" dirty="0" err="1" smtClean="0"/>
              <a:t>Alopesi</a:t>
            </a:r>
            <a:r>
              <a:rPr lang="tr-TR" dirty="0" smtClean="0"/>
              <a:t>)</a:t>
            </a:r>
          </a:p>
          <a:p>
            <a:r>
              <a:rPr lang="tr-TR" dirty="0" smtClean="0"/>
              <a:t>Kurdeşen (</a:t>
            </a:r>
            <a:r>
              <a:rPr lang="tr-TR" dirty="0" err="1" smtClean="0"/>
              <a:t>Urtiker</a:t>
            </a:r>
            <a:r>
              <a:rPr lang="tr-TR" dirty="0" smtClean="0"/>
              <a:t>)</a:t>
            </a:r>
          </a:p>
          <a:p>
            <a:pPr>
              <a:buNone/>
            </a:pPr>
            <a:r>
              <a:rPr lang="tr-TR" dirty="0" smtClean="0"/>
              <a:t> </a:t>
            </a:r>
          </a:p>
          <a:p>
            <a:pPr>
              <a:buNone/>
            </a:pPr>
            <a:r>
              <a:rPr lang="tr-TR" dirty="0" smtClean="0"/>
              <a:t> Liken(</a:t>
            </a:r>
            <a:r>
              <a:rPr lang="tr-TR" dirty="0" err="1" smtClean="0"/>
              <a:t>Planus</a:t>
            </a:r>
            <a:r>
              <a:rPr lang="tr-TR" dirty="0" smtClean="0"/>
              <a:t>)</a:t>
            </a:r>
          </a:p>
        </p:txBody>
      </p:sp>
    </p:spTree>
  </p:cSld>
  <p:clrMapOvr>
    <a:masterClrMapping/>
  </p:clrMapOvr>
  <p:transition>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28604"/>
            <a:ext cx="8229600" cy="1418484"/>
          </a:xfrm>
        </p:spPr>
        <p:txBody>
          <a:bodyPr>
            <a:normAutofit fontScale="90000"/>
          </a:bodyPr>
          <a:lstStyle/>
          <a:p>
            <a:r>
              <a:rPr lang="tr-TR" dirty="0" err="1" smtClean="0"/>
              <a:t>Atopik</a:t>
            </a:r>
            <a:r>
              <a:rPr lang="tr-TR" dirty="0" smtClean="0"/>
              <a:t> </a:t>
            </a:r>
            <a:r>
              <a:rPr lang="tr-TR" dirty="0" err="1" smtClean="0"/>
              <a:t>Ekzama</a:t>
            </a:r>
            <a:r>
              <a:rPr lang="tr-TR" dirty="0" smtClean="0"/>
              <a:t> (</a:t>
            </a:r>
            <a:r>
              <a:rPr lang="tr-TR" dirty="0" err="1" smtClean="0"/>
              <a:t>Atopik</a:t>
            </a:r>
            <a:r>
              <a:rPr lang="tr-TR" dirty="0" smtClean="0"/>
              <a:t> Dermatit)</a:t>
            </a:r>
            <a:br>
              <a:rPr lang="tr-TR" dirty="0" smtClean="0"/>
            </a:br>
            <a:endParaRPr lang="tr-TR" dirty="0"/>
          </a:p>
        </p:txBody>
      </p:sp>
      <p:sp>
        <p:nvSpPr>
          <p:cNvPr id="3" name="2 İçerik Yer Tutucusu"/>
          <p:cNvSpPr>
            <a:spLocks noGrp="1"/>
          </p:cNvSpPr>
          <p:nvPr>
            <p:ph idx="1"/>
          </p:nvPr>
        </p:nvSpPr>
        <p:spPr/>
        <p:txBody>
          <a:bodyPr/>
          <a:lstStyle/>
          <a:p>
            <a:r>
              <a:rPr lang="tr-TR" dirty="0" smtClean="0"/>
              <a:t>"</a:t>
            </a:r>
            <a:r>
              <a:rPr lang="tr-TR" dirty="0" err="1" smtClean="0"/>
              <a:t>Atopik</a:t>
            </a:r>
            <a:r>
              <a:rPr lang="tr-TR" dirty="0" smtClean="0"/>
              <a:t>" kelimesi deri ve solunum yollarının (burun ve akciğer gibi) aşırı duyarlı olmasına denir. "Bu terim genelde saman nezlesi ve astım gibi alerjik hastalığı olanlarda kullanılır."</a:t>
            </a:r>
            <a:endParaRPr lang="tr-TR" dirty="0"/>
          </a:p>
        </p:txBody>
      </p:sp>
      <p:pic>
        <p:nvPicPr>
          <p:cNvPr id="2050" name="Picture 2" descr="C:\Users\Hp\Downloads\a4c298ed2e9ddba3cf1ec01bc8593a85_1294509185.jpg"/>
          <p:cNvPicPr>
            <a:picLocks noChangeAspect="1" noChangeArrowheads="1"/>
          </p:cNvPicPr>
          <p:nvPr/>
        </p:nvPicPr>
        <p:blipFill>
          <a:blip r:embed="rId3" cstate="print"/>
          <a:srcRect/>
          <a:stretch>
            <a:fillRect/>
          </a:stretch>
        </p:blipFill>
        <p:spPr bwMode="auto">
          <a:xfrm>
            <a:off x="2786063" y="3857628"/>
            <a:ext cx="4500581" cy="2786082"/>
          </a:xfrm>
          <a:prstGeom prst="rect">
            <a:avLst/>
          </a:prstGeom>
          <a:noFill/>
        </p:spPr>
      </p:pic>
    </p:spTree>
  </p:cSld>
  <p:clrMapOvr>
    <a:masterClrMapping/>
  </p:clrMapOvr>
  <p:transition>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is 2">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90</TotalTime>
  <Words>581</Words>
  <Application>Microsoft Office PowerPoint</Application>
  <PresentationFormat>Ekran Gösterisi (4:3)</PresentationFormat>
  <Paragraphs>70</Paragraphs>
  <Slides>17</Slides>
  <Notes>1</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Akış</vt:lpstr>
      <vt:lpstr>                          Banyonun Önemi  :</vt:lpstr>
      <vt:lpstr>Banyo Araç ve Gereçleri :</vt:lpstr>
      <vt:lpstr> Eskiden Nerde Yıkanılıyordu:</vt:lpstr>
      <vt:lpstr> Hamam:</vt:lpstr>
      <vt:lpstr>Eski Hamamlar</vt:lpstr>
      <vt:lpstr>Eski Hamam dan  Şimdiki Hamam</vt:lpstr>
      <vt:lpstr> Banyo:</vt:lpstr>
      <vt:lpstr>Banyo Yapmazsalar Ne Gibi Hastalıklar Olur:</vt:lpstr>
      <vt:lpstr>Atopik Ekzama (Atopik Dermatit) </vt:lpstr>
      <vt:lpstr>Ergenlik Sivilcesi (Akne Vulgaris) </vt:lpstr>
      <vt:lpstr>Kellik (Alopesi) </vt:lpstr>
      <vt:lpstr>Kellik (Alopesi)</vt:lpstr>
      <vt:lpstr>Kurdeşen (Urtiker) </vt:lpstr>
      <vt:lpstr>Liken(Planus)</vt:lpstr>
      <vt:lpstr>Liken(Planus)</vt:lpstr>
      <vt:lpstr>       Sorular???</vt:lpstr>
      <vt:lpstr>                      Son</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2015-12-02T05:30:30Z</dcterms:created>
  <dcterms:modified xsi:type="dcterms:W3CDTF">2016-02-28T07:19:35Z</dcterms:modified>
  <cp:category>www.sorubak.com</cp:category>
</cp:coreProperties>
</file>