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03" autoAdjust="0"/>
    <p:restoredTop sz="94660"/>
  </p:normalViewPr>
  <p:slideViewPr>
    <p:cSldViewPr>
      <p:cViewPr>
        <p:scale>
          <a:sx n="71" d="100"/>
          <a:sy n="71" d="100"/>
        </p:scale>
        <p:origin x="-1518" y="-4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4F0AA8-F488-4261-8A87-3E47F043B48D}" type="datetimeFigureOut">
              <a:rPr lang="tr-TR" smtClean="0"/>
              <a:pPr/>
              <a:t>21.01.2016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FDFEC5-0CD9-45E7-9995-87523F3C590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413298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FDFEC5-0CD9-45E7-9995-87523F3C5901}" type="slidenum">
              <a:rPr lang="tr-TR" smtClean="0"/>
              <a:pPr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893578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532852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21.01.2016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095697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21.01.2016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815825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609600"/>
            <a:ext cx="6977064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21.01.2016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3" name="TextBox 12"/>
          <p:cNvSpPr txBox="1"/>
          <p:nvPr/>
        </p:nvSpPr>
        <p:spPr>
          <a:xfrm>
            <a:off x="751116" y="754166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918169" y="299357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13917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21.01.2016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072916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21.01.2016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682772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21.01.2016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802308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477835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16072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55206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82385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21.01.2016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8124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21.01.2016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50285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21.01.2016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96154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21.01.2016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039297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21.01.2016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425070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4451227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68602" y="609601"/>
            <a:ext cx="2441519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451212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21.01.2016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2753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 cstate="print">
            <a:alphaModFix amt="8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21.01.2016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83389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kutusu 4"/>
          <p:cNvSpPr txBox="1"/>
          <p:nvPr/>
        </p:nvSpPr>
        <p:spPr>
          <a:xfrm>
            <a:off x="395536" y="188640"/>
            <a:ext cx="8208912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chemeClr val="accent3"/>
                </a:solidFill>
                <a:latin typeface="+mj-lt"/>
              </a:rPr>
              <a:t>5.SINIF</a:t>
            </a:r>
            <a:r>
              <a:rPr lang="tr-TR" sz="9600" dirty="0" smtClean="0">
                <a:latin typeface="+mj-lt"/>
              </a:rPr>
              <a:t> </a:t>
            </a:r>
            <a:r>
              <a:rPr lang="tr-TR" sz="9600" dirty="0" smtClean="0">
                <a:solidFill>
                  <a:schemeClr val="accent5"/>
                </a:solidFill>
                <a:latin typeface="+mj-lt"/>
              </a:rPr>
              <a:t>TÜRKÇE </a:t>
            </a:r>
            <a:r>
              <a:rPr lang="tr-TR" sz="96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ANLAM</a:t>
            </a:r>
            <a:r>
              <a:rPr lang="tr-TR" sz="9600" dirty="0" smtClean="0">
                <a:latin typeface="+mj-lt"/>
              </a:rPr>
              <a:t> </a:t>
            </a:r>
            <a:r>
              <a:rPr lang="tr-TR" sz="96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BİLGİSİ</a:t>
            </a:r>
            <a:endParaRPr lang="tr-TR" sz="9600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7827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755576" y="1052736"/>
            <a:ext cx="756084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chemeClr val="accent2"/>
                </a:solidFill>
              </a:rPr>
              <a:t>Aşağıdakilerden hangisi amaç sonuç cümlesidir?</a:t>
            </a:r>
          </a:p>
          <a:p>
            <a:r>
              <a:rPr lang="tr-TR" sz="3200" dirty="0" smtClean="0">
                <a:solidFill>
                  <a:schemeClr val="accent2"/>
                </a:solidFill>
              </a:rPr>
              <a:t>a)Hava güzel olursa düşünürüz.</a:t>
            </a:r>
          </a:p>
          <a:p>
            <a:r>
              <a:rPr lang="tr-TR" sz="3200" dirty="0" smtClean="0">
                <a:solidFill>
                  <a:schemeClr val="accent2"/>
                </a:solidFill>
              </a:rPr>
              <a:t>b)Abin de </a:t>
            </a:r>
            <a:r>
              <a:rPr lang="tr-TR" sz="3200" dirty="0" err="1" smtClean="0">
                <a:solidFill>
                  <a:schemeClr val="accent2"/>
                </a:solidFill>
              </a:rPr>
              <a:t>gelirse,ancak</a:t>
            </a:r>
            <a:r>
              <a:rPr lang="tr-TR" sz="3200" dirty="0" smtClean="0">
                <a:solidFill>
                  <a:schemeClr val="accent2"/>
                </a:solidFill>
              </a:rPr>
              <a:t> öyle sinemaya gidebilirsin.</a:t>
            </a:r>
          </a:p>
          <a:p>
            <a:r>
              <a:rPr lang="tr-TR" sz="3200" dirty="0" smtClean="0">
                <a:solidFill>
                  <a:schemeClr val="accent2"/>
                </a:solidFill>
              </a:rPr>
              <a:t>c)Kitabını daha hızlı okumak için kütüphaneye gitti.</a:t>
            </a:r>
          </a:p>
          <a:p>
            <a:r>
              <a:rPr lang="tr-TR" sz="3200" dirty="0" smtClean="0">
                <a:solidFill>
                  <a:schemeClr val="accent2"/>
                </a:solidFill>
              </a:rPr>
              <a:t>d)İnce giyiniği için hastalandı.</a:t>
            </a:r>
            <a:endParaRPr lang="tr-TR" sz="32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0540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886985" y="764704"/>
            <a:ext cx="727280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chemeClr val="accent3"/>
                </a:solidFill>
              </a:rPr>
              <a:t>Aşağıda altı çizili kelimelerden hangisi mecaz anlamlı değildir?</a:t>
            </a:r>
          </a:p>
          <a:p>
            <a:r>
              <a:rPr lang="tr-TR" sz="3200" dirty="0" smtClean="0">
                <a:solidFill>
                  <a:schemeClr val="accent3"/>
                </a:solidFill>
              </a:rPr>
              <a:t>a)Çok yorulduğu için erkenden </a:t>
            </a:r>
            <a:r>
              <a:rPr lang="tr-TR" sz="3200" u="sng" dirty="0" smtClean="0">
                <a:solidFill>
                  <a:schemeClr val="accent3"/>
                </a:solidFill>
              </a:rPr>
              <a:t>uyudu</a:t>
            </a:r>
            <a:r>
              <a:rPr lang="tr-TR" sz="3200" dirty="0" smtClean="0">
                <a:solidFill>
                  <a:schemeClr val="accent3"/>
                </a:solidFill>
              </a:rPr>
              <a:t>.</a:t>
            </a:r>
          </a:p>
          <a:p>
            <a:r>
              <a:rPr lang="tr-TR" sz="3200" dirty="0" smtClean="0">
                <a:solidFill>
                  <a:schemeClr val="accent3"/>
                </a:solidFill>
              </a:rPr>
              <a:t>b)Bütün işleri bize </a:t>
            </a:r>
            <a:r>
              <a:rPr lang="tr-TR" sz="3200" u="sng" dirty="0" smtClean="0">
                <a:solidFill>
                  <a:schemeClr val="accent3"/>
                </a:solidFill>
              </a:rPr>
              <a:t>yıktı</a:t>
            </a:r>
            <a:r>
              <a:rPr lang="tr-TR" sz="3200" dirty="0" smtClean="0">
                <a:solidFill>
                  <a:schemeClr val="accent3"/>
                </a:solidFill>
              </a:rPr>
              <a:t>.</a:t>
            </a:r>
          </a:p>
          <a:p>
            <a:r>
              <a:rPr lang="tr-TR" sz="3200" dirty="0" smtClean="0">
                <a:solidFill>
                  <a:schemeClr val="accent3"/>
                </a:solidFill>
              </a:rPr>
              <a:t>c)Onun sözleri hepimize </a:t>
            </a:r>
            <a:r>
              <a:rPr lang="tr-TR" sz="3200" u="sng" dirty="0" smtClean="0">
                <a:solidFill>
                  <a:schemeClr val="accent3"/>
                </a:solidFill>
              </a:rPr>
              <a:t>batıyor</a:t>
            </a:r>
            <a:r>
              <a:rPr lang="tr-TR" sz="3200" dirty="0" smtClean="0">
                <a:solidFill>
                  <a:schemeClr val="accent3"/>
                </a:solidFill>
              </a:rPr>
              <a:t>.</a:t>
            </a:r>
          </a:p>
          <a:p>
            <a:r>
              <a:rPr lang="tr-TR" sz="3200" dirty="0" smtClean="0">
                <a:solidFill>
                  <a:schemeClr val="accent3"/>
                </a:solidFill>
              </a:rPr>
              <a:t>d)Bu olay onu gerçekten </a:t>
            </a:r>
            <a:r>
              <a:rPr lang="tr-TR" sz="3200" u="sng" dirty="0" smtClean="0">
                <a:solidFill>
                  <a:schemeClr val="accent3"/>
                </a:solidFill>
              </a:rPr>
              <a:t>sarsmıştı</a:t>
            </a:r>
            <a:r>
              <a:rPr lang="tr-TR" sz="3200" dirty="0" smtClean="0">
                <a:solidFill>
                  <a:schemeClr val="accent3"/>
                </a:solidFill>
              </a:rPr>
              <a:t>.</a:t>
            </a:r>
            <a:endParaRPr lang="tr-TR" sz="32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2972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835077" y="548680"/>
            <a:ext cx="756084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chemeClr val="accent5"/>
                </a:solidFill>
              </a:rPr>
              <a:t>Aşağıdaki cümlelerden hangisinin içinde yan anlamlı bir kelime vardır?</a:t>
            </a:r>
          </a:p>
          <a:p>
            <a:r>
              <a:rPr lang="tr-TR" sz="3600" dirty="0" smtClean="0">
                <a:solidFill>
                  <a:schemeClr val="accent5"/>
                </a:solidFill>
              </a:rPr>
              <a:t>a)Hakem bu şutu gol saymadı</a:t>
            </a:r>
          </a:p>
          <a:p>
            <a:r>
              <a:rPr lang="tr-TR" sz="3600" dirty="0" smtClean="0">
                <a:solidFill>
                  <a:schemeClr val="accent5"/>
                </a:solidFill>
              </a:rPr>
              <a:t>b)Sinemaya gidemeyince biletlerimiz yandı.</a:t>
            </a:r>
          </a:p>
          <a:p>
            <a:r>
              <a:rPr lang="tr-TR" sz="3600" dirty="0" smtClean="0">
                <a:solidFill>
                  <a:schemeClr val="accent5"/>
                </a:solidFill>
              </a:rPr>
              <a:t>c)Masanın ayağına takılıp düştü.</a:t>
            </a:r>
          </a:p>
          <a:p>
            <a:r>
              <a:rPr lang="tr-TR" sz="3600" dirty="0" smtClean="0">
                <a:solidFill>
                  <a:schemeClr val="accent5"/>
                </a:solidFill>
              </a:rPr>
              <a:t>d)Ağır koliyi kaldıramadım.</a:t>
            </a:r>
            <a:endParaRPr lang="tr-TR" sz="36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520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683568" y="476819"/>
            <a:ext cx="799288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chemeClr val="accent4"/>
                </a:solidFill>
              </a:rPr>
              <a:t>SÖZCÜKTE ANLAM</a:t>
            </a:r>
          </a:p>
          <a:p>
            <a:r>
              <a:rPr lang="tr-TR" sz="3600" dirty="0" smtClean="0">
                <a:solidFill>
                  <a:schemeClr val="accent1"/>
                </a:solidFill>
                <a:latin typeface="+mj-lt"/>
              </a:rPr>
              <a:t>Bir sözcüğün akla gelen ilk anlamına gerçek anlam adı verilir.</a:t>
            </a:r>
          </a:p>
          <a:p>
            <a:r>
              <a:rPr lang="tr-TR" sz="3600" dirty="0" smtClean="0">
                <a:solidFill>
                  <a:schemeClr val="accent3"/>
                </a:solidFill>
                <a:latin typeface="+mj-lt"/>
              </a:rPr>
              <a:t>Bir sözcüğün akla gelen ilk anlamının dışında kullanıldığı anlamına mecaz anlam adı verilir.</a:t>
            </a:r>
            <a:endParaRPr lang="tr-TR" sz="3600" dirty="0">
              <a:solidFill>
                <a:schemeClr val="accent3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8028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611560" y="548680"/>
            <a:ext cx="842493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u="sng" dirty="0" smtClean="0">
                <a:solidFill>
                  <a:schemeClr val="accent4"/>
                </a:solidFill>
              </a:rPr>
              <a:t>ÖRNEKLER:</a:t>
            </a:r>
          </a:p>
          <a:p>
            <a:r>
              <a:rPr lang="tr-TR" sz="3600" dirty="0" smtClean="0">
                <a:solidFill>
                  <a:schemeClr val="accent2"/>
                </a:solidFill>
              </a:rPr>
              <a:t>Çok yorgundu, zaten hemencecik </a:t>
            </a:r>
            <a:r>
              <a:rPr lang="tr-TR" sz="3600" u="sng" dirty="0" smtClean="0">
                <a:solidFill>
                  <a:schemeClr val="accent2"/>
                </a:solidFill>
              </a:rPr>
              <a:t>uyudu.</a:t>
            </a:r>
          </a:p>
          <a:p>
            <a:r>
              <a:rPr lang="tr-TR" sz="3600" dirty="0" smtClean="0">
                <a:solidFill>
                  <a:schemeClr val="tx2"/>
                </a:solidFill>
              </a:rPr>
              <a:t>Bunca zaman bizi </a:t>
            </a:r>
            <a:r>
              <a:rPr lang="tr-TR" sz="3600" u="sng" dirty="0" smtClean="0">
                <a:solidFill>
                  <a:schemeClr val="tx2"/>
                </a:solidFill>
              </a:rPr>
              <a:t>uyuttuğuna </a:t>
            </a:r>
            <a:r>
              <a:rPr lang="tr-TR" sz="3600" dirty="0" smtClean="0">
                <a:solidFill>
                  <a:schemeClr val="tx2"/>
                </a:solidFill>
              </a:rPr>
              <a:t>inanamıyorum. </a:t>
            </a:r>
          </a:p>
          <a:p>
            <a:r>
              <a:rPr lang="tr-TR" sz="3600" dirty="0" smtClean="0">
                <a:solidFill>
                  <a:schemeClr val="accent2"/>
                </a:solidFill>
              </a:rPr>
              <a:t>Odunlar çıtır çıtır </a:t>
            </a:r>
            <a:r>
              <a:rPr lang="tr-TR" sz="3600" u="sng" dirty="0" smtClean="0">
                <a:solidFill>
                  <a:schemeClr val="accent2"/>
                </a:solidFill>
              </a:rPr>
              <a:t>yandı.</a:t>
            </a:r>
          </a:p>
          <a:p>
            <a:r>
              <a:rPr lang="tr-TR" sz="3600" dirty="0" smtClean="0">
                <a:solidFill>
                  <a:schemeClr val="tx2"/>
                </a:solidFill>
              </a:rPr>
              <a:t>Eğer otobüse yetişemezsek biletlerimiz </a:t>
            </a:r>
            <a:r>
              <a:rPr lang="tr-TR" sz="3600" u="sng" dirty="0" smtClean="0">
                <a:solidFill>
                  <a:schemeClr val="tx2"/>
                </a:solidFill>
              </a:rPr>
              <a:t>yanar.</a:t>
            </a:r>
            <a:endParaRPr lang="tr-TR" sz="3600" u="sng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7002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467544" y="260648"/>
            <a:ext cx="820891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chemeClr val="accent3"/>
                </a:solidFill>
              </a:rPr>
              <a:t>Bir kelimenin gerçek anlamına bağlı olarak oluşan yeni anlamına yan anlam denir.</a:t>
            </a:r>
          </a:p>
          <a:p>
            <a:r>
              <a:rPr lang="tr-TR" sz="3600" u="sng" dirty="0" smtClean="0">
                <a:solidFill>
                  <a:schemeClr val="accent2"/>
                </a:solidFill>
              </a:rPr>
              <a:t>ÖRNEKLER:</a:t>
            </a:r>
          </a:p>
          <a:p>
            <a:r>
              <a:rPr lang="tr-TR" sz="3600" dirty="0" smtClean="0">
                <a:solidFill>
                  <a:schemeClr val="accent1"/>
                </a:solidFill>
              </a:rPr>
              <a:t>Çocuğun </a:t>
            </a:r>
            <a:r>
              <a:rPr lang="tr-TR" sz="3600" u="sng" dirty="0" smtClean="0">
                <a:solidFill>
                  <a:schemeClr val="accent1"/>
                </a:solidFill>
              </a:rPr>
              <a:t>burnu</a:t>
            </a:r>
            <a:r>
              <a:rPr lang="tr-TR" sz="3600" dirty="0" smtClean="0">
                <a:solidFill>
                  <a:schemeClr val="accent1"/>
                </a:solidFill>
              </a:rPr>
              <a:t> kırılmış.</a:t>
            </a:r>
          </a:p>
          <a:p>
            <a:r>
              <a:rPr lang="tr-TR" sz="3600" dirty="0" smtClean="0">
                <a:solidFill>
                  <a:schemeClr val="accent5"/>
                </a:solidFill>
              </a:rPr>
              <a:t>Ayakkabının </a:t>
            </a:r>
            <a:r>
              <a:rPr lang="tr-TR" sz="3600" u="sng" dirty="0" smtClean="0">
                <a:solidFill>
                  <a:schemeClr val="accent5"/>
                </a:solidFill>
              </a:rPr>
              <a:t>burnu</a:t>
            </a:r>
            <a:r>
              <a:rPr lang="tr-TR" sz="3600" dirty="0" smtClean="0">
                <a:solidFill>
                  <a:schemeClr val="accent5"/>
                </a:solidFill>
              </a:rPr>
              <a:t> aşınmış.</a:t>
            </a:r>
          </a:p>
          <a:p>
            <a:r>
              <a:rPr lang="tr-TR" sz="3600" u="sng" dirty="0" smtClean="0">
                <a:solidFill>
                  <a:schemeClr val="accent1"/>
                </a:solidFill>
              </a:rPr>
              <a:t>Kolunda</a:t>
            </a:r>
            <a:r>
              <a:rPr lang="tr-TR" sz="3600" dirty="0" smtClean="0">
                <a:solidFill>
                  <a:schemeClr val="accent1"/>
                </a:solidFill>
              </a:rPr>
              <a:t> sivilce çıktığını söyledi.</a:t>
            </a:r>
          </a:p>
          <a:p>
            <a:r>
              <a:rPr lang="tr-TR" sz="3600" dirty="0" smtClean="0">
                <a:solidFill>
                  <a:schemeClr val="accent5"/>
                </a:solidFill>
              </a:rPr>
              <a:t>Kapı </a:t>
            </a:r>
            <a:r>
              <a:rPr lang="tr-TR" sz="3600" u="sng" dirty="0" smtClean="0">
                <a:solidFill>
                  <a:schemeClr val="accent5"/>
                </a:solidFill>
              </a:rPr>
              <a:t>kolu</a:t>
            </a:r>
            <a:r>
              <a:rPr lang="tr-TR" sz="3600" dirty="0" smtClean="0">
                <a:solidFill>
                  <a:schemeClr val="accent5"/>
                </a:solidFill>
              </a:rPr>
              <a:t> bozulmuş gibi.</a:t>
            </a:r>
            <a:endParaRPr lang="tr-TR" sz="36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910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395536" y="297841"/>
            <a:ext cx="8208912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chemeClr val="accent3"/>
                </a:solidFill>
              </a:rPr>
              <a:t>Bir bilim, sanat ya da meslek dalıyla ilgili bir kavramı karşılayan kelimelere terim denir. </a:t>
            </a:r>
            <a:endParaRPr lang="tr-TR" sz="3600" dirty="0" smtClean="0">
              <a:solidFill>
                <a:schemeClr val="accent3"/>
              </a:solidFill>
            </a:endParaRPr>
          </a:p>
          <a:p>
            <a:r>
              <a:rPr lang="tr-TR" sz="3600" u="sng" dirty="0" smtClean="0">
                <a:solidFill>
                  <a:schemeClr val="accent5"/>
                </a:solidFill>
              </a:rPr>
              <a:t>ÖRNEKLER:</a:t>
            </a:r>
          </a:p>
          <a:p>
            <a:r>
              <a:rPr lang="tr-TR" sz="3600" u="sng" dirty="0" smtClean="0">
                <a:solidFill>
                  <a:schemeClr val="accent1"/>
                </a:solidFill>
              </a:rPr>
              <a:t>Üçgenin</a:t>
            </a:r>
            <a:r>
              <a:rPr lang="tr-TR" sz="3600" dirty="0" smtClean="0">
                <a:solidFill>
                  <a:schemeClr val="accent1"/>
                </a:solidFill>
              </a:rPr>
              <a:t> iç açıları toplamı 180 derecedir.(Matematik)</a:t>
            </a:r>
          </a:p>
          <a:p>
            <a:r>
              <a:rPr lang="tr-TR" sz="3200" dirty="0" smtClean="0">
                <a:solidFill>
                  <a:schemeClr val="accent1"/>
                </a:solidFill>
              </a:rPr>
              <a:t>Oyun üç </a:t>
            </a:r>
            <a:r>
              <a:rPr lang="tr-TR" sz="3200" u="sng" dirty="0" smtClean="0">
                <a:solidFill>
                  <a:schemeClr val="accent1"/>
                </a:solidFill>
              </a:rPr>
              <a:t>perdeden</a:t>
            </a:r>
            <a:r>
              <a:rPr lang="tr-TR" sz="3200" dirty="0" smtClean="0">
                <a:solidFill>
                  <a:schemeClr val="accent1"/>
                </a:solidFill>
              </a:rPr>
              <a:t> oluşuyor.(Tiyatro)</a:t>
            </a:r>
            <a:endParaRPr lang="tr-TR" sz="32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5929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251520" y="334397"/>
            <a:ext cx="8496944" cy="50321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chemeClr val="accent2"/>
                </a:solidFill>
              </a:rPr>
              <a:t>ANLAM ÖZELLİKLERİNE GÖRE CÜMLELER</a:t>
            </a:r>
          </a:p>
          <a:p>
            <a:r>
              <a:rPr lang="tr-TR" sz="3500" dirty="0" smtClean="0">
                <a:solidFill>
                  <a:schemeClr val="accent4"/>
                </a:solidFill>
              </a:rPr>
              <a:t>Cümlede bir olay ve bu olayın nedeni anlatılıyorsa bu cümleye neden(sebep)sonuç cümleleri denir.</a:t>
            </a:r>
          </a:p>
          <a:p>
            <a:r>
              <a:rPr lang="tr-TR" sz="3600" u="sng" dirty="0" smtClean="0">
                <a:solidFill>
                  <a:schemeClr val="accent6">
                    <a:lumMod val="75000"/>
                  </a:schemeClr>
                </a:solidFill>
              </a:rPr>
              <a:t>ÖRNEKLER:</a:t>
            </a:r>
          </a:p>
          <a:p>
            <a:r>
              <a:rPr lang="tr-TR" sz="3600" dirty="0" smtClean="0">
                <a:solidFill>
                  <a:schemeClr val="accent5"/>
                </a:solidFill>
              </a:rPr>
              <a:t>Hastalandığı için okula gelmedi.</a:t>
            </a:r>
          </a:p>
          <a:p>
            <a:r>
              <a:rPr lang="tr-TR" sz="3600" dirty="0" smtClean="0">
                <a:solidFill>
                  <a:schemeClr val="accent5"/>
                </a:solidFill>
              </a:rPr>
              <a:t>Saat bozulduğu için uyanamadım.</a:t>
            </a:r>
          </a:p>
          <a:p>
            <a:r>
              <a:rPr lang="tr-TR" sz="3600" dirty="0" smtClean="0">
                <a:solidFill>
                  <a:schemeClr val="accent5"/>
                </a:solidFill>
              </a:rPr>
              <a:t>Okul birincisi olduğu için ona ödül verildi.</a:t>
            </a:r>
          </a:p>
        </p:txBody>
      </p:sp>
    </p:spTree>
    <p:extLst>
      <p:ext uri="{BB962C8B-B14F-4D97-AF65-F5344CB8AC3E}">
        <p14:creationId xmlns:p14="http://schemas.microsoft.com/office/powerpoint/2010/main" xmlns="" val="3822834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323528" y="332656"/>
            <a:ext cx="835292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chemeClr val="accent2"/>
                </a:solidFill>
              </a:rPr>
              <a:t>Bir cümlede bir olay ve bu olayın yapılış amacı veriliyorsa bu cümle amaç-sonuç cümlesidir.</a:t>
            </a:r>
          </a:p>
          <a:p>
            <a:r>
              <a:rPr lang="tr-TR" sz="3600" u="sng" dirty="0" smtClean="0">
                <a:solidFill>
                  <a:schemeClr val="accent5"/>
                </a:solidFill>
              </a:rPr>
              <a:t>ÖRNEKLER:</a:t>
            </a:r>
          </a:p>
          <a:p>
            <a:r>
              <a:rPr lang="tr-TR" sz="3600" dirty="0" smtClean="0">
                <a:solidFill>
                  <a:schemeClr val="tx2"/>
                </a:solidFill>
              </a:rPr>
              <a:t>Kilo vermek için spor yapıyor.</a:t>
            </a:r>
          </a:p>
          <a:p>
            <a:r>
              <a:rPr lang="tr-TR" sz="3600" dirty="0" smtClean="0">
                <a:solidFill>
                  <a:schemeClr val="tx2"/>
                </a:solidFill>
              </a:rPr>
              <a:t>Sınavdan iyi not almak için çok çalışıyor.</a:t>
            </a:r>
          </a:p>
          <a:p>
            <a:r>
              <a:rPr lang="tr-TR" sz="3600" dirty="0" smtClean="0">
                <a:solidFill>
                  <a:schemeClr val="tx2"/>
                </a:solidFill>
              </a:rPr>
              <a:t>Babası çocuğu iyi yetişsin diye sık sık öğüt verirdi.</a:t>
            </a:r>
            <a:endParaRPr lang="tr-TR" sz="3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9335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341721" y="163709"/>
            <a:ext cx="8352928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chemeClr val="tx2"/>
                </a:solidFill>
              </a:rPr>
              <a:t>Bir cümlede bir olay ve bu olayın oluşması için bir olayın olması veya gerçekleşmesinin varlığına denir.</a:t>
            </a:r>
          </a:p>
          <a:p>
            <a:r>
              <a:rPr lang="tr-TR" sz="3600" u="sng" dirty="0" smtClean="0">
                <a:solidFill>
                  <a:schemeClr val="accent3"/>
                </a:solidFill>
              </a:rPr>
              <a:t>ÖRNEKLER:</a:t>
            </a:r>
          </a:p>
          <a:p>
            <a:r>
              <a:rPr lang="tr-TR" sz="3600" dirty="0" smtClean="0">
                <a:solidFill>
                  <a:schemeClr val="accent1"/>
                </a:solidFill>
              </a:rPr>
              <a:t>Hava güzel olursa pikniğe gideriz.</a:t>
            </a:r>
          </a:p>
          <a:p>
            <a:r>
              <a:rPr lang="tr-TR" sz="3600" dirty="0" smtClean="0">
                <a:solidFill>
                  <a:schemeClr val="accent1"/>
                </a:solidFill>
              </a:rPr>
              <a:t>Kitabımı sana veririm ama geri getireceksin.</a:t>
            </a:r>
          </a:p>
          <a:p>
            <a:r>
              <a:rPr lang="tr-TR" sz="3500" dirty="0" smtClean="0">
                <a:solidFill>
                  <a:schemeClr val="accent1"/>
                </a:solidFill>
              </a:rPr>
              <a:t>Yüksek not alırsan sana kitap alırım.</a:t>
            </a:r>
          </a:p>
        </p:txBody>
      </p:sp>
    </p:spTree>
    <p:extLst>
      <p:ext uri="{BB962C8B-B14F-4D97-AF65-F5344CB8AC3E}">
        <p14:creationId xmlns:p14="http://schemas.microsoft.com/office/powerpoint/2010/main" xmlns="" val="3081778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267932" y="2348880"/>
            <a:ext cx="849694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1500" b="1" dirty="0" smtClean="0">
                <a:solidFill>
                  <a:schemeClr val="accent3"/>
                </a:solidFill>
              </a:rPr>
              <a:t>ÇALIŞMALAR</a:t>
            </a:r>
            <a:endParaRPr lang="tr-TR" sz="11500" b="1" dirty="0">
              <a:solidFill>
                <a:schemeClr val="accent3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605805"/>
            <a:ext cx="261937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210928"/>
            <a:ext cx="261937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58750" b="78500" l="62069" r="6931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205" t="58182" r="29770" b="20909"/>
          <a:stretch/>
        </p:blipFill>
        <p:spPr bwMode="auto">
          <a:xfrm>
            <a:off x="5940152" y="605805"/>
            <a:ext cx="1800200" cy="1875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02012" y="4509120"/>
            <a:ext cx="1804987" cy="1878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26043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12">
  <a:themeElements>
    <a:clrScheme name="Damla">
      <a:dk1>
        <a:sysClr val="windowText" lastClr="000000"/>
      </a:dk1>
      <a:lt1>
        <a:sysClr val="window" lastClr="FFFFFF"/>
      </a:lt1>
      <a:dk2>
        <a:srgbClr val="27537E"/>
      </a:dk2>
      <a:lt2>
        <a:srgbClr val="AABED7"/>
      </a:lt2>
      <a:accent1>
        <a:srgbClr val="E34B7A"/>
      </a:accent1>
      <a:accent2>
        <a:srgbClr val="AC339A"/>
      </a:accent2>
      <a:accent3>
        <a:srgbClr val="6953B7"/>
      </a:accent3>
      <a:accent4>
        <a:srgbClr val="1D7EAB"/>
      </a:accent4>
      <a:accent5>
        <a:srgbClr val="43AFD6"/>
      </a:accent5>
      <a:accent6>
        <a:srgbClr val="DE85E1"/>
      </a:accent6>
      <a:hlink>
        <a:srgbClr val="ED87A6"/>
      </a:hlink>
      <a:folHlink>
        <a:srgbClr val="C99EAC"/>
      </a:folHlink>
    </a:clrScheme>
    <a:fontScheme name="Özel 4">
      <a:majorFont>
        <a:latin typeface="Consolas"/>
        <a:ea typeface=""/>
        <a:cs typeface=""/>
      </a:majorFont>
      <a:minorFont>
        <a:latin typeface="Consolas"/>
        <a:ea typeface=""/>
        <a:cs typeface=""/>
      </a:minorFont>
    </a:fontScheme>
    <a:fmtScheme name="Damla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Droplet" id="{8984A317-299A-4E50-B45D-BFC9EDE2337A}" vid="{C71B277C-C29A-4BA0-A7BA-43502DF21AB3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Tema12</Template>
  <TotalTime>50</TotalTime>
  <Words>336</Words>
  <Application>Microsoft Office PowerPoint</Application>
  <PresentationFormat>Ekran Gösterisi (4:3)</PresentationFormat>
  <Paragraphs>53</Paragraphs>
  <Slides>12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Tema12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2015-09-15T08:02:55Z</dcterms:created>
  <dcterms:modified xsi:type="dcterms:W3CDTF">2016-01-21T16:12:04Z</dcterms:modified>
  <cp:category>www.sorubak.com</cp:category>
</cp:coreProperties>
</file>