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147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5" autoAdjust="0"/>
    <p:restoredTop sz="94660"/>
  </p:normalViewPr>
  <p:slideViewPr>
    <p:cSldViewPr>
      <p:cViewPr varScale="1">
        <p:scale>
          <a:sx n="86" d="100"/>
          <a:sy n="86" d="100"/>
        </p:scale>
        <p:origin x="-11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F16CAA-79CC-470B-8307-6423612BC7CA}" type="datetimeFigureOut">
              <a:rPr lang="tr-TR" smtClean="0"/>
              <a:pPr/>
              <a:t>11.03.2016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82ECE-47B2-4370-8C53-EA143C8462C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0482ECE-47B2-4370-8C53-EA143C8462C4}" type="slidenum">
              <a:rPr lang="tr-TR" smtClean="0"/>
              <a:pPr/>
              <a:t>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4A3458C4-B64D-4B3F-AA30-A31F2CBFBE7C}" type="datetimeFigureOut">
              <a:rPr lang="tr-TR" smtClean="0"/>
              <a:pPr/>
              <a:t>11.03.2016</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DE242280-B879-45AD-A090-3A671B2787F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4A3458C4-B64D-4B3F-AA30-A31F2CBFBE7C}" type="datetimeFigureOut">
              <a:rPr lang="tr-TR" smtClean="0"/>
              <a:pPr/>
              <a:t>11.03.2016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4A3458C4-B64D-4B3F-AA30-A31F2CBFBE7C}" type="datetimeFigureOut">
              <a:rPr lang="tr-TR" smtClean="0"/>
              <a:pPr/>
              <a:t>11.03.2016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DE242280-B879-45AD-A090-3A671B2787F0}"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4A3458C4-B64D-4B3F-AA30-A31F2CBFBE7C}" type="datetimeFigureOut">
              <a:rPr lang="tr-TR" smtClean="0"/>
              <a:pPr/>
              <a:t>11.03.2016</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DE242280-B879-45AD-A090-3A671B2787F0}"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A3458C4-B64D-4B3F-AA30-A31F2CBFBE7C}" type="datetimeFigureOut">
              <a:rPr lang="tr-TR" smtClean="0"/>
              <a:pPr/>
              <a:t>11.03.2016</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E242280-B879-45AD-A090-3A671B2787F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tr.wikipedia.org/wiki/%C4%B0ngiltere" TargetMode="External"/><Relationship Id="rId2" Type="http://schemas.openxmlformats.org/officeDocument/2006/relationships/hyperlink" Target="http://tr.wikipedia.org/wiki/John_Logie_Baird"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serdarkalkan.com/bilgisayarin_icadi.ht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solidFill>
                <a:srgbClr val="9C147F"/>
              </a:solidFill>
              <a:latin typeface="Algerian" pitchFamily="82" charset="0"/>
            </a:endParaRPr>
          </a:p>
        </p:txBody>
      </p:sp>
      <p:sp>
        <p:nvSpPr>
          <p:cNvPr id="3" name="2 Alt Başlık"/>
          <p:cNvSpPr>
            <a:spLocks noGrp="1"/>
          </p:cNvSpPr>
          <p:nvPr>
            <p:ph type="subTitle" idx="1"/>
          </p:nvPr>
        </p:nvSpPr>
        <p:spPr>
          <a:xfrm>
            <a:off x="3643306" y="4000504"/>
            <a:ext cx="4052894" cy="1500198"/>
          </a:xfrm>
        </p:spPr>
        <p:txBody>
          <a:bodyPr/>
          <a:lstStyle/>
          <a:p>
            <a:r>
              <a:rPr lang="tr-TR" dirty="0" smtClean="0">
                <a:solidFill>
                  <a:srgbClr val="7030A0"/>
                </a:solidFill>
                <a:latin typeface="Brush Script MT" pitchFamily="66" charset="0"/>
              </a:rPr>
              <a:t>İPEKSU SÜMENGEN</a:t>
            </a:r>
          </a:p>
          <a:p>
            <a:r>
              <a:rPr lang="tr-TR" dirty="0" smtClean="0">
                <a:solidFill>
                  <a:srgbClr val="7030A0"/>
                </a:solidFill>
                <a:latin typeface="Brush Script MT" pitchFamily="66" charset="0"/>
              </a:rPr>
              <a:t>5-B 667</a:t>
            </a:r>
            <a:endParaRPr lang="tr-TR" dirty="0">
              <a:solidFill>
                <a:srgbClr val="7030A0"/>
              </a:solidFill>
              <a:latin typeface="Brush Script MT"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24" descr="tekerlek2"/>
          <p:cNvPicPr>
            <a:picLocks noGrp="1" noChangeAspect="1" noChangeArrowheads="1"/>
          </p:cNvPicPr>
          <p:nvPr>
            <p:ph idx="1"/>
          </p:nvPr>
        </p:nvPicPr>
        <p:blipFill>
          <a:blip r:embed="rId2" cstate="print"/>
          <a:srcRect/>
          <a:stretch>
            <a:fillRect/>
          </a:stretch>
        </p:blipFill>
        <p:spPr>
          <a:xfrm>
            <a:off x="1714480" y="2071678"/>
            <a:ext cx="5572164" cy="3929090"/>
          </a:xfrm>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10" descr="19fda9fddc12d2ab25751ab9504c1441"/>
          <p:cNvPicPr>
            <a:picLocks noGrp="1" noChangeAspect="1" noChangeArrowheads="1"/>
          </p:cNvPicPr>
          <p:nvPr>
            <p:ph idx="1"/>
          </p:nvPr>
        </p:nvPicPr>
        <p:blipFill>
          <a:blip r:embed="rId2" cstate="print"/>
          <a:srcRect/>
          <a:stretch>
            <a:fillRect/>
          </a:stretch>
        </p:blipFill>
        <p:spPr>
          <a:xfrm>
            <a:off x="2311400" y="1547019"/>
            <a:ext cx="4521200" cy="4394200"/>
          </a:xfrm>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6" name="Picture 8" descr="ilktelefon3"/>
          <p:cNvPicPr>
            <a:picLocks noGrp="1" noChangeAspect="1" noChangeArrowheads="1"/>
          </p:cNvPicPr>
          <p:nvPr>
            <p:ph idx="1"/>
          </p:nvPr>
        </p:nvPicPr>
        <p:blipFill>
          <a:blip r:embed="rId2" cstate="print"/>
          <a:srcRect/>
          <a:stretch>
            <a:fillRect/>
          </a:stretch>
        </p:blipFill>
        <p:spPr>
          <a:xfrm>
            <a:off x="1643042" y="1714488"/>
            <a:ext cx="5772184" cy="4643470"/>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8" descr="ANd9GcT6V5ibdpM0jcRknRwHnLLXyGrnYDLibpYF9-XDRQv-rIL44Imq2A&amp;t=1"/>
          <p:cNvPicPr>
            <a:picLocks noGrp="1" noChangeAspect="1" noChangeArrowheads="1"/>
          </p:cNvPicPr>
          <p:nvPr>
            <p:ph idx="1"/>
          </p:nvPr>
        </p:nvPicPr>
        <p:blipFill>
          <a:blip r:embed="rId2" cstate="print"/>
          <a:srcRect/>
          <a:stretch>
            <a:fillRect/>
          </a:stretch>
        </p:blipFill>
        <p:spPr>
          <a:xfrm>
            <a:off x="1000100" y="1500174"/>
            <a:ext cx="6786610" cy="428628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5" descr="muratmetin_radyo"/>
          <p:cNvPicPr>
            <a:picLocks noGrp="1" noChangeAspect="1" noChangeArrowheads="1"/>
          </p:cNvPicPr>
          <p:nvPr>
            <p:ph idx="1"/>
          </p:nvPr>
        </p:nvPicPr>
        <p:blipFill>
          <a:blip r:embed="rId2" cstate="print"/>
          <a:srcRect/>
          <a:stretch>
            <a:fillRect/>
          </a:stretch>
        </p:blipFill>
        <p:spPr bwMode="auto">
          <a:xfrm>
            <a:off x="1476375" y="1639094"/>
            <a:ext cx="6191250" cy="421005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6" descr="saaticadi"/>
          <p:cNvPicPr>
            <a:picLocks noGrp="1" noChangeAspect="1" noChangeArrowheads="1"/>
          </p:cNvPicPr>
          <p:nvPr>
            <p:ph idx="1"/>
          </p:nvPr>
        </p:nvPicPr>
        <p:blipFill>
          <a:blip r:embed="rId2" cstate="print"/>
          <a:srcRect/>
          <a:stretch>
            <a:fillRect/>
          </a:stretch>
        </p:blipFill>
        <p:spPr bwMode="auto">
          <a:xfrm>
            <a:off x="1571604" y="2000240"/>
            <a:ext cx="5500726" cy="364333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6" descr="fardierdecugnot20050111"/>
          <p:cNvPicPr>
            <a:picLocks noGrp="1" noChangeAspect="1" noChangeArrowheads="1"/>
          </p:cNvPicPr>
          <p:nvPr>
            <p:ph idx="1"/>
          </p:nvPr>
        </p:nvPicPr>
        <p:blipFill>
          <a:blip r:embed="rId2" cstate="print"/>
          <a:srcRect/>
          <a:stretch>
            <a:fillRect/>
          </a:stretch>
        </p:blipFill>
        <p:spPr bwMode="auto">
          <a:xfrm>
            <a:off x="479776" y="1481138"/>
            <a:ext cx="8184448" cy="452596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6" descr="98006"/>
          <p:cNvPicPr>
            <a:picLocks noGrp="1" noChangeAspect="1" noChangeArrowheads="1"/>
          </p:cNvPicPr>
          <p:nvPr>
            <p:ph idx="1"/>
          </p:nvPr>
        </p:nvPicPr>
        <p:blipFill>
          <a:blip r:embed="rId2" cstate="print"/>
          <a:srcRect/>
          <a:stretch>
            <a:fillRect/>
          </a:stretch>
        </p:blipFill>
        <p:spPr bwMode="auto">
          <a:xfrm>
            <a:off x="2190750" y="2110581"/>
            <a:ext cx="4762500" cy="32670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6" descr="Edison"/>
          <p:cNvPicPr>
            <a:picLocks noGrp="1" noChangeAspect="1" noChangeArrowheads="1"/>
          </p:cNvPicPr>
          <p:nvPr>
            <p:ph idx="1"/>
          </p:nvPr>
        </p:nvPicPr>
        <p:blipFill>
          <a:blip r:embed="rId2" cstate="print"/>
          <a:srcRect/>
          <a:stretch>
            <a:fillRect/>
          </a:stretch>
        </p:blipFill>
        <p:spPr bwMode="auto">
          <a:xfrm>
            <a:off x="3128830" y="1481138"/>
            <a:ext cx="2886340" cy="452596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5" descr="dedion_bouton"/>
          <p:cNvPicPr>
            <a:picLocks noGrp="1" noChangeAspect="1" noChangeArrowheads="1"/>
          </p:cNvPicPr>
          <p:nvPr>
            <p:ph idx="1"/>
          </p:nvPr>
        </p:nvPicPr>
        <p:blipFill>
          <a:blip r:embed="rId2" cstate="print"/>
          <a:srcRect/>
          <a:stretch>
            <a:fillRect/>
          </a:stretch>
        </p:blipFill>
        <p:spPr bwMode="auto">
          <a:xfrm>
            <a:off x="1714480" y="2000240"/>
            <a:ext cx="5572164" cy="428628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sz="2800" dirty="0" smtClean="0">
                <a:solidFill>
                  <a:srgbClr val="00B050"/>
                </a:solidFill>
              </a:rPr>
              <a:t>TEKERLEK:</a:t>
            </a:r>
            <a:r>
              <a:rPr lang="tr-TR" sz="2800" dirty="0" smtClean="0"/>
              <a:t>En eski tekerlek, yaklaşık 5000 yıl önce </a:t>
            </a:r>
            <a:r>
              <a:rPr lang="tr-TR" sz="2800" dirty="0" err="1" smtClean="0"/>
              <a:t>mezapotamyada</a:t>
            </a:r>
            <a:r>
              <a:rPr lang="tr-TR" sz="2800" dirty="0" smtClean="0"/>
              <a:t> yapılmıştır. Tekerlek ile ilgili en eski kayıt, M.Ö. 3500 yıllarına ait tekerlekli bir kızağı resmeden Sümer (</a:t>
            </a:r>
            <a:r>
              <a:rPr lang="tr-TR" sz="2800" dirty="0" err="1" smtClean="0"/>
              <a:t>Erech</a:t>
            </a:r>
            <a:r>
              <a:rPr lang="tr-TR" sz="2800" dirty="0" smtClean="0"/>
              <a:t>) </a:t>
            </a:r>
            <a:r>
              <a:rPr lang="tr-TR" sz="2800" dirty="0" err="1" smtClean="0"/>
              <a:t>piktogramıdır</a:t>
            </a:r>
            <a:r>
              <a:rPr lang="tr-TR" sz="2800" dirty="0" smtClean="0"/>
              <a:t> . Tekerlek fikri muhtemelen kütüklerin kolayca yuvarlanarak taşıması amacıyla kullanılmasından doğmuştur. Bilinen en eski tekerler, bir kazık üzerine geçirilmiş üç tahta diskten oluşur.</a:t>
            </a:r>
          </a:p>
          <a:p>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5" descr="Rimage005"/>
          <p:cNvPicPr>
            <a:picLocks noGrp="1" noChangeAspect="1" noChangeArrowheads="1"/>
          </p:cNvPicPr>
          <p:nvPr>
            <p:ph idx="1"/>
          </p:nvPr>
        </p:nvPicPr>
        <p:blipFill>
          <a:blip r:embed="rId2" cstate="print"/>
          <a:srcRect/>
          <a:stretch>
            <a:fillRect/>
          </a:stretch>
        </p:blipFill>
        <p:spPr bwMode="auto">
          <a:xfrm>
            <a:off x="1500166" y="1785926"/>
            <a:ext cx="5786478" cy="421484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Picture 5" descr="257"/>
          <p:cNvPicPr>
            <a:picLocks noGrp="1" noChangeAspect="1" noChangeArrowheads="1"/>
          </p:cNvPicPr>
          <p:nvPr>
            <p:ph idx="1"/>
          </p:nvPr>
        </p:nvPicPr>
        <p:blipFill>
          <a:blip r:embed="rId2" cstate="print"/>
          <a:srcRect/>
          <a:stretch>
            <a:fillRect/>
          </a:stretch>
        </p:blipFill>
        <p:spPr bwMode="auto">
          <a:xfrm>
            <a:off x="2333625" y="2243931"/>
            <a:ext cx="4476750" cy="300037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214554"/>
            <a:ext cx="8229600" cy="3792737"/>
          </a:xfrm>
        </p:spPr>
        <p:txBody>
          <a:bodyPr>
            <a:normAutofit/>
          </a:bodyPr>
          <a:lstStyle/>
          <a:p>
            <a:r>
              <a:rPr lang="tr-TR" sz="5400" dirty="0" smtClean="0">
                <a:solidFill>
                  <a:schemeClr val="accent1">
                    <a:lumMod val="60000"/>
                    <a:lumOff val="40000"/>
                  </a:schemeClr>
                </a:solidFill>
                <a:latin typeface="Jokerman" pitchFamily="82" charset="0"/>
              </a:rPr>
              <a:t>HAYATIMIZI KOLAYLAŞTIRAN İLGİNÇ İCATLAR</a:t>
            </a:r>
            <a:endParaRPr lang="tr-TR" sz="5400" dirty="0">
              <a:solidFill>
                <a:schemeClr val="accent1">
                  <a:lumMod val="60000"/>
                  <a:lumOff val="40000"/>
                </a:schemeClr>
              </a:solidFill>
              <a:latin typeface="Jokerman" pitchFamily="82" charset="0"/>
            </a:endParaRPr>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solidFill>
                  <a:srgbClr val="7030A0"/>
                </a:solidFill>
              </a:rPr>
              <a:t>Ekmek kızartma ve çay makinesi </a:t>
            </a:r>
            <a:r>
              <a:rPr lang="tr-TR" dirty="0" smtClean="0"/>
              <a:t/>
            </a:r>
            <a:br>
              <a:rPr lang="tr-TR" dirty="0" smtClean="0"/>
            </a:br>
            <a:r>
              <a:rPr lang="tr-TR" dirty="0" smtClean="0"/>
              <a:t/>
            </a:r>
            <a:br>
              <a:rPr lang="tr-TR" dirty="0" smtClean="0"/>
            </a:br>
            <a:r>
              <a:rPr lang="tr-TR" dirty="0" smtClean="0"/>
              <a:t>İşte mutfağı küçük olanlara çözüm sunan bir tasarım: 65 dolara sahip olabileceğiniz bu makinenin üst tarafında ekmeklerinizi kızartırken aynı anda çay yapabilirsiniz.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a:bodyPr>
          <a:lstStyle/>
          <a:p>
            <a:r>
              <a:rPr lang="tr-TR" b="1" dirty="0" smtClean="0">
                <a:solidFill>
                  <a:srgbClr val="7030A0"/>
                </a:solidFill>
              </a:rPr>
              <a:t>Robot çocuk </a:t>
            </a:r>
            <a:r>
              <a:rPr lang="tr-TR" dirty="0" smtClean="0"/>
              <a:t/>
            </a:r>
            <a:br>
              <a:rPr lang="tr-TR" dirty="0" smtClean="0"/>
            </a:br>
            <a:r>
              <a:rPr lang="tr-TR" dirty="0" err="1" smtClean="0"/>
              <a:t>David</a:t>
            </a:r>
            <a:r>
              <a:rPr lang="tr-TR" dirty="0" smtClean="0"/>
              <a:t> </a:t>
            </a:r>
            <a:r>
              <a:rPr lang="tr-TR" dirty="0" err="1" smtClean="0"/>
              <a:t>Hanson’ın</a:t>
            </a:r>
            <a:r>
              <a:rPr lang="tr-TR" dirty="0" smtClean="0"/>
              <a:t> kendi oğlundan yola çıkarak ürettiği bu robotun adı </a:t>
            </a:r>
            <a:r>
              <a:rPr lang="tr-TR" dirty="0" err="1" smtClean="0"/>
              <a:t>Zeno</a:t>
            </a:r>
            <a:r>
              <a:rPr lang="tr-TR" dirty="0" smtClean="0"/>
              <a:t>. Çocuklarla arkadaş olması için tasarlanan </a:t>
            </a:r>
            <a:r>
              <a:rPr lang="tr-TR" dirty="0" err="1" smtClean="0"/>
              <a:t>Zeno</a:t>
            </a:r>
            <a:r>
              <a:rPr lang="tr-TR" dirty="0" smtClean="0"/>
              <a:t>, insanların yüzlerini ve isimlerini hafızasında tutabiliyor, kızıyor, gülümsüyor ve insanlarla ilişki kurabiliyor. Henüz piyasada bulunmayan robot 200 ile 300 dolar arasında bir fiyattan satışa çıkarılacak. </a:t>
            </a:r>
            <a:br>
              <a:rPr lang="tr-TR" dirty="0" smtClean="0"/>
            </a:br>
            <a:r>
              <a:rPr lang="tr-TR" dirty="0" smtClean="0"/>
              <a:t/>
            </a:r>
            <a:br>
              <a:rPr lang="tr-TR" dirty="0" smtClean="0"/>
            </a:br>
            <a:r>
              <a:rPr lang="tr-TR" dirty="0" smtClean="0"/>
              <a:t/>
            </a:r>
            <a:br>
              <a:rPr lang="tr-TR" dirty="0" smtClean="0"/>
            </a:b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b="1" dirty="0" smtClean="0">
                <a:solidFill>
                  <a:srgbClr val="7030A0"/>
                </a:solidFill>
              </a:rPr>
              <a:t>Kararsız bayanlara</a:t>
            </a:r>
            <a:r>
              <a:rPr lang="tr-TR" dirty="0" smtClean="0">
                <a:solidFill>
                  <a:srgbClr val="7030A0"/>
                </a:solidFill>
              </a:rPr>
              <a:t> </a:t>
            </a:r>
            <a:r>
              <a:rPr lang="tr-TR" dirty="0" smtClean="0"/>
              <a:t/>
            </a:r>
            <a:br>
              <a:rPr lang="tr-TR" dirty="0" smtClean="0"/>
            </a:br>
            <a:r>
              <a:rPr lang="tr-TR" dirty="0" smtClean="0"/>
              <a:t/>
            </a:r>
            <a:br>
              <a:rPr lang="tr-TR" dirty="0" smtClean="0"/>
            </a:br>
            <a:r>
              <a:rPr lang="tr-TR" dirty="0" smtClean="0"/>
              <a:t/>
            </a:r>
            <a:br>
              <a:rPr lang="tr-TR" dirty="0" smtClean="0"/>
            </a:br>
            <a:r>
              <a:rPr lang="tr-TR" dirty="0" smtClean="0"/>
              <a:t>Saç rengine ve makyaj tarzına bir türlü karar veremeyen kadınları zaman ve para harcamaktan kurtaran bu alet televizyona bağlandığında fotoğraf üstünde makyaj ve saç renklerini denemeye imkan sağlıyor. Fiyatı 65 dolar. </a:t>
            </a:r>
            <a:br>
              <a:rPr lang="tr-TR" dirty="0" smtClean="0"/>
            </a:br>
            <a:r>
              <a:rPr lang="tr-TR" dirty="0" smtClean="0"/>
              <a:t/>
            </a:r>
            <a:br>
              <a:rPr lang="tr-TR" dirty="0" smtClean="0"/>
            </a:b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solidFill>
                  <a:srgbClr val="7030A0"/>
                </a:solidFill>
              </a:rPr>
              <a:t>Birbirlerini buluyorlar </a:t>
            </a:r>
            <a:r>
              <a:rPr lang="tr-TR" dirty="0" smtClean="0"/>
              <a:t/>
            </a:r>
            <a:br>
              <a:rPr lang="tr-TR" dirty="0" smtClean="0"/>
            </a:br>
            <a:r>
              <a:rPr lang="tr-TR" dirty="0" smtClean="0"/>
              <a:t/>
            </a:r>
            <a:br>
              <a:rPr lang="tr-TR" dirty="0" smtClean="0"/>
            </a:br>
            <a:r>
              <a:rPr lang="tr-TR" dirty="0" smtClean="0"/>
              <a:t>TV kumandanızı ve anahtarlarınızı nereye koyduğunuzu sürekli unutuyor musunuz? 45 dolara satılan bu anahtarlık ve TV kumandası birbirlerine gönderdikleri sinyaller sayesinde evin içinde kaybolmayı önlüyorlar</a:t>
            </a: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endParaRPr lang="tr-TR" dirty="0" smtClean="0"/>
          </a:p>
          <a:p>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pic>
        <p:nvPicPr>
          <p:cNvPr id="4" name="3 Resim" descr="ekmek%20kizartma.jpg"/>
          <p:cNvPicPr>
            <a:picLocks noChangeAspect="1"/>
          </p:cNvPicPr>
          <p:nvPr/>
        </p:nvPicPr>
        <p:blipFill>
          <a:blip r:embed="rId2" cstate="print"/>
          <a:stretch>
            <a:fillRect/>
          </a:stretch>
        </p:blipFill>
        <p:spPr>
          <a:xfrm>
            <a:off x="2667000" y="1947862"/>
            <a:ext cx="3810000" cy="296227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robot.jpg"/>
          <p:cNvPicPr>
            <a:picLocks noGrp="1" noChangeAspect="1"/>
          </p:cNvPicPr>
          <p:nvPr>
            <p:ph idx="1"/>
          </p:nvPr>
        </p:nvPicPr>
        <p:blipFill>
          <a:blip r:embed="rId2" cstate="print"/>
          <a:stretch>
            <a:fillRect/>
          </a:stretch>
        </p:blipFill>
        <p:spPr>
          <a:xfrm>
            <a:off x="1571604" y="2285993"/>
            <a:ext cx="5000660" cy="3214710"/>
          </a:xfrm>
        </p:spPr>
      </p:pic>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karrsız bayanlara.jpg"/>
          <p:cNvPicPr>
            <a:picLocks noGrp="1" noChangeAspect="1"/>
          </p:cNvPicPr>
          <p:nvPr>
            <p:ph idx="1"/>
          </p:nvPr>
        </p:nvPicPr>
        <p:blipFill>
          <a:blip r:embed="rId2" cstate="print"/>
          <a:stretch>
            <a:fillRect/>
          </a:stretch>
        </p:blipFill>
        <p:spPr>
          <a:xfrm>
            <a:off x="2428860" y="2143116"/>
            <a:ext cx="5072098" cy="3643338"/>
          </a:xfrm>
        </p:spPr>
      </p:pic>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
        <p:nvSpPr>
          <p:cNvPr id="5" name="4 İçerik Yer Tutucusu"/>
          <p:cNvSpPr>
            <a:spLocks noGrp="1"/>
          </p:cNvSpPr>
          <p:nvPr>
            <p:ph idx="1"/>
          </p:nvPr>
        </p:nvSpPr>
        <p:spPr/>
        <p:txBody>
          <a:bodyPr>
            <a:noAutofit/>
          </a:bodyPr>
          <a:lstStyle/>
          <a:p>
            <a:r>
              <a:rPr lang="tr-TR" sz="3600" b="1" dirty="0" smtClean="0">
                <a:solidFill>
                  <a:srgbClr val="00B050"/>
                </a:solidFill>
              </a:rPr>
              <a:t>TELEVİZYON : </a:t>
            </a:r>
            <a:r>
              <a:rPr lang="tr-TR" sz="3600" b="1" dirty="0" smtClean="0"/>
              <a:t>Televizyon 1923 yılında, </a:t>
            </a:r>
            <a:r>
              <a:rPr lang="tr-TR" sz="3600" b="1" dirty="0" smtClean="0">
                <a:hlinkClick r:id="rId2"/>
              </a:rPr>
              <a:t>John </a:t>
            </a:r>
            <a:r>
              <a:rPr lang="tr-TR" sz="3600" b="1" dirty="0" err="1" smtClean="0">
                <a:hlinkClick r:id="rId2"/>
              </a:rPr>
              <a:t>Logie</a:t>
            </a:r>
            <a:r>
              <a:rPr lang="tr-TR" sz="3600" b="1" dirty="0" smtClean="0">
                <a:hlinkClick r:id="rId2"/>
              </a:rPr>
              <a:t> </a:t>
            </a:r>
            <a:r>
              <a:rPr lang="tr-TR" sz="3600" b="1" dirty="0" err="1" smtClean="0"/>
              <a:t>Baird</a:t>
            </a:r>
            <a:r>
              <a:rPr lang="tr-TR" sz="3600" b="1" dirty="0" smtClean="0"/>
              <a:t> tarafından </a:t>
            </a:r>
            <a:r>
              <a:rPr lang="tr-TR" sz="3600" b="1" dirty="0" smtClean="0">
                <a:hlinkClick r:id="rId3"/>
              </a:rPr>
              <a:t>İngiltere</a:t>
            </a:r>
            <a:r>
              <a:rPr lang="tr-TR" sz="3600" b="1" dirty="0" smtClean="0"/>
              <a:t>'nin  kasabasında icat edilmiştir. İlk televizyon görüntüsü ise yine </a:t>
            </a:r>
            <a:r>
              <a:rPr lang="tr-TR" sz="3600" b="1" dirty="0" err="1" smtClean="0"/>
              <a:t>Baird</a:t>
            </a:r>
            <a:r>
              <a:rPr lang="tr-TR" sz="3600" b="1" dirty="0" smtClean="0"/>
              <a:t> tarafından</a:t>
            </a:r>
            <a:r>
              <a:rPr lang="tr-TR" sz="3600" dirty="0" smtClean="0"/>
              <a:t> 1926 yılında yayınlanmıştır.</a:t>
            </a:r>
            <a:r>
              <a:rPr lang="tr-TR" sz="2400" dirty="0" smtClean="0"/>
              <a:t> </a:t>
            </a:r>
          </a:p>
          <a:p>
            <a:endParaRPr lang="tr-TR"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kumanda anahtar.jpg"/>
          <p:cNvPicPr>
            <a:picLocks noGrp="1" noChangeAspect="1"/>
          </p:cNvPicPr>
          <p:nvPr>
            <p:ph idx="1"/>
          </p:nvPr>
        </p:nvPicPr>
        <p:blipFill>
          <a:blip r:embed="rId2" cstate="print"/>
          <a:stretch>
            <a:fillRect/>
          </a:stretch>
        </p:blipFill>
        <p:spPr>
          <a:xfrm>
            <a:off x="1928794" y="2500306"/>
            <a:ext cx="4857784" cy="3000396"/>
          </a:xfrm>
        </p:spPr>
      </p:pic>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dirty="0" smtClean="0">
                <a:solidFill>
                  <a:srgbClr val="00B050"/>
                </a:solidFill>
              </a:rPr>
              <a:t>TELEFON :</a:t>
            </a:r>
            <a:r>
              <a:rPr lang="tr-TR" dirty="0" smtClean="0"/>
              <a:t>1876 yılında </a:t>
            </a:r>
            <a:r>
              <a:rPr lang="tr-TR" dirty="0" err="1" smtClean="0"/>
              <a:t>Alexander</a:t>
            </a:r>
            <a:r>
              <a:rPr lang="tr-TR" dirty="0" smtClean="0"/>
              <a:t> </a:t>
            </a:r>
            <a:r>
              <a:rPr lang="tr-TR" dirty="0" err="1" smtClean="0"/>
              <a:t>Graham</a:t>
            </a:r>
            <a:r>
              <a:rPr lang="tr-TR" dirty="0" smtClean="0"/>
              <a:t> </a:t>
            </a:r>
            <a:r>
              <a:rPr lang="tr-TR" dirty="0" err="1" smtClean="0"/>
              <a:t>Bell</a:t>
            </a:r>
            <a:r>
              <a:rPr lang="tr-TR" dirty="0" smtClean="0"/>
              <a:t> telefonu icat ettiğinde, insan iletişiminde yeni bir çığır açıldı. </a:t>
            </a:r>
            <a:r>
              <a:rPr lang="tr-TR" dirty="0" err="1" smtClean="0"/>
              <a:t>Bell'in</a:t>
            </a:r>
            <a:r>
              <a:rPr lang="tr-TR" dirty="0" smtClean="0"/>
              <a:t> buluşundan önce, bir mesajı en hızlı iletmenin yolu, Mors alfabesiyle telgraf hatlarından ulaştırmaktı. Ancak telgraf kullanımında, insan sesinin teller aracılığıyla aktarılmasına olanak yoktu. Kendi dönemine göre yeni bir yöntem sayılan telgraftan önce, acil mesajların atlı ulaklar, duman işaretleri, güvercinler ve gemiler kullanılarak iletilmesi gerekiyordu. </a:t>
            </a: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1870'li yıllarda pek çok insan, telgrafı geliştirmek için çaba harcıyordu. Ancak </a:t>
            </a:r>
            <a:r>
              <a:rPr lang="tr-TR" dirty="0" err="1" smtClean="0"/>
              <a:t>Bell</a:t>
            </a:r>
            <a:r>
              <a:rPr lang="tr-TR" dirty="0" smtClean="0"/>
              <a:t>, tek başına ipi göğüslemeyi başardı. </a:t>
            </a:r>
            <a:r>
              <a:rPr lang="tr-TR" dirty="0" err="1" smtClean="0"/>
              <a:t>Bell</a:t>
            </a:r>
            <a:r>
              <a:rPr lang="tr-TR" dirty="0" smtClean="0"/>
              <a:t>, tüm hayatını sağırların eğitimine adamıştı. Bir yandan da telgrafı geliştirmeye ve bu sayede para kazanmaya çalışıyordu. Deneyleri sırasında, bir odadan diğerine gerdiği telin yansıttığı ses titreşimlerini duydu. </a:t>
            </a: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428736"/>
            <a:ext cx="8229600" cy="4525963"/>
          </a:xfrm>
        </p:spPr>
        <p:txBody>
          <a:bodyPr>
            <a:normAutofit/>
          </a:bodyPr>
          <a:lstStyle/>
          <a:p>
            <a:r>
              <a:rPr lang="tr-TR" dirty="0" smtClean="0"/>
              <a:t>Bu zayıf sesi, diğer mucitler de duymuş olsalar bile, büyük farklılığı kavrayamadıkları hemen hemen kesindi. </a:t>
            </a:r>
            <a:r>
              <a:rPr lang="tr-TR" dirty="0" err="1" smtClean="0"/>
              <a:t>Bell</a:t>
            </a:r>
            <a:r>
              <a:rPr lang="tr-TR" dirty="0" smtClean="0"/>
              <a:t>, insan kulağının titreşimleri güçlendirmesi konusundaki derin bilgilerinin yardımı ve tel aracılığıyla insan sesinin aktarılmasının mümkün olduğunu kavradı. Böylece, telefon doğdu. On yıl içerisinde, önce Amerika'ya daha sonra da tüm dünyaya yayıldı.</a:t>
            </a: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dirty="0" smtClean="0">
                <a:solidFill>
                  <a:srgbClr val="00B050"/>
                </a:solidFill>
              </a:rPr>
              <a:t>BİLGİSAYAR : </a:t>
            </a:r>
            <a:r>
              <a:rPr lang="tr-TR" dirty="0" smtClean="0"/>
              <a:t>İnsanoğlunun ilk hesap makinesi </a:t>
            </a:r>
            <a:r>
              <a:rPr lang="tr-TR" dirty="0" err="1" smtClean="0"/>
              <a:t>abaküsdür</a:t>
            </a:r>
            <a:r>
              <a:rPr lang="tr-TR" dirty="0" smtClean="0"/>
              <a:t> ve abaküse benzeyen ilk araçlar bundan 3,000 sene önce kullanılmıştır. Otomatik hareketlerden yararlanan ilk toplama makinesini </a:t>
            </a:r>
            <a:r>
              <a:rPr lang="tr-TR" dirty="0" err="1" smtClean="0">
                <a:hlinkClick r:id="rId2"/>
              </a:rPr>
              <a:t>Blaise</a:t>
            </a:r>
            <a:r>
              <a:rPr lang="tr-TR" dirty="0" smtClean="0">
                <a:hlinkClick r:id="rId2"/>
              </a:rPr>
              <a:t> </a:t>
            </a:r>
            <a:r>
              <a:rPr lang="tr-TR" dirty="0" err="1" smtClean="0">
                <a:hlinkClick r:id="rId2"/>
              </a:rPr>
              <a:t>Pascal</a:t>
            </a:r>
            <a:r>
              <a:rPr lang="tr-TR" dirty="0" smtClean="0"/>
              <a:t> geliştirmiştir. </a:t>
            </a:r>
            <a:r>
              <a:rPr lang="tr-TR" dirty="0" err="1" smtClean="0"/>
              <a:t>Pascal</a:t>
            </a:r>
            <a:r>
              <a:rPr lang="tr-TR" dirty="0" smtClean="0"/>
              <a:t> bu makineyi tasarlarken, bir tarafa doğru döndürülen dişli çarkların hareketinden faydalanmıştır. Daha sonra </a:t>
            </a:r>
            <a:r>
              <a:rPr lang="tr-TR" dirty="0" err="1" smtClean="0"/>
              <a:t>Leibniz</a:t>
            </a:r>
            <a:r>
              <a:rPr lang="tr-TR" dirty="0" smtClean="0"/>
              <a:t> aynı prensiple çarpma işlemi de yapabilen bir makine daha geliştirmiştir.</a:t>
            </a:r>
            <a:r>
              <a:rPr lang="tr-TR" b="1" dirty="0" smtClean="0"/>
              <a:t/>
            </a:r>
            <a:br>
              <a:rPr lang="tr-TR" b="1" dirty="0" smtClean="0"/>
            </a:br>
            <a:endParaRPr lang="tr-TR" dirty="0">
              <a:solidFill>
                <a:srgbClr val="00B050"/>
              </a:solidFill>
            </a:endParaRPr>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20000"/>
          </a:bodyPr>
          <a:lstStyle/>
          <a:p>
            <a:r>
              <a:rPr lang="tr-TR" dirty="0" smtClean="0"/>
              <a:t>Hesaplamada elektronik sistemin öncüsü İngiliz bilim adamı Charles </a:t>
            </a:r>
            <a:r>
              <a:rPr lang="tr-TR" dirty="0" err="1" smtClean="0"/>
              <a:t>Babbage'dir</a:t>
            </a:r>
            <a:r>
              <a:rPr lang="tr-TR" dirty="0" smtClean="0"/>
              <a:t>. </a:t>
            </a:r>
            <a:r>
              <a:rPr lang="tr-TR" dirty="0" err="1" smtClean="0"/>
              <a:t>Babbage'nin</a:t>
            </a:r>
            <a:r>
              <a:rPr lang="tr-TR" dirty="0" smtClean="0"/>
              <a:t> Analitik Motor adını verdiği cihaz, belli bir programlama içinde hesapları otomatik olarak yapabilmekteydi.</a:t>
            </a:r>
            <a:r>
              <a:rPr lang="tr-TR" b="1" dirty="0" smtClean="0"/>
              <a:t/>
            </a:r>
            <a:br>
              <a:rPr lang="tr-TR" b="1" dirty="0" smtClean="0"/>
            </a:br>
            <a:r>
              <a:rPr lang="tr-TR" b="1" dirty="0" smtClean="0"/>
              <a:t/>
            </a:r>
            <a:br>
              <a:rPr lang="tr-TR" b="1" dirty="0" smtClean="0"/>
            </a:br>
            <a:r>
              <a:rPr lang="tr-TR" b="1" dirty="0" smtClean="0"/>
              <a:t>   </a:t>
            </a:r>
            <a:r>
              <a:rPr lang="tr-TR" dirty="0" smtClean="0"/>
              <a:t>Gerçek anlamda bilgisayarlar, 1941 yılında Berlin'de </a:t>
            </a:r>
            <a:r>
              <a:rPr lang="tr-TR" dirty="0" err="1" smtClean="0"/>
              <a:t>Kondrad</a:t>
            </a:r>
            <a:r>
              <a:rPr lang="tr-TR" dirty="0" smtClean="0"/>
              <a:t> </a:t>
            </a:r>
            <a:r>
              <a:rPr lang="tr-TR" dirty="0" err="1" smtClean="0"/>
              <a:t>Zuse</a:t>
            </a:r>
            <a:r>
              <a:rPr lang="tr-TR" dirty="0" smtClean="0"/>
              <a:t> tarafından geliştirilmiştir. Onun yaptığı bilgisayar, elektron lambalarından oluşuyordu ve aynı yıllarda </a:t>
            </a:r>
            <a:r>
              <a:rPr lang="tr-TR" dirty="0" err="1" smtClean="0"/>
              <a:t>Busines</a:t>
            </a:r>
            <a:r>
              <a:rPr lang="tr-TR" dirty="0" smtClean="0"/>
              <a:t> </a:t>
            </a:r>
            <a:r>
              <a:rPr lang="tr-TR" dirty="0" err="1" smtClean="0"/>
              <a:t>Machines</a:t>
            </a:r>
            <a:r>
              <a:rPr lang="tr-TR" dirty="0" smtClean="0"/>
              <a:t> </a:t>
            </a:r>
            <a:r>
              <a:rPr lang="tr-TR" dirty="0" err="1" smtClean="0"/>
              <a:t>Corporation</a:t>
            </a:r>
            <a:r>
              <a:rPr lang="tr-TR" dirty="0" smtClean="0"/>
              <a:t> adlı firmanın yaptığı otomatik bilgisayardan çok daha hızlı çalışıyordu.</a:t>
            </a:r>
            <a:r>
              <a:rPr lang="tr-TR" b="1" dirty="0" smtClean="0"/>
              <a:t/>
            </a:r>
            <a:br>
              <a:rPr lang="tr-TR" b="1" dirty="0" smtClean="0"/>
            </a:br>
            <a:r>
              <a:rPr lang="tr-TR" dirty="0" smtClean="0"/>
              <a:t/>
            </a:r>
            <a:br>
              <a:rPr lang="tr-TR" dirty="0" smtClean="0"/>
            </a:br>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sz="2400" dirty="0" smtClean="0">
                <a:solidFill>
                  <a:srgbClr val="00B050"/>
                </a:solidFill>
              </a:rPr>
              <a:t>BUHARLI OTOMOBİL : </a:t>
            </a:r>
            <a:r>
              <a:rPr lang="tr-TR" sz="2400" dirty="0" smtClean="0"/>
              <a:t>Karayolunda kullanılmak üzere tasarlanmış ısı enerjisini mekanik enerjiye çeviren dıştan yanmalı motor olan buhar makinesinin verdiği enerji ile hareket eden tekerlekli kara taşıtı, buhar enerjili otomobil.</a:t>
            </a:r>
            <a:br>
              <a:rPr lang="tr-TR" sz="2400" dirty="0" smtClean="0"/>
            </a:br>
            <a:r>
              <a:rPr lang="tr-TR" sz="2400" dirty="0" smtClean="0"/>
              <a:t>Bilinen ilk örnek Fransız mühendis </a:t>
            </a:r>
            <a:r>
              <a:rPr lang="tr-TR" sz="2400" dirty="0" err="1" smtClean="0"/>
              <a:t>Nicolas</a:t>
            </a:r>
            <a:r>
              <a:rPr lang="tr-TR" sz="2400" dirty="0" smtClean="0"/>
              <a:t> Joseph </a:t>
            </a:r>
            <a:r>
              <a:rPr lang="tr-TR" sz="2400" dirty="0" err="1" smtClean="0"/>
              <a:t>Cugnot</a:t>
            </a:r>
            <a:r>
              <a:rPr lang="tr-TR" sz="2400" dirty="0" smtClean="0"/>
              <a:t> tarafından yapılan </a:t>
            </a:r>
            <a:r>
              <a:rPr lang="tr-TR" sz="2400" dirty="0" err="1" smtClean="0"/>
              <a:t>Fardier’dir</a:t>
            </a:r>
            <a:r>
              <a:rPr lang="tr-TR" sz="2400" dirty="0" smtClean="0"/>
              <a:t>. </a:t>
            </a:r>
            <a:r>
              <a:rPr lang="tr-TR" sz="2400" dirty="0" err="1" smtClean="0"/>
              <a:t>Nicholas</a:t>
            </a:r>
            <a:r>
              <a:rPr lang="tr-TR" sz="2400" dirty="0" smtClean="0"/>
              <a:t> Joseph </a:t>
            </a:r>
            <a:r>
              <a:rPr lang="tr-TR" sz="2400" dirty="0" err="1" smtClean="0"/>
              <a:t>Cugnot</a:t>
            </a:r>
            <a:r>
              <a:rPr lang="tr-TR" sz="2400" dirty="0" smtClean="0"/>
              <a:t> küçük ölçekte yaptığı iki kazanlı </a:t>
            </a:r>
            <a:r>
              <a:rPr lang="tr-TR" sz="2400" dirty="0" err="1" smtClean="0"/>
              <a:t>Newcomen</a:t>
            </a:r>
            <a:r>
              <a:rPr lang="tr-TR" sz="2400" dirty="0" smtClean="0"/>
              <a:t> makinesini üç tekerlekli bir arabaya yükleyerek 1769 yılında deneme yapmıştır </a:t>
            </a:r>
          </a:p>
          <a:p>
            <a:endParaRPr lang="tr-TR" dirty="0"/>
          </a:p>
        </p:txBody>
      </p:sp>
      <p:sp>
        <p:nvSpPr>
          <p:cNvPr id="2" name="1 Başlık"/>
          <p:cNvSpPr>
            <a:spLocks noGrp="1"/>
          </p:cNvSpPr>
          <p:nvPr>
            <p:ph type="title"/>
          </p:nvPr>
        </p:nvSpPr>
        <p:spPr/>
        <p:txBody>
          <a:bodyPr>
            <a:normAutofit fontScale="90000"/>
          </a:bodyPr>
          <a:lstStyle/>
          <a:p>
            <a:r>
              <a:rPr lang="tr-TR" dirty="0" smtClean="0">
                <a:solidFill>
                  <a:srgbClr val="9C147F"/>
                </a:solidFill>
                <a:latin typeface="Algerian" pitchFamily="82" charset="0"/>
              </a:rPr>
              <a:t>HAYATIMIZI KOLAYLAŞTIRAN İCATLAR</a:t>
            </a:r>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64</TotalTime>
  <Words>489</Words>
  <Application>Microsoft Office PowerPoint</Application>
  <PresentationFormat>Ekran Gösterisi (4:3)</PresentationFormat>
  <Paragraphs>46</Paragraphs>
  <Slides>30</Slides>
  <Notes>1</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Kalabalık</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lpstr>HAYATIMIZI KOLAYLAŞTIRAN İCATLAR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2011-03-22T14:23:35Z</dcterms:created>
  <dcterms:modified xsi:type="dcterms:W3CDTF">2016-03-11T09:15:20Z</dcterms:modified>
  <cp:category>www.sorubak.com</cp:category>
</cp:coreProperties>
</file>