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99" r:id="rId26"/>
    <p:sldId id="282" r:id="rId27"/>
    <p:sldId id="283" r:id="rId28"/>
    <p:sldId id="284" r:id="rId29"/>
    <p:sldId id="285" r:id="rId30"/>
    <p:sldId id="286" r:id="rId31"/>
    <p:sldId id="287" r:id="rId32"/>
    <p:sldId id="288" r:id="rId33"/>
    <p:sldId id="267" r:id="rId34"/>
    <p:sldId id="268" r:id="rId35"/>
    <p:sldId id="293" r:id="rId36"/>
    <p:sldId id="289" r:id="rId37"/>
    <p:sldId id="291" r:id="rId38"/>
    <p:sldId id="292" r:id="rId39"/>
    <p:sldId id="294" r:id="rId40"/>
    <p:sldId id="290" r:id="rId41"/>
    <p:sldId id="295" r:id="rId42"/>
    <p:sldId id="296" r:id="rId4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7ADABB-26B4-4C17-AE87-CB31BA05832F}" type="datetimeFigureOut">
              <a:rPr lang="tr-TR" smtClean="0"/>
              <a:pPr/>
              <a:t>07.03.2016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168F95-C4FA-4ED8-9101-FDC2722F3CA6}" type="slidenum">
              <a:rPr lang="tr-TR" smtClean="0"/>
              <a:pPr/>
              <a:t>‹#›</a:t>
            </a:fld>
            <a:endParaRPr lang="tr-TR"/>
          </a:p>
        </p:txBody>
      </p:sp>
    </p:spTree>
    <p:extLst>
      <p:ext uri="{BB962C8B-B14F-4D97-AF65-F5344CB8AC3E}">
        <p14:creationId xmlns:p14="http://schemas.microsoft.com/office/powerpoint/2010/main" xmlns="" val="709326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smtClean="0"/>
          </a:p>
        </p:txBody>
      </p:sp>
      <p:sp>
        <p:nvSpPr>
          <p:cNvPr id="4" name="Slayt Numarası Yer Tutucusu 3"/>
          <p:cNvSpPr>
            <a:spLocks noGrp="1"/>
          </p:cNvSpPr>
          <p:nvPr>
            <p:ph type="sldNum" sz="quarter" idx="10"/>
          </p:nvPr>
        </p:nvSpPr>
        <p:spPr/>
        <p:txBody>
          <a:bodyPr/>
          <a:lstStyle/>
          <a:p>
            <a:fld id="{9A168F95-C4FA-4ED8-9101-FDC2722F3CA6}" type="slidenum">
              <a:rPr lang="tr-TR" smtClean="0"/>
              <a:pPr/>
              <a:t>1</a:t>
            </a:fld>
            <a:endParaRPr lang="tr-TR"/>
          </a:p>
        </p:txBody>
      </p:sp>
    </p:spTree>
    <p:extLst>
      <p:ext uri="{BB962C8B-B14F-4D97-AF65-F5344CB8AC3E}">
        <p14:creationId xmlns:p14="http://schemas.microsoft.com/office/powerpoint/2010/main" xmlns="" val="1710757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A168F95-C4FA-4ED8-9101-FDC2722F3CA6}" type="slidenum">
              <a:rPr lang="tr-TR" smtClean="0"/>
              <a:pPr/>
              <a:t>40</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 </a:t>
            </a:r>
            <a:endParaRPr lang="tr-TR" dirty="0"/>
          </a:p>
        </p:txBody>
      </p:sp>
      <p:sp>
        <p:nvSpPr>
          <p:cNvPr id="4" name="3 Slayt Numarası Yer Tutucusu"/>
          <p:cNvSpPr>
            <a:spLocks noGrp="1"/>
          </p:cNvSpPr>
          <p:nvPr>
            <p:ph type="sldNum" sz="quarter" idx="10"/>
          </p:nvPr>
        </p:nvSpPr>
        <p:spPr/>
        <p:txBody>
          <a:bodyPr/>
          <a:lstStyle/>
          <a:p>
            <a:fld id="{9A168F95-C4FA-4ED8-9101-FDC2722F3CA6}" type="slidenum">
              <a:rPr lang="tr-TR" smtClean="0"/>
              <a:pPr/>
              <a:t>42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FB8C1C8-730E-482C-BC34-31AF3F687D0E}" type="slidenum">
              <a:rPr lang="tr-TR" smtClean="0"/>
              <a:pPr/>
              <a:t>‹#›</a:t>
            </a:fld>
            <a:endParaRPr lang="tr-T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tr-TR" smtClean="0"/>
              <a:t>Asıl başlık stili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4" name="Date Placeholder 3"/>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FB8C1C8-730E-482C-BC34-31AF3F687D0E}" type="slidenum">
              <a:rPr lang="tr-TR" smtClean="0"/>
              <a:pPr/>
              <a:t>‹#›</a:t>
            </a:fld>
            <a:endParaRPr lang="tr-TR"/>
          </a:p>
        </p:txBody>
      </p:sp>
      <p:sp>
        <p:nvSpPr>
          <p:cNvPr id="8" name="Content Placeholder 7"/>
          <p:cNvSpPr>
            <a:spLocks noGrp="1"/>
          </p:cNvSpPr>
          <p:nvPr>
            <p:ph sz="quarter" idx="13"/>
          </p:nvPr>
        </p:nvSpPr>
        <p:spPr>
          <a:xfrm>
            <a:off x="609600" y="1600200"/>
            <a:ext cx="7924800" cy="4114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5" name="Date Placeholder 4"/>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C0E14D9-F80E-4275-9888-937D5D417572}" type="datetimeFigureOut">
              <a:rPr lang="tr-TR" smtClean="0"/>
              <a:pPr/>
              <a:t>07.03.2016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FB8C1C8-730E-482C-BC34-31AF3F687D0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FC0E14D9-F80E-4275-9888-937D5D417572}" type="datetimeFigureOut">
              <a:rPr lang="tr-TR" smtClean="0"/>
              <a:pPr/>
              <a:t>07.03.2016</a:t>
            </a:fld>
            <a:endParaRPr lang="tr-T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tr-T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6FB8C1C8-730E-482C-BC34-31AF3F687D0E}"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29533" y="460191"/>
            <a:ext cx="7772400" cy="1470025"/>
          </a:xfrm>
        </p:spPr>
        <p:txBody>
          <a:bodyPr/>
          <a:lstStyle/>
          <a:p>
            <a:r>
              <a:rPr lang="tr-TR" sz="4000" dirty="0" smtClean="0">
                <a:solidFill>
                  <a:schemeClr val="accent4"/>
                </a:solidFill>
              </a:rPr>
              <a:t>GEÇMİŞTEN GÜNÜMÜZE TEKNOLOJİK GELİŞİM</a:t>
            </a:r>
            <a:endParaRPr lang="tr-TR" sz="4000" dirty="0">
              <a:solidFill>
                <a:schemeClr val="accent4"/>
              </a:solidFill>
            </a:endParaRPr>
          </a:p>
        </p:txBody>
      </p:sp>
      <p:pic>
        <p:nvPicPr>
          <p:cNvPr id="3074" name="Picture 2" descr="http://gcube.milliyet.com.tr/Detail/2010/06/03/icatlari-yuzunden-olen-mucitler-icat-thomas-midgley-118429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1122484">
            <a:off x="1339804" y="4882137"/>
            <a:ext cx="1411992" cy="1077979"/>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860623">
            <a:off x="6630013" y="3438110"/>
            <a:ext cx="2207024" cy="15516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7" name="Picture 5" descr="http://media4.ntvmsnbc.com/i/NTVMSNBC/Components/ArtAndPhoto-Fronts/Sections-StoryLevel/Teknoloji/Donan%C4%B1m%20ve%20Elektronik/090416-buluslar-karl-benz-car.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655607">
            <a:off x="4463082" y="3094703"/>
            <a:ext cx="1800200" cy="1324285"/>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20758994">
            <a:off x="329995" y="3688056"/>
            <a:ext cx="1376337" cy="10322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80" name="Picture 8" descr="http://i.ensonhaber.com/resimler/galeri/4063/8.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635763">
            <a:off x="4302994" y="4574331"/>
            <a:ext cx="1598025" cy="1138320"/>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20545314">
            <a:off x="2226483" y="3033180"/>
            <a:ext cx="1809163" cy="1447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Metin kutusu 2"/>
          <p:cNvSpPr txBox="1"/>
          <p:nvPr/>
        </p:nvSpPr>
        <p:spPr>
          <a:xfrm>
            <a:off x="2339752" y="6198164"/>
            <a:ext cx="4503758" cy="923330"/>
          </a:xfrm>
          <a:prstGeom prst="rect">
            <a:avLst/>
          </a:prstGeom>
          <a:noFill/>
        </p:spPr>
        <p:txBody>
          <a:bodyPr wrap="square" rtlCol="0">
            <a:spAutoFit/>
          </a:bodyPr>
          <a:lstStyle/>
          <a:p>
            <a:pPr algn="ctr"/>
            <a:r>
              <a:rPr lang="tr-TR" dirty="0">
                <a:solidFill>
                  <a:schemeClr val="tx2">
                    <a:lumMod val="60000"/>
                    <a:lumOff val="40000"/>
                  </a:schemeClr>
                </a:solidFill>
                <a:latin typeface="Lucida Handwriting" pitchFamily="66" charset="0"/>
              </a:rPr>
              <a:t>HAZIRLAYAN: EMRAH </a:t>
            </a:r>
            <a:r>
              <a:rPr lang="tr-TR" dirty="0" smtClean="0">
                <a:solidFill>
                  <a:schemeClr val="tx2">
                    <a:lumMod val="60000"/>
                    <a:lumOff val="40000"/>
                  </a:schemeClr>
                </a:solidFill>
                <a:latin typeface="Lucida Handwriting" pitchFamily="66" charset="0"/>
              </a:rPr>
              <a:t>DURSUN</a:t>
            </a:r>
          </a:p>
          <a:p>
            <a:pPr algn="ctr"/>
            <a:r>
              <a:rPr lang="tr-TR" sz="1600" dirty="0" smtClean="0">
                <a:solidFill>
                  <a:schemeClr val="tx2">
                    <a:lumMod val="60000"/>
                    <a:lumOff val="40000"/>
                  </a:schemeClr>
                </a:solidFill>
                <a:latin typeface="Lucida Handwriting" pitchFamily="66" charset="0"/>
              </a:rPr>
              <a:t>SOSYAL BİLGİLER ÖĞRETMENİ</a:t>
            </a:r>
            <a:endParaRPr lang="tr-TR" sz="1600" dirty="0">
              <a:solidFill>
                <a:schemeClr val="tx2">
                  <a:lumMod val="60000"/>
                  <a:lumOff val="40000"/>
                </a:schemeClr>
              </a:solidFill>
              <a:latin typeface="Lucida Handwriting" pitchFamily="66" charset="0"/>
            </a:endParaRPr>
          </a:p>
          <a:p>
            <a:endParaRPr lang="tr-TR" dirty="0">
              <a:latin typeface="Lucida Handwriting" pitchFamily="66" charset="0"/>
            </a:endParaRPr>
          </a:p>
        </p:txBody>
      </p:sp>
    </p:spTree>
    <p:extLst>
      <p:ext uri="{BB962C8B-B14F-4D97-AF65-F5344CB8AC3E}">
        <p14:creationId xmlns:p14="http://schemas.microsoft.com/office/powerpoint/2010/main" xmlns="" val="4333972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Thomas Edison</a:t>
            </a:r>
          </a:p>
        </p:txBody>
      </p:sp>
      <p:sp>
        <p:nvSpPr>
          <p:cNvPr id="3" name="İçerik Yer Tutucusu 2"/>
          <p:cNvSpPr>
            <a:spLocks noGrp="1"/>
          </p:cNvSpPr>
          <p:nvPr>
            <p:ph sz="quarter" idx="13"/>
          </p:nvPr>
        </p:nvSpPr>
        <p:spPr>
          <a:xfrm>
            <a:off x="609600" y="1600200"/>
            <a:ext cx="3242320" cy="2260848"/>
          </a:xfrm>
        </p:spPr>
        <p:txBody>
          <a:bodyPr>
            <a:normAutofit lnSpcReduction="10000"/>
          </a:bodyPr>
          <a:lstStyle/>
          <a:p>
            <a:pPr marL="0" indent="0">
              <a:buNone/>
            </a:pPr>
            <a:r>
              <a:rPr lang="tr-TR" dirty="0">
                <a:latin typeface="Comic Sans MS" pitchFamily="66" charset="0"/>
              </a:rPr>
              <a:t>Bini aşkın buluş yapan; elektrik ampulünü, fonografi ve film gösterme makinelerini geliştiren Amerikalı mucittir. Havası boşaltılmış bir ortamda ışık yayan ve düşük akımla çalışan</a:t>
            </a:r>
            <a:r>
              <a:rPr lang="tr-TR" b="1" dirty="0">
                <a:latin typeface="Comic Sans MS" pitchFamily="66" charset="0"/>
              </a:rPr>
              <a:t> </a:t>
            </a:r>
            <a:r>
              <a:rPr lang="tr-TR" b="1" dirty="0">
                <a:solidFill>
                  <a:srgbClr val="FFFF00"/>
                </a:solidFill>
                <a:latin typeface="Comic Sans MS" pitchFamily="66" charset="0"/>
              </a:rPr>
              <a:t>ampul</a:t>
            </a:r>
            <a:r>
              <a:rPr lang="tr-TR" dirty="0">
                <a:latin typeface="Comic Sans MS" pitchFamily="66" charset="0"/>
              </a:rPr>
              <a:t> yapmayı başarmış bir bilim adamıdır.</a:t>
            </a:r>
          </a:p>
        </p:txBody>
      </p:sp>
      <p:pic>
        <p:nvPicPr>
          <p:cNvPr id="5122" name="Picture 2" descr="https://www.patentlybrilliant.com/wp-content/uploads/2014/05/thomas-edis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99632" y="1552600"/>
            <a:ext cx="3712865" cy="26971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85126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smtClean="0">
                <a:latin typeface="Comic Sans MS" pitchFamily="66" charset="0"/>
              </a:rPr>
              <a:t>NİKOLA TESLA</a:t>
            </a:r>
            <a:endParaRPr lang="tr-TR" b="1" dirty="0">
              <a:latin typeface="Comic Sans MS" pitchFamily="66" charset="0"/>
            </a:endParaRPr>
          </a:p>
        </p:txBody>
      </p:sp>
      <p:sp>
        <p:nvSpPr>
          <p:cNvPr id="3" name="İçerik Yer Tutucusu 2"/>
          <p:cNvSpPr>
            <a:spLocks noGrp="1"/>
          </p:cNvSpPr>
          <p:nvPr>
            <p:ph sz="quarter" idx="13"/>
          </p:nvPr>
        </p:nvSpPr>
        <p:spPr>
          <a:xfrm>
            <a:off x="609600" y="1600200"/>
            <a:ext cx="3602360" cy="4114800"/>
          </a:xfrm>
        </p:spPr>
        <p:txBody>
          <a:bodyPr/>
          <a:lstStyle/>
          <a:p>
            <a:pPr marL="0" indent="0">
              <a:buNone/>
            </a:pPr>
            <a:r>
              <a:rPr lang="tr-TR" dirty="0">
                <a:latin typeface="Comic Sans MS" pitchFamily="66" charset="0"/>
              </a:rPr>
              <a:t>Mucit, e</a:t>
            </a:r>
            <a:r>
              <a:rPr lang="tr-TR" dirty="0" smtClean="0">
                <a:latin typeface="Comic Sans MS" pitchFamily="66" charset="0"/>
              </a:rPr>
              <a:t>lektrik </a:t>
            </a:r>
            <a:r>
              <a:rPr lang="tr-TR" dirty="0">
                <a:latin typeface="Comic Sans MS" pitchFamily="66" charset="0"/>
              </a:rPr>
              <a:t>m</a:t>
            </a:r>
            <a:r>
              <a:rPr lang="tr-TR" dirty="0" smtClean="0">
                <a:latin typeface="Comic Sans MS" pitchFamily="66" charset="0"/>
              </a:rPr>
              <a:t>ühendisi</a:t>
            </a:r>
            <a:r>
              <a:rPr lang="tr-TR" dirty="0">
                <a:latin typeface="Comic Sans MS" pitchFamily="66" charset="0"/>
              </a:rPr>
              <a:t>, </a:t>
            </a:r>
            <a:r>
              <a:rPr lang="tr-TR" dirty="0" smtClean="0">
                <a:latin typeface="Comic Sans MS" pitchFamily="66" charset="0"/>
              </a:rPr>
              <a:t>makine </a:t>
            </a:r>
            <a:r>
              <a:rPr lang="tr-TR" dirty="0">
                <a:latin typeface="Comic Sans MS" pitchFamily="66" charset="0"/>
              </a:rPr>
              <a:t>m</a:t>
            </a:r>
            <a:r>
              <a:rPr lang="tr-TR" dirty="0" smtClean="0">
                <a:latin typeface="Comic Sans MS" pitchFamily="66" charset="0"/>
              </a:rPr>
              <a:t>ühendisi</a:t>
            </a:r>
            <a:r>
              <a:rPr lang="tr-TR" dirty="0">
                <a:latin typeface="Comic Sans MS" pitchFamily="66" charset="0"/>
              </a:rPr>
              <a:t>, </a:t>
            </a:r>
            <a:r>
              <a:rPr lang="tr-TR" dirty="0" smtClean="0">
                <a:latin typeface="Comic Sans MS" pitchFamily="66" charset="0"/>
              </a:rPr>
              <a:t>fizikçi </a:t>
            </a:r>
            <a:r>
              <a:rPr lang="tr-TR" dirty="0">
                <a:latin typeface="Comic Sans MS" pitchFamily="66" charset="0"/>
              </a:rPr>
              <a:t>ve </a:t>
            </a:r>
            <a:r>
              <a:rPr lang="tr-TR" dirty="0" err="1">
                <a:latin typeface="Comic Sans MS" pitchFamily="66" charset="0"/>
              </a:rPr>
              <a:t>e</a:t>
            </a:r>
            <a:r>
              <a:rPr lang="tr-TR" dirty="0" err="1" smtClean="0">
                <a:latin typeface="Comic Sans MS" pitchFamily="66" charset="0"/>
              </a:rPr>
              <a:t>lektrofizik</a:t>
            </a:r>
            <a:r>
              <a:rPr lang="tr-TR" dirty="0" smtClean="0">
                <a:latin typeface="Comic Sans MS" pitchFamily="66" charset="0"/>
              </a:rPr>
              <a:t> uzmanı.</a:t>
            </a:r>
          </a:p>
          <a:p>
            <a:pPr marL="0" indent="0">
              <a:buNone/>
            </a:pPr>
            <a:r>
              <a:rPr lang="tr-TR" dirty="0" smtClean="0">
                <a:latin typeface="Comic Sans MS" pitchFamily="66" charset="0"/>
              </a:rPr>
              <a:t>Elektromanyetizma alanında </a:t>
            </a:r>
            <a:r>
              <a:rPr lang="tr-TR" dirty="0">
                <a:latin typeface="Comic Sans MS" pitchFamily="66" charset="0"/>
              </a:rPr>
              <a:t>devrimsel buluşlara imza atmış, teorileri ve patentleri sayesinde alternatif akım, elektrik güç sistemi, çok fazlı güç sistemi ve indüksiyon motorlarının gelişmesini sağlamıştır</a:t>
            </a:r>
            <a:r>
              <a:rPr lang="tr-TR" dirty="0" smtClean="0">
                <a:latin typeface="Comic Sans MS" pitchFamily="66" charset="0"/>
              </a:rPr>
              <a:t>.</a:t>
            </a:r>
          </a:p>
          <a:p>
            <a:pPr marL="0" indent="0">
              <a:buNone/>
            </a:pPr>
            <a:r>
              <a:rPr lang="tr-TR" b="1" dirty="0" smtClean="0">
                <a:latin typeface="Comic Sans MS" pitchFamily="66" charset="0"/>
              </a:rPr>
              <a:t>Kablosuz </a:t>
            </a:r>
            <a:r>
              <a:rPr lang="tr-TR" b="1" dirty="0">
                <a:latin typeface="Comic Sans MS" pitchFamily="66" charset="0"/>
              </a:rPr>
              <a:t>Enerji </a:t>
            </a:r>
            <a:r>
              <a:rPr lang="tr-TR" b="1" dirty="0" smtClean="0">
                <a:latin typeface="Comic Sans MS" pitchFamily="66" charset="0"/>
              </a:rPr>
              <a:t>Aktarımı</a:t>
            </a:r>
            <a:r>
              <a:rPr lang="tr-TR" dirty="0" smtClean="0">
                <a:latin typeface="Comic Sans MS" pitchFamily="66" charset="0"/>
              </a:rPr>
              <a:t> </a:t>
            </a:r>
            <a:r>
              <a:rPr lang="tr-TR" dirty="0">
                <a:latin typeface="Comic Sans MS" pitchFamily="66" charset="0"/>
              </a:rPr>
              <a:t>konusunda deneyler yapmış, kilometrelerce ötedeki lambaları kablosuz olarak aydınlatmıştır.  </a:t>
            </a:r>
          </a:p>
        </p:txBody>
      </p:sp>
      <p:sp>
        <p:nvSpPr>
          <p:cNvPr id="4" name="Metin kutusu 3"/>
          <p:cNvSpPr txBox="1"/>
          <p:nvPr/>
        </p:nvSpPr>
        <p:spPr>
          <a:xfrm>
            <a:off x="683568" y="6093296"/>
            <a:ext cx="5256567" cy="338554"/>
          </a:xfrm>
          <a:prstGeom prst="rect">
            <a:avLst/>
          </a:prstGeom>
          <a:noFill/>
        </p:spPr>
        <p:txBody>
          <a:bodyPr wrap="none" rtlCol="0">
            <a:spAutoFit/>
          </a:bodyPr>
          <a:lstStyle/>
          <a:p>
            <a:r>
              <a:rPr lang="tr-TR" sz="1600" dirty="0" smtClean="0">
                <a:latin typeface="Comic Sans MS" pitchFamily="66" charset="0"/>
              </a:rPr>
              <a:t>Ayrıca bugün kullanılan uzaktan kumandanın mucididir</a:t>
            </a:r>
            <a:endParaRPr lang="tr-TR" sz="1600" dirty="0">
              <a:latin typeface="Comic Sans MS" pitchFamily="66" charset="0"/>
            </a:endParaRPr>
          </a:p>
        </p:txBody>
      </p:sp>
      <p:pic>
        <p:nvPicPr>
          <p:cNvPr id="6148" name="Picture 4" descr="http://eden-saga.com/wp-content/uploads/nikola-tesla-couverture-stephane-kervor-543po.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77946" y="1556792"/>
            <a:ext cx="4437769" cy="2664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41835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Louis </a:t>
            </a:r>
            <a:r>
              <a:rPr lang="tr-TR" b="1" dirty="0" err="1" smtClean="0">
                <a:latin typeface="Comic Sans MS" pitchFamily="66" charset="0"/>
              </a:rPr>
              <a:t>Pasteur</a:t>
            </a:r>
            <a:endParaRPr lang="tr-TR" dirty="0">
              <a:latin typeface="Comic Sans MS" pitchFamily="66" charset="0"/>
            </a:endParaRPr>
          </a:p>
        </p:txBody>
      </p:sp>
      <p:sp>
        <p:nvSpPr>
          <p:cNvPr id="3" name="İçerik Yer Tutucusu 2"/>
          <p:cNvSpPr>
            <a:spLocks noGrp="1"/>
          </p:cNvSpPr>
          <p:nvPr>
            <p:ph sz="quarter" idx="13"/>
          </p:nvPr>
        </p:nvSpPr>
        <p:spPr>
          <a:xfrm>
            <a:off x="251520" y="1600200"/>
            <a:ext cx="4032448" cy="4133056"/>
          </a:xfrm>
        </p:spPr>
        <p:txBody>
          <a:bodyPr/>
          <a:lstStyle/>
          <a:p>
            <a:pPr marL="0" indent="0">
              <a:buNone/>
            </a:pPr>
            <a:r>
              <a:rPr lang="tr-TR" dirty="0">
                <a:latin typeface="Comic Sans MS" pitchFamily="66" charset="0"/>
              </a:rPr>
              <a:t>Fransa da doğmuş bu bilim adamı fizik, kimya ve tıp alanındaki çalışmaları ile tanınmıştır. </a:t>
            </a:r>
            <a:endParaRPr lang="tr-TR" dirty="0" smtClean="0">
              <a:latin typeface="Comic Sans MS" pitchFamily="66" charset="0"/>
            </a:endParaRPr>
          </a:p>
          <a:p>
            <a:pPr marL="0" indent="0">
              <a:buNone/>
            </a:pPr>
            <a:r>
              <a:rPr lang="tr-TR" dirty="0" smtClean="0">
                <a:latin typeface="Comic Sans MS" pitchFamily="66" charset="0"/>
              </a:rPr>
              <a:t>İnsan </a:t>
            </a:r>
            <a:r>
              <a:rPr lang="tr-TR" dirty="0">
                <a:latin typeface="Comic Sans MS" pitchFamily="66" charset="0"/>
              </a:rPr>
              <a:t>ve hayvanlarda görülen şarbon, tavuk kolerası ve kuduz hastalıkları ile, bağışıklık mekanizması ve aşı hazırlama teknikleri üzerinde çalışmıştır. </a:t>
            </a:r>
            <a:endParaRPr lang="tr-TR" dirty="0" smtClean="0">
              <a:latin typeface="Comic Sans MS" pitchFamily="66" charset="0"/>
            </a:endParaRPr>
          </a:p>
          <a:p>
            <a:pPr marL="0" indent="0">
              <a:buNone/>
            </a:pPr>
            <a:r>
              <a:rPr lang="tr-TR" dirty="0" err="1" smtClean="0">
                <a:latin typeface="Comic Sans MS" pitchFamily="66" charset="0"/>
              </a:rPr>
              <a:t>Pasteur</a:t>
            </a:r>
            <a:r>
              <a:rPr lang="tr-TR" dirty="0" smtClean="0">
                <a:latin typeface="Comic Sans MS" pitchFamily="66" charset="0"/>
              </a:rPr>
              <a:t>‘ un </a:t>
            </a:r>
            <a:r>
              <a:rPr lang="tr-TR" dirty="0">
                <a:latin typeface="Comic Sans MS" pitchFamily="66" charset="0"/>
              </a:rPr>
              <a:t>tüm dünyada tanınmasını sağlayan buluşu ise kuduz aşısıdır. Kuduz aşısı diğer aşıların da önünü açmıştır.</a:t>
            </a:r>
          </a:p>
        </p:txBody>
      </p:sp>
      <p:pic>
        <p:nvPicPr>
          <p:cNvPr id="9218" name="Picture 2" descr="http://dodd.cmcvellore.ac.in/hom/32%20-%20Pasteu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74693" y="1484429"/>
            <a:ext cx="4756559" cy="3168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2569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Marie </a:t>
            </a:r>
            <a:r>
              <a:rPr lang="tr-TR" b="1" dirty="0" err="1" smtClean="0">
                <a:latin typeface="Comic Sans MS" pitchFamily="66" charset="0"/>
              </a:rPr>
              <a:t>Curie</a:t>
            </a:r>
            <a:r>
              <a:rPr lang="tr-TR" b="1" dirty="0" smtClean="0">
                <a:latin typeface="Comic Sans MS" pitchFamily="66" charset="0"/>
              </a:rPr>
              <a:t> (Madam </a:t>
            </a:r>
            <a:r>
              <a:rPr lang="tr-TR" b="1" dirty="0" err="1" smtClean="0">
                <a:latin typeface="Comic Sans MS" pitchFamily="66" charset="0"/>
              </a:rPr>
              <a:t>Curie</a:t>
            </a:r>
            <a:r>
              <a:rPr lang="tr-TR" b="1" dirty="0" smtClean="0">
                <a:latin typeface="Comic Sans MS" pitchFamily="66" charset="0"/>
              </a:rPr>
              <a:t>)</a:t>
            </a:r>
            <a:endParaRPr lang="tr-TR" dirty="0">
              <a:latin typeface="Comic Sans MS" pitchFamily="66" charset="0"/>
            </a:endParaRPr>
          </a:p>
        </p:txBody>
      </p:sp>
      <p:sp>
        <p:nvSpPr>
          <p:cNvPr id="3" name="İçerik Yer Tutucusu 2"/>
          <p:cNvSpPr>
            <a:spLocks noGrp="1"/>
          </p:cNvSpPr>
          <p:nvPr>
            <p:ph sz="quarter" idx="13"/>
          </p:nvPr>
        </p:nvSpPr>
        <p:spPr>
          <a:xfrm>
            <a:off x="395536" y="1600200"/>
            <a:ext cx="3888432" cy="4114800"/>
          </a:xfrm>
        </p:spPr>
        <p:txBody>
          <a:bodyPr/>
          <a:lstStyle/>
          <a:p>
            <a:pPr marL="0" indent="0">
              <a:buNone/>
            </a:pPr>
            <a:r>
              <a:rPr lang="tr-TR" dirty="0">
                <a:latin typeface="Comic Sans MS" pitchFamily="66" charset="0"/>
              </a:rPr>
              <a:t>Polonyalı ünlü kadın fizikçidir. Kanser hastalığını tedavi eden radyoaktivite ışınlarını bulmuştur. Bilim dalında Nobel Ödülü'nü iki kere alan ilk bilim insanı olmuştur.</a:t>
            </a:r>
          </a:p>
        </p:txBody>
      </p:sp>
      <p:pic>
        <p:nvPicPr>
          <p:cNvPr id="10242" name="Picture 2" descr="http://www.physics.umd.edu/courses/Phys420/Spring2002/Parra_Spring2002/Images/Physicists_Big/MarieCurie_Bi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292080" y="1628800"/>
            <a:ext cx="2562225" cy="37242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90981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Albert </a:t>
            </a:r>
            <a:r>
              <a:rPr lang="tr-TR" b="1" dirty="0" smtClean="0">
                <a:latin typeface="Comic Sans MS" pitchFamily="66" charset="0"/>
              </a:rPr>
              <a:t>Einstein</a:t>
            </a:r>
            <a:endParaRPr lang="tr-TR" b="1" dirty="0">
              <a:latin typeface="Comic Sans MS" pitchFamily="66" charset="0"/>
            </a:endParaRPr>
          </a:p>
        </p:txBody>
      </p:sp>
      <p:sp>
        <p:nvSpPr>
          <p:cNvPr id="3" name="İçerik Yer Tutucusu 2"/>
          <p:cNvSpPr>
            <a:spLocks noGrp="1"/>
          </p:cNvSpPr>
          <p:nvPr>
            <p:ph sz="quarter" idx="13"/>
          </p:nvPr>
        </p:nvSpPr>
        <p:spPr>
          <a:xfrm>
            <a:off x="0" y="1600200"/>
            <a:ext cx="4644008" cy="4349080"/>
          </a:xfrm>
        </p:spPr>
        <p:txBody>
          <a:bodyPr/>
          <a:lstStyle/>
          <a:p>
            <a:pPr marL="0" indent="0">
              <a:buNone/>
            </a:pPr>
            <a:r>
              <a:rPr lang="tr-TR" dirty="0">
                <a:latin typeface="Comic Sans MS" pitchFamily="66" charset="0"/>
              </a:rPr>
              <a:t>Yüzyılımızın  önemli isimlerinden birisidir. İ</a:t>
            </a:r>
            <a:r>
              <a:rPr lang="tr-TR" dirty="0" smtClean="0">
                <a:latin typeface="Comic Sans MS" pitchFamily="66" charset="0"/>
              </a:rPr>
              <a:t>lk </a:t>
            </a:r>
            <a:r>
              <a:rPr lang="tr-TR" dirty="0">
                <a:latin typeface="Comic Sans MS" pitchFamily="66" charset="0"/>
              </a:rPr>
              <a:t>defa Galileo tarafından dile getirilen fakat kendisinin geliştirdiği İzafiyet Teorisi, ayrıca madde-enerji ilişkisini  veren ünlü denklemi ile tanınmaktadır. Einstein, sadece iyi bir fizikçi değil aynı zamanda yetenekli bir  matematikçiydi</a:t>
            </a:r>
            <a:r>
              <a:rPr lang="tr-TR" dirty="0" smtClean="0">
                <a:latin typeface="Comic Sans MS" pitchFamily="66" charset="0"/>
              </a:rPr>
              <a:t>.</a:t>
            </a:r>
          </a:p>
          <a:p>
            <a:pPr marL="0" indent="0">
              <a:buNone/>
            </a:pPr>
            <a:r>
              <a:rPr lang="tr-TR" dirty="0" smtClean="0">
                <a:latin typeface="Comic Sans MS" pitchFamily="66" charset="0"/>
              </a:rPr>
              <a:t>İzafiyet (görelilik) teorileri sayesinde, bugün uzayı ve zamanı, evreni, karadelikleri ve daha birçok şeyi anlamaya çalışıyoruz. </a:t>
            </a:r>
          </a:p>
          <a:p>
            <a:pPr marL="0" indent="0">
              <a:buNone/>
            </a:pPr>
            <a:r>
              <a:rPr lang="tr-TR" dirty="0" smtClean="0">
                <a:latin typeface="Comic Sans MS" pitchFamily="66" charset="0"/>
              </a:rPr>
              <a:t>160 İQ ya sahipti.</a:t>
            </a:r>
          </a:p>
          <a:p>
            <a:pPr marL="0" indent="0">
              <a:buNone/>
            </a:pPr>
            <a:endParaRPr lang="tr-TR" dirty="0">
              <a:latin typeface="Comic Sans MS" pitchFamily="66" charset="0"/>
            </a:endParaRPr>
          </a:p>
        </p:txBody>
      </p:sp>
      <p:pic>
        <p:nvPicPr>
          <p:cNvPr id="11266" name="Picture 2" descr="http://piwianuncios.com/wp-content/uploads/2015/01/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35488" y="1556793"/>
            <a:ext cx="4320479" cy="324036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8" name="Picture 4" descr="http://www.wallmu.com/wallpaperstock/albert-einstein-hd-wallpaper-iphon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18573" y="4675762"/>
            <a:ext cx="2016224" cy="20162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213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ISAAC NEWTON</a:t>
            </a:r>
            <a:endParaRPr lang="tr-TR" dirty="0">
              <a:latin typeface="Comic Sans MS" pitchFamily="66" charset="0"/>
            </a:endParaRPr>
          </a:p>
        </p:txBody>
      </p:sp>
      <p:sp>
        <p:nvSpPr>
          <p:cNvPr id="3" name="İçerik Yer Tutucusu 2"/>
          <p:cNvSpPr>
            <a:spLocks noGrp="1"/>
          </p:cNvSpPr>
          <p:nvPr>
            <p:ph sz="quarter" idx="13"/>
          </p:nvPr>
        </p:nvSpPr>
        <p:spPr>
          <a:xfrm>
            <a:off x="323528" y="1556792"/>
            <a:ext cx="3888432" cy="3168352"/>
          </a:xfrm>
        </p:spPr>
        <p:txBody>
          <a:bodyPr/>
          <a:lstStyle/>
          <a:p>
            <a:pPr marL="0" indent="0">
              <a:buNone/>
            </a:pPr>
            <a:r>
              <a:rPr lang="tr-TR" dirty="0">
                <a:latin typeface="Comic Sans MS" pitchFamily="66" charset="0"/>
              </a:rPr>
              <a:t>İngiltere'de doğmuştur. Fizik, matematik, astronomi alanlarında buluşlar yapan, büyük bir mucittir. Bilimin gelişmesine büyük katkısı olmuştur. Fiziğin en </a:t>
            </a:r>
            <a:r>
              <a:rPr lang="tr-TR" dirty="0" smtClean="0">
                <a:latin typeface="Comic Sans MS" pitchFamily="66" charset="0"/>
              </a:rPr>
              <a:t>temel konularından </a:t>
            </a:r>
            <a:r>
              <a:rPr lang="tr-TR" dirty="0">
                <a:latin typeface="Comic Sans MS" pitchFamily="66" charset="0"/>
              </a:rPr>
              <a:t>biri olan madde-enerji arasındaki ilişkiyi açığa çıkarmaya çalışmıştır</a:t>
            </a:r>
            <a:r>
              <a:rPr lang="tr-TR" dirty="0" smtClean="0">
                <a:latin typeface="Comic Sans MS" pitchFamily="66" charset="0"/>
              </a:rPr>
              <a:t>. Aynalı </a:t>
            </a:r>
            <a:r>
              <a:rPr lang="tr-TR" dirty="0">
                <a:latin typeface="Comic Sans MS" pitchFamily="66" charset="0"/>
              </a:rPr>
              <a:t>teleskopu geliştirmiştir</a:t>
            </a:r>
            <a:r>
              <a:rPr lang="tr-TR" dirty="0" smtClean="0">
                <a:latin typeface="Comic Sans MS" pitchFamily="66" charset="0"/>
              </a:rPr>
              <a:t>. Evrensel </a:t>
            </a:r>
            <a:r>
              <a:rPr lang="tr-TR" dirty="0">
                <a:latin typeface="Comic Sans MS" pitchFamily="66" charset="0"/>
              </a:rPr>
              <a:t>kütle çekim kanununu ortaya atmıştır.</a:t>
            </a:r>
          </a:p>
        </p:txBody>
      </p:sp>
      <p:pic>
        <p:nvPicPr>
          <p:cNvPr id="12290" name="Picture 2" descr="http://teachertech.rice.edu/Participants/louviere/Newton/newton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97644" y="1628800"/>
            <a:ext cx="3960440" cy="27436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82822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GALİLEO</a:t>
            </a:r>
            <a:endParaRPr lang="tr-TR" dirty="0">
              <a:latin typeface="Comic Sans MS" pitchFamily="66" charset="0"/>
            </a:endParaRPr>
          </a:p>
        </p:txBody>
      </p:sp>
      <p:sp>
        <p:nvSpPr>
          <p:cNvPr id="3" name="İçerik Yer Tutucusu 2"/>
          <p:cNvSpPr>
            <a:spLocks noGrp="1"/>
          </p:cNvSpPr>
          <p:nvPr>
            <p:ph sz="quarter" idx="13"/>
          </p:nvPr>
        </p:nvSpPr>
        <p:spPr>
          <a:xfrm>
            <a:off x="323528" y="1600200"/>
            <a:ext cx="4248472" cy="4205064"/>
          </a:xfrm>
        </p:spPr>
        <p:txBody>
          <a:bodyPr/>
          <a:lstStyle/>
          <a:p>
            <a:pPr marL="0" indent="0">
              <a:buNone/>
            </a:pPr>
            <a:r>
              <a:rPr lang="tr-TR" dirty="0">
                <a:latin typeface="Comic Sans MS" pitchFamily="66" charset="0"/>
              </a:rPr>
              <a:t>Fizik, matematik ve astronomi gibi konularda çığır açan çalışmalar yapmış ve ilgisi daha çok hareket üzerine yoğunlaşmıştı. </a:t>
            </a:r>
            <a:endParaRPr lang="tr-TR" dirty="0" smtClean="0">
              <a:latin typeface="Comic Sans MS" pitchFamily="66" charset="0"/>
            </a:endParaRPr>
          </a:p>
          <a:p>
            <a:pPr marL="0" indent="0">
              <a:buNone/>
            </a:pPr>
            <a:r>
              <a:rPr lang="tr-TR" dirty="0" smtClean="0">
                <a:latin typeface="Comic Sans MS" pitchFamily="66" charset="0"/>
              </a:rPr>
              <a:t>Teleskopu </a:t>
            </a:r>
            <a:r>
              <a:rPr lang="tr-TR" dirty="0">
                <a:latin typeface="Comic Sans MS" pitchFamily="66" charset="0"/>
              </a:rPr>
              <a:t>astronomik alanda kullanan ilk bilim adamıdır. Güneşi gözlemlemiş ve Güneş üzerinde bulunan gölgelerin Güneş'in üzerinde yer alan lekeler olduğunu kanıtlamıştır</a:t>
            </a:r>
            <a:r>
              <a:rPr lang="tr-TR" dirty="0" smtClean="0">
                <a:latin typeface="Comic Sans MS" pitchFamily="66" charset="0"/>
              </a:rPr>
              <a:t>. </a:t>
            </a:r>
          </a:p>
          <a:p>
            <a:pPr marL="0" indent="0">
              <a:buNone/>
            </a:pPr>
            <a:r>
              <a:rPr lang="tr-TR" dirty="0" smtClean="0">
                <a:latin typeface="Comic Sans MS" pitchFamily="66" charset="0"/>
              </a:rPr>
              <a:t>Kısaca</a:t>
            </a:r>
            <a:r>
              <a:rPr lang="tr-TR" dirty="0">
                <a:latin typeface="Comic Sans MS" pitchFamily="66" charset="0"/>
              </a:rPr>
              <a:t>, 30 kez büyüyen teleskopu yaptı. Termometreyi, sarkacı buldu.</a:t>
            </a:r>
          </a:p>
        </p:txBody>
      </p:sp>
      <p:pic>
        <p:nvPicPr>
          <p:cNvPr id="13314" name="Picture 2" descr="http://www.astrosurf.com/gap47/scolaires/astronomes%20fameux/astronom-celebre/galil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4048" y="1628800"/>
            <a:ext cx="3240360" cy="3791221"/>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http://www.indirdik.com/products/10065/Teleskop-Seti-Cocuklar-Icin-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4941168"/>
            <a:ext cx="2262187" cy="1714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upload.wikimedia.org/wikipedia/commons/e/e0/Thermometer_-_by_Don.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44329" y="4941168"/>
            <a:ext cx="2286001" cy="1714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iblog.milliyet.com.tr/imgroot/blogv7/Blog333/2011/09/12/08/173680-3-4-460c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1817917">
            <a:off x="7391193" y="306274"/>
            <a:ext cx="1585912" cy="1143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12613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PASCAL</a:t>
            </a:r>
            <a:endParaRPr lang="tr-TR" dirty="0">
              <a:latin typeface="Comic Sans MS" pitchFamily="66" charset="0"/>
            </a:endParaRPr>
          </a:p>
        </p:txBody>
      </p:sp>
      <p:sp>
        <p:nvSpPr>
          <p:cNvPr id="3" name="İçerik Yer Tutucusu 2"/>
          <p:cNvSpPr>
            <a:spLocks noGrp="1"/>
          </p:cNvSpPr>
          <p:nvPr>
            <p:ph sz="quarter" idx="13"/>
          </p:nvPr>
        </p:nvSpPr>
        <p:spPr>
          <a:xfrm>
            <a:off x="251520" y="1600200"/>
            <a:ext cx="4176464" cy="4205064"/>
          </a:xfrm>
        </p:spPr>
        <p:txBody>
          <a:bodyPr/>
          <a:lstStyle/>
          <a:p>
            <a:pPr marL="0" indent="0">
              <a:buNone/>
            </a:pPr>
            <a:r>
              <a:rPr lang="tr-TR" dirty="0">
                <a:latin typeface="Comic Sans MS" pitchFamily="66" charset="0"/>
              </a:rPr>
              <a:t>Küçük yaşta kendini gösteren bir deha örneğidir. Henüz 12 yaşında iken, hiç geometri bilgisine sahip olmadığı halde daireler ve eşkenar üçgenler çizmeye başlayarak, bir üçgenin iç açılarının toplamının iki dik açıya eşit olduğunu bulmuştur</a:t>
            </a:r>
            <a:r>
              <a:rPr lang="tr-TR" dirty="0" smtClean="0">
                <a:latin typeface="Comic Sans MS" pitchFamily="66" charset="0"/>
              </a:rPr>
              <a:t>.(</a:t>
            </a:r>
            <a:r>
              <a:rPr lang="tr-TR" dirty="0" err="1" smtClean="0">
                <a:latin typeface="Comic Sans MS" pitchFamily="66" charset="0"/>
              </a:rPr>
              <a:t>pascal</a:t>
            </a:r>
            <a:r>
              <a:rPr lang="tr-TR" dirty="0" smtClean="0">
                <a:latin typeface="Comic Sans MS" pitchFamily="66" charset="0"/>
              </a:rPr>
              <a:t> üçgeni)</a:t>
            </a:r>
          </a:p>
          <a:p>
            <a:pPr marL="0" indent="0">
              <a:buNone/>
            </a:pPr>
            <a:r>
              <a:rPr lang="tr-TR" dirty="0" smtClean="0">
                <a:latin typeface="Comic Sans MS" pitchFamily="66" charset="0"/>
              </a:rPr>
              <a:t>16 </a:t>
            </a:r>
            <a:r>
              <a:rPr lang="tr-TR" dirty="0">
                <a:latin typeface="Comic Sans MS" pitchFamily="66" charset="0"/>
              </a:rPr>
              <a:t>yaşındayken geometri ve fizik kitapları yazmıştır. 19 yaşında ise aritmetik işlemlerini mekanik olarak yapan bir hesap makinesi icat etmiştir.</a:t>
            </a:r>
          </a:p>
        </p:txBody>
      </p:sp>
      <p:pic>
        <p:nvPicPr>
          <p:cNvPr id="14338" name="Picture 2" descr="http://maverickphilosopher.typepad.com/.a/6a010535ce1cf6970c015436c7db61970c-pi"/>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72200" y="188640"/>
            <a:ext cx="2664296" cy="3263764"/>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http://matematik-tr.com/wp-content/uploads/2011/04/adszyg5.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50526" y="3789040"/>
            <a:ext cx="3985970" cy="30009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6275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ALEXANDER GRAHAMBELL</a:t>
            </a:r>
            <a:endParaRPr lang="tr-TR" dirty="0">
              <a:latin typeface="Comic Sans MS" pitchFamily="66" charset="0"/>
            </a:endParaRPr>
          </a:p>
        </p:txBody>
      </p:sp>
      <p:sp>
        <p:nvSpPr>
          <p:cNvPr id="3" name="İçerik Yer Tutucusu 2"/>
          <p:cNvSpPr>
            <a:spLocks noGrp="1"/>
          </p:cNvSpPr>
          <p:nvPr>
            <p:ph sz="quarter" idx="13"/>
          </p:nvPr>
        </p:nvSpPr>
        <p:spPr>
          <a:xfrm>
            <a:off x="251520" y="1600200"/>
            <a:ext cx="4176464" cy="2980928"/>
          </a:xfrm>
        </p:spPr>
        <p:txBody>
          <a:bodyPr/>
          <a:lstStyle/>
          <a:p>
            <a:pPr marL="0" indent="0">
              <a:buNone/>
            </a:pPr>
            <a:r>
              <a:rPr lang="tr-TR" dirty="0">
                <a:latin typeface="Comic Sans MS" pitchFamily="66" charset="0"/>
              </a:rPr>
              <a:t>Telefonun icat etmiştir</a:t>
            </a:r>
            <a:r>
              <a:rPr lang="tr-TR" dirty="0" smtClean="0">
                <a:latin typeface="Comic Sans MS" pitchFamily="66" charset="0"/>
              </a:rPr>
              <a:t>. </a:t>
            </a:r>
            <a:r>
              <a:rPr lang="tr-TR" dirty="0" err="1" smtClean="0">
                <a:latin typeface="Comic Sans MS" pitchFamily="66" charset="0"/>
              </a:rPr>
              <a:t>Graham</a:t>
            </a:r>
            <a:r>
              <a:rPr lang="tr-TR" dirty="0" smtClean="0">
                <a:latin typeface="Comic Sans MS" pitchFamily="66" charset="0"/>
              </a:rPr>
              <a:t> </a:t>
            </a:r>
            <a:r>
              <a:rPr lang="tr-TR" dirty="0" err="1">
                <a:latin typeface="Comic Sans MS" pitchFamily="66" charset="0"/>
              </a:rPr>
              <a:t>Bell</a:t>
            </a:r>
            <a:r>
              <a:rPr lang="tr-TR" dirty="0">
                <a:latin typeface="Comic Sans MS" pitchFamily="66" charset="0"/>
              </a:rPr>
              <a:t> aslında, sağırların sessizliğini ortadan kaldırmaya çalışıyordu. Bunu başaramadı ama telefonla birbirinden kilometrelerce uzaktaki insanların birbirlerini duymalarını sağlayan telefonu bulmuştur.</a:t>
            </a:r>
          </a:p>
        </p:txBody>
      </p:sp>
      <p:pic>
        <p:nvPicPr>
          <p:cNvPr id="15362" name="Picture 2" descr="http://upload.wikimedia.org/wikipedia/commons/f/f4/Actor_portraying_Alexander_Graham_Bell_in_an_AT%26T_promotional_film_%281926%2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76610" y="1556792"/>
            <a:ext cx="4562475" cy="37433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96478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ALFRED NOBEL</a:t>
            </a:r>
            <a:endParaRPr lang="tr-TR" dirty="0">
              <a:latin typeface="Comic Sans MS" pitchFamily="66" charset="0"/>
            </a:endParaRPr>
          </a:p>
        </p:txBody>
      </p:sp>
      <p:sp>
        <p:nvSpPr>
          <p:cNvPr id="3" name="İçerik Yer Tutucusu 2"/>
          <p:cNvSpPr>
            <a:spLocks noGrp="1"/>
          </p:cNvSpPr>
          <p:nvPr>
            <p:ph sz="quarter" idx="13"/>
          </p:nvPr>
        </p:nvSpPr>
        <p:spPr>
          <a:xfrm>
            <a:off x="251520" y="1600200"/>
            <a:ext cx="4176464" cy="3268960"/>
          </a:xfrm>
        </p:spPr>
        <p:txBody>
          <a:bodyPr/>
          <a:lstStyle/>
          <a:p>
            <a:pPr marL="0" indent="0">
              <a:buNone/>
            </a:pPr>
            <a:r>
              <a:rPr lang="tr-TR" dirty="0">
                <a:latin typeface="Comic Sans MS" pitchFamily="66" charset="0"/>
              </a:rPr>
              <a:t>Dinamitin mucidi olarak bilinir</a:t>
            </a:r>
            <a:r>
              <a:rPr lang="tr-TR" dirty="0" smtClean="0">
                <a:latin typeface="Comic Sans MS" pitchFamily="66" charset="0"/>
              </a:rPr>
              <a:t>.</a:t>
            </a:r>
          </a:p>
          <a:p>
            <a:pPr marL="0" indent="0">
              <a:buNone/>
            </a:pPr>
            <a:r>
              <a:rPr lang="tr-TR" dirty="0" smtClean="0">
                <a:latin typeface="Comic Sans MS" pitchFamily="66" charset="0"/>
              </a:rPr>
              <a:t>Servetinin </a:t>
            </a:r>
            <a:r>
              <a:rPr lang="tr-TR" dirty="0">
                <a:latin typeface="Comic Sans MS" pitchFamily="66" charset="0"/>
              </a:rPr>
              <a:t>bir kısmını her yıl insanlığa hizmette bulunanlara sunulmasını vasiyet etti</a:t>
            </a:r>
            <a:r>
              <a:rPr lang="tr-TR" dirty="0" smtClean="0">
                <a:latin typeface="Comic Sans MS" pitchFamily="66" charset="0"/>
              </a:rPr>
              <a:t>. Bu </a:t>
            </a:r>
            <a:r>
              <a:rPr lang="tr-TR" dirty="0">
                <a:latin typeface="Comic Sans MS" pitchFamily="66" charset="0"/>
              </a:rPr>
              <a:t>ödüller fizik, kimya, tıp yada fizyoloji, edebiyat ve barışa hizmet olmak üzere toplam beş dalda verilmektedir. </a:t>
            </a:r>
            <a:endParaRPr lang="tr-TR" dirty="0" smtClean="0">
              <a:latin typeface="Comic Sans MS" pitchFamily="66" charset="0"/>
            </a:endParaRPr>
          </a:p>
          <a:p>
            <a:pPr marL="0" indent="0">
              <a:buNone/>
            </a:pPr>
            <a:r>
              <a:rPr lang="tr-TR" dirty="0" smtClean="0">
                <a:latin typeface="Comic Sans MS" pitchFamily="66" charset="0"/>
              </a:rPr>
              <a:t>1900 </a:t>
            </a:r>
            <a:r>
              <a:rPr lang="tr-TR" dirty="0">
                <a:latin typeface="Comic Sans MS" pitchFamily="66" charset="0"/>
              </a:rPr>
              <a:t>yılında İsveç Hükümeti Nobel Vakfı'nı kurdu. Bu yıldan sonra da Nobel ödülleri düzenli olarak verilmeye başlandı.</a:t>
            </a:r>
          </a:p>
        </p:txBody>
      </p:sp>
      <p:pic>
        <p:nvPicPr>
          <p:cNvPr id="16386" name="Picture 2" descr="http://upload.wikimedia.org/wikipedia/commons/d/d2/AlfredNobel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1700808"/>
            <a:ext cx="3168352" cy="4016653"/>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http://www.yenicizgihaber.com/wp-content/uploads/2013/11/dinami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5013176"/>
            <a:ext cx="2723986" cy="16561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3833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0" y="0"/>
            <a:ext cx="6876256" cy="6597352"/>
          </a:xfrm>
        </p:spPr>
        <p:txBody>
          <a:bodyPr>
            <a:normAutofit/>
          </a:bodyPr>
          <a:lstStyle/>
          <a:p>
            <a:pPr marL="0" indent="0">
              <a:buNone/>
            </a:pPr>
            <a:r>
              <a:rPr lang="tr-TR" sz="2000" b="1" dirty="0" smtClean="0"/>
              <a:t>Mucit:</a:t>
            </a:r>
            <a:r>
              <a:rPr lang="tr-TR" sz="2000" dirty="0" smtClean="0"/>
              <a:t> </a:t>
            </a:r>
            <a:r>
              <a:rPr lang="tr-TR" sz="2000" dirty="0"/>
              <a:t>Y</a:t>
            </a:r>
            <a:r>
              <a:rPr lang="tr-TR" sz="2000" dirty="0" smtClean="0"/>
              <a:t>eni </a:t>
            </a:r>
            <a:r>
              <a:rPr lang="tr-TR" sz="2000" dirty="0"/>
              <a:t>bir buluş ortaya koyan, icat eden kişiye mucit </a:t>
            </a:r>
            <a:r>
              <a:rPr lang="tr-TR" sz="2000" dirty="0" smtClean="0"/>
              <a:t>denir.</a:t>
            </a:r>
          </a:p>
          <a:p>
            <a:pPr marL="0" indent="0">
              <a:buNone/>
            </a:pPr>
            <a:r>
              <a:rPr lang="tr-TR" sz="2000" b="1" dirty="0" smtClean="0"/>
              <a:t>Buluş(İcat):</a:t>
            </a:r>
            <a:r>
              <a:rPr lang="tr-TR" sz="2000" dirty="0" smtClean="0"/>
              <a:t> </a:t>
            </a:r>
            <a:r>
              <a:rPr lang="tr-TR" sz="2000" dirty="0"/>
              <a:t>B</a:t>
            </a:r>
            <a:r>
              <a:rPr lang="tr-TR" sz="2000" dirty="0" smtClean="0"/>
              <a:t>ir </a:t>
            </a:r>
            <a:r>
              <a:rPr lang="tr-TR" sz="2000" dirty="0"/>
              <a:t>şeyi ilk kez ortaya koymaya veya icat edilmeye denir.</a:t>
            </a:r>
          </a:p>
          <a:p>
            <a:endParaRPr lang="tr-TR" dirty="0" smtClean="0"/>
          </a:p>
          <a:p>
            <a:r>
              <a:rPr lang="tr-TR" dirty="0" smtClean="0"/>
              <a:t>Buluşlar</a:t>
            </a:r>
            <a:r>
              <a:rPr lang="tr-TR" dirty="0"/>
              <a:t>, insanoğlunun ihtiyaçlarını karşılama ve karşılaştığı problemleri çözme gayret ve merakından doğmaktadır. Bununla beraber, planlı ve sürekli bir çalışma </a:t>
            </a:r>
            <a:r>
              <a:rPr lang="tr-TR" dirty="0" smtClean="0"/>
              <a:t>gerekmektedir.</a:t>
            </a:r>
          </a:p>
          <a:p>
            <a:pPr lvl="0"/>
            <a:r>
              <a:rPr lang="tr-TR" dirty="0"/>
              <a:t>Buluşlar ve icatlar insan yaşamını kolaylaştırır ve değiştirir.</a:t>
            </a:r>
          </a:p>
          <a:p>
            <a:pPr lvl="0"/>
            <a:r>
              <a:rPr lang="tr-TR" dirty="0"/>
              <a:t>Teknoloji bilimsel bilgilerden yararlanarak insan oğlunun ihtiyaçlarına uygun alet ve araçların yapılması ya da üretilmesi için gerekli bilgi ve yetenektir.</a:t>
            </a:r>
          </a:p>
          <a:p>
            <a:pPr lvl="0"/>
            <a:r>
              <a:rPr lang="tr-TR" dirty="0"/>
              <a:t>Bilim ve teknoloji arasında sıkı bir ilişki vardır. Buluşlar, teknolojik gelişmeler sayesinde zamanla gelişmiş ve işlevleri artmıştır.</a:t>
            </a:r>
          </a:p>
          <a:p>
            <a:pPr lvl="0"/>
            <a:r>
              <a:rPr lang="tr-TR" dirty="0"/>
              <a:t>Buluşların çok azı tesadüf sonucu ya da aniden ortaya çıkmıştır. Buluşların ortaya çıkması için insan oğlunun belli bir bilimsel ve teknolojik birikime sahip olması gerekmiştir. Günümüzde buluşların çoğu, daha önce yapılan çalışmaların, birikimlerin ve aletlerin geliştirilmesinin bir sonucu olarak ortaya çıkmıştır.</a:t>
            </a:r>
          </a:p>
          <a:p>
            <a:endParaRPr lang="tr-TR" dirty="0"/>
          </a:p>
        </p:txBody>
      </p:sp>
      <p:pic>
        <p:nvPicPr>
          <p:cNvPr id="1026" name="Picture 2" descr="http://www.aliozturk.com.tr/wp-content/uploads/2014/12/5480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49205" y="4941168"/>
            <a:ext cx="2190749" cy="191683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images.habervitrini.com/haber/300x180/k_r_ehirli_mucit_ahmet_kolba__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49205" y="11088"/>
            <a:ext cx="2190750" cy="21907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st.depositphotos.com/1695366/1400/v/450/depositphotos_14000714-Cartoon-Caveman-Inventor.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49205" y="2564904"/>
            <a:ext cx="2194795" cy="20524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20916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smtClean="0">
                <a:latin typeface="Comic Sans MS" pitchFamily="66" charset="0"/>
              </a:rPr>
              <a:t>SAMUEL MORSE</a:t>
            </a:r>
            <a:endParaRPr lang="tr-TR" dirty="0">
              <a:latin typeface="Comic Sans MS" pitchFamily="66" charset="0"/>
            </a:endParaRPr>
          </a:p>
        </p:txBody>
      </p:sp>
      <p:sp>
        <p:nvSpPr>
          <p:cNvPr id="3" name="İçerik Yer Tutucusu 2"/>
          <p:cNvSpPr>
            <a:spLocks noGrp="1"/>
          </p:cNvSpPr>
          <p:nvPr>
            <p:ph sz="quarter" idx="13"/>
          </p:nvPr>
        </p:nvSpPr>
        <p:spPr>
          <a:xfrm>
            <a:off x="179512" y="1600200"/>
            <a:ext cx="4464496" cy="2692896"/>
          </a:xfrm>
        </p:spPr>
        <p:txBody>
          <a:bodyPr/>
          <a:lstStyle/>
          <a:p>
            <a:pPr marL="0" indent="0">
              <a:buNone/>
            </a:pPr>
            <a:r>
              <a:rPr lang="tr-TR" dirty="0">
                <a:latin typeface="Comic Sans MS" pitchFamily="66" charset="0"/>
              </a:rPr>
              <a:t>1936'da çalışan ilk telgraf örneğini bitirdi. </a:t>
            </a:r>
            <a:endParaRPr lang="tr-TR" dirty="0" smtClean="0">
              <a:latin typeface="Comic Sans MS" pitchFamily="66" charset="0"/>
            </a:endParaRPr>
          </a:p>
          <a:p>
            <a:pPr marL="0" indent="0">
              <a:buNone/>
            </a:pPr>
            <a:r>
              <a:rPr lang="tr-TR" dirty="0" err="1" smtClean="0">
                <a:latin typeface="Comic Sans MS" pitchFamily="66" charset="0"/>
              </a:rPr>
              <a:t>Morse</a:t>
            </a:r>
            <a:r>
              <a:rPr lang="tr-TR" dirty="0" smtClean="0">
                <a:latin typeface="Comic Sans MS" pitchFamily="66" charset="0"/>
              </a:rPr>
              <a:t> </a:t>
            </a:r>
            <a:r>
              <a:rPr lang="tr-TR" dirty="0">
                <a:latin typeface="Comic Sans MS" pitchFamily="66" charset="0"/>
              </a:rPr>
              <a:t>ayrıca bir su kütlesi üstünden, demiryolu altından ve iletken herhangi bir şeyden sinyal gönderebilen radyo telgrafın icadına öncülük etti</a:t>
            </a:r>
            <a:r>
              <a:rPr lang="tr-TR" dirty="0" smtClean="0">
                <a:latin typeface="Comic Sans MS" pitchFamily="66" charset="0"/>
              </a:rPr>
              <a:t>. </a:t>
            </a:r>
          </a:p>
          <a:p>
            <a:pPr marL="0" indent="0">
              <a:buNone/>
            </a:pPr>
            <a:r>
              <a:rPr lang="tr-TR" dirty="0" smtClean="0">
                <a:latin typeface="Comic Sans MS" pitchFamily="66" charset="0"/>
              </a:rPr>
              <a:t>Kendi </a:t>
            </a:r>
            <a:r>
              <a:rPr lang="tr-TR" dirty="0">
                <a:latin typeface="Comic Sans MS" pitchFamily="66" charset="0"/>
              </a:rPr>
              <a:t>adını verdiği bir telgraf </a:t>
            </a:r>
            <a:r>
              <a:rPr lang="tr-TR" dirty="0" smtClean="0">
                <a:latin typeface="Comic Sans MS" pitchFamily="66" charset="0"/>
              </a:rPr>
              <a:t>kodu ve alfabesi </a:t>
            </a:r>
            <a:r>
              <a:rPr lang="tr-TR" dirty="0">
                <a:latin typeface="Comic Sans MS" pitchFamily="66" charset="0"/>
              </a:rPr>
              <a:t>tasarladı</a:t>
            </a:r>
            <a:r>
              <a:rPr lang="tr-TR" dirty="0" smtClean="0">
                <a:latin typeface="Comic Sans MS" pitchFamily="66" charset="0"/>
              </a:rPr>
              <a:t>. (Mors Alfabesi)</a:t>
            </a:r>
            <a:endParaRPr lang="tr-TR" dirty="0">
              <a:latin typeface="Comic Sans MS" pitchFamily="66" charset="0"/>
            </a:endParaRPr>
          </a:p>
        </p:txBody>
      </p:sp>
      <p:pic>
        <p:nvPicPr>
          <p:cNvPr id="17410" name="Picture 2" descr="http://cdn2.itpro.co.uk/sites/itpro/files/styles/gallery_wide/public/images/dir_154/it_photo_77490.jpg?itok=irqiVO_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4307655"/>
            <a:ext cx="3384376" cy="2258166"/>
          </a:xfrm>
          <a:prstGeom prst="rect">
            <a:avLst/>
          </a:prstGeom>
          <a:noFill/>
          <a:extLst>
            <a:ext uri="{909E8E84-426E-40DD-AFC4-6F175D3DCCD1}">
              <a14:hiddenFill xmlns:a14="http://schemas.microsoft.com/office/drawing/2010/main" xmlns="">
                <a:solidFill>
                  <a:srgbClr val="FFFFFF"/>
                </a:solidFill>
              </a14:hiddenFill>
            </a:ext>
          </a:extLst>
        </p:spPr>
      </p:pic>
      <p:pic>
        <p:nvPicPr>
          <p:cNvPr id="17412" name="Picture 4" descr="https://s-media-cache-ak0.pinimg.com/originals/47/1f/fe/471ffe065a08b8901a7c0dce5449316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92080" y="1693413"/>
            <a:ext cx="2790825" cy="37433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11583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ALEXANDER FLEMİNG</a:t>
            </a:r>
            <a:endParaRPr lang="tr-TR" dirty="0">
              <a:latin typeface="Comic Sans MS" pitchFamily="66" charset="0"/>
            </a:endParaRPr>
          </a:p>
        </p:txBody>
      </p:sp>
      <p:sp>
        <p:nvSpPr>
          <p:cNvPr id="3" name="İçerik Yer Tutucusu 2"/>
          <p:cNvSpPr>
            <a:spLocks noGrp="1"/>
          </p:cNvSpPr>
          <p:nvPr>
            <p:ph sz="quarter" idx="13"/>
          </p:nvPr>
        </p:nvSpPr>
        <p:spPr>
          <a:xfrm>
            <a:off x="2555776" y="1556792"/>
            <a:ext cx="4176464" cy="1224136"/>
          </a:xfrm>
        </p:spPr>
        <p:txBody>
          <a:bodyPr/>
          <a:lstStyle/>
          <a:p>
            <a:pPr marL="0" indent="0">
              <a:buNone/>
            </a:pPr>
            <a:r>
              <a:rPr lang="tr-TR" dirty="0">
                <a:latin typeface="Comic Sans MS" pitchFamily="66" charset="0"/>
              </a:rPr>
              <a:t>Öldürücü bakteriyel hastalıklarla savaşabilen ilk antibiyotik olarak tarihe geçen </a:t>
            </a:r>
            <a:r>
              <a:rPr lang="tr-TR" dirty="0" err="1" smtClean="0">
                <a:latin typeface="Comic Sans MS" pitchFamily="66" charset="0"/>
              </a:rPr>
              <a:t>penisilin’i</a:t>
            </a:r>
            <a:r>
              <a:rPr lang="tr-TR" dirty="0" smtClean="0">
                <a:latin typeface="Comic Sans MS" pitchFamily="66" charset="0"/>
              </a:rPr>
              <a:t> </a:t>
            </a:r>
            <a:r>
              <a:rPr lang="tr-TR" dirty="0">
                <a:latin typeface="Comic Sans MS" pitchFamily="66" charset="0"/>
              </a:rPr>
              <a:t>bulmuştur.</a:t>
            </a:r>
          </a:p>
        </p:txBody>
      </p:sp>
      <p:pic>
        <p:nvPicPr>
          <p:cNvPr id="18434" name="Picture 2" descr="http://thumbs.media.smithsonianmag.com/filer/Alexander-Fleming-penicillin-631.jpg__800x600_q85_crop.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1" y="2560356"/>
            <a:ext cx="4401814" cy="209278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AutoShape 4" descr="data:image/jpeg;base64,/9j/4AAQSkZJRgABAQAAAQABAAD/2wCEAAkGBxASEhAQEBAQDxAPDw8NDxAPDw8PDw8PFBEWFhQRFRQYHCggGBolHBQUITEhJSkrLi4uFx8zODMsNygtLisBCgoKDg0OFA8PFCwcFBwsLCwsLCwsLDcrKywsLCw3LCssLDg3NywsNzcsLCwrKysrLCssKysrKysrKysrKysrK//AABEIALcBEwMBIgACEQEDEQH/xAAcAAACAwEBAQEAAAAAAAAAAAABAgADBAUGBwj/xAA2EAACAgEDAwIEBAUCBwAAAAAAAQIRAwQSIQUxUUFhBhMicTJCgZEHM1KhwWKxFCNDouHw8f/EABoBAQEBAQEBAQAAAAAAAAAAAAABAgMEBQb/xAAhEQEBAQEAAgICAwEAAAAAAAAAARECAyESMQQiQVFhBf/aAAwDAQACEQMRAD8A+yWAJDbAUBjUBFQtAaHbFbIBQrHQJIqgLQyCwlJQBrBRpgshXEZgslQEgNBsAC0CTC2BxASiBsVhcCX9wSQyQGxEJJFbLaEka0IBoZMDECNCSiWWKzQShJIsYkkEVSQrRbQtBVagFwQ1ESIK9iAW0ED1LIBAbOTqayNigsCMNAiSQRAWBMLKAEgGAkkSyZZJctpJd22kv3ORqfibQY3U9Zgi/HzIv/I1nHWAY9F1fS5v5Oow5H4hkg3+1mz/ACVLAIQLCFkBsahKAVAbJtCFKxaGaAgA2VNFjELEBIWSHFaKEoDiMLZYEkAaQqKEYsmMCQCUQLBICWQlMgHp2yECcXQLANYrAFkQUggKQkkCgCLKXd+OWMwTXDS8Nf2LPsfm7+I3xrqdTqMmKOSWPDjk4KEZNJ0+7o8NKV922/dtnofjfpWXT6vOssWt2SUouuJJv0POM9V545ixdh1E4NOE5QfmMmj6t/Cz+IOolmxaLUyeWGRuEJydyg1GTVv17JHyLces/hdo55epaXZFtY5ynOvypQlyzl1eM9LY/TaYaB/9DZzcgbAySYEwAxaGaEkgAxZDUCQVXZAtALEwGK0NJClQoJILFkArFYzQGjQRpi0O7FoCtrkjCxLAPPkgCEHq2BhshydC7SUEBRGEHfgkl7kCBigqKI0FKSIaCkKPNdd6XgyqUNTijki3cXKKtfZny3r38P8ARW5YpTgv6U7/AMH3TV4ISVSSqu/hniOt9Ebb2SteCW+kfJY/B+ni+Zykj6P/AAv6THHklPHj2wjHbuqtzp+pTpvhtuVz5V9l2PoPSIwjBQhFQUVTS9X5M8xPbZXgDHYGjqmK2gbaHoDQZL7iMdiyCkDILBYVW35AxpP2JtATkWRZJCbTSUlAkOwNBCWKxmjT0/S73z+FdxbhGGQtnoM3ToNcKjiZcTi2vBJ1q2YpcRZotSFZpCbCBohR6RMLYAI4R0GyMBDQJCIKIqMFDUBIoCQ+Py/uBIzdSxKWHLFz+Xug1vuttrhkpGzJTT7dv/WeU6k3F+fdFOi618lQ088kcs0qcm6cl/Un6ja3XYVw5L1a5XP25OdavpNJBt7W6v18I6Wkx7MnDtdr88Hms/xBgh9TlFJK+ZKjZ8PdV+fkg/RqUkqrinya5YteskBPgEplcshtD7gNlbmgORdZOxGwbrJuCiACIwYlAaCgAwEgtF+LEnySSiuX2Joz7ERYbL3GPDvh8lnzoo1EUw0TfcuS2cJ/czZNc3xFGXUwm03dOuBZ6JXXzdRhFcuzl6/NGVSX5jzcs+Rtp3x34Zt1Gq24rbXD4tmYtrZvFbOTj6lZphqrNsthCj53uQuj1Fh3FUmBSOTousiZVvJuKq6yRZTvDuA0Jj2ZVItUwRoSM3V4Y3hyrLfy3CSnXiuS/HMfLijKLjJXGScWn6p9zFrUfHesrHFRWGSnjjFbHJW9tccnmtdqYvZ/y1ajV72l35Z7/wCIen4Y5PlxhsUHxspprw0eQ6tp4pv5c4XfEZRpxhfPcmxq2YydJ6NKTjP5UKbu5Ny4v0R7zoUktUorhLCqXZJbWeXj13DBRjji5Uq7VFOy/ovV5vNLJOltjt47evqXmuFvt9MeoKpZzzS6z7li6m2b1I9CsyG+ccKGtL8Oqsvo11PmDKRgjlLFkLixvUkTeZZSa7uvc5Gs+IMWO/WXaN/mXa0vUxaruZ9digvrnGN8K33ZzNf1jKoylhxJqKb+p02l4R5vPDUal7tm2N/TKfCvzFeqO/0vp8oQjGUm0k7nLi78ew20XdH6888G9ksbi0mpdr9jquW5djnS1GHHxH65f9qZXDqE3y/pXhCf6joSzUtr7CYoq+W6M+bOmrXcVZKTvxZrcSujLURS4Ofquppev6I5ubWPsmZbt+SXrSRZqtbOVuMUkv7nmuo6zUTdSjUY9kj00Y+wJaJPuifGlec0cp+qOvpZM2w6fFehphpkjXMqKYshrWNENYPSti32G7A2nN0LIG4sSAkMFQyssUCbQoQLYIkYFkYAaMKRZN19kZ4ujQ+33M1p5rrnQ8eV/Mvh3catN+n2PGa/RajHD5cFik03Tl9VRvjufRNb02ffDPY33i+Yv9zga7Qar1xRfujmz1Hh9T0eWRxlNxT27Z0v9vAuuxwxQjjx8Jcy5tyfuei1Ogztfg2nKn0Sd3K2y+2LHIx5ZWb9PkZoh0lr0NOHpsuyVlmg4ZnQw/8AngyYZYIxUpZPXZtSaal4fgpy9dc7xafG7p36u06cZOuL8m51iY9Djx0rnJQ7evPPY5es624ZEsT3KnHZVycl+Jf6WHo3ScmSV55va4uPy13cX+Vv28naz9LxY4rbClH1VuT+7Hur9POPBqc7vJN44v0u5Onw+Pwvl8nS0fSMOK5OlNu3OVSm35XgM9Q/yR2rz6lWTzJ2/DNeobretZFfy43Ltvl3Kcjb5yS/SzHLWUvpVe5jzai+7tmL3/RjfLURXEVfuSOqiu/P2OO5ylxdfYv02nk2jG2q62fqUIq1B0YdR1lNOMYtN8WzoY9HapmfUdFXddzXxtHMxZb/AEN2Arj06SZqx6Zo1JjK7HH1LooSGJl0Udp9IG0IyRGgBRAkIPQOIUixojOboqlC/P6DJFlIVFASGSCSwGSHiytMjkRV6aH3mVyJuYxdaXlKcmQq3CSkTEt9K88L7GLNpjZlyJK26S7tnC1/W/y4lf8AqfY1Hk8/5Pj8U3qjqtkFcvXhJdzT07FF83Vs8/8AU5KU5N/7HS0Go+tx9KtGrzj5vi/6F78uZ+tTrfQcWZ7pRW+PEqdLJH03+SrSaWEOIxUV2SSpHQnmtuPq0c+MuTnZH2OL9upghXKr9DRq9VjUG338MxYHfrQNdihKNBtws2pbuuEZJZufJsz6F+jFx9NfqZ90xjtsuxaVs6mDp9ehrx6dI18Yjm4tB7HQxaejTDHQ8UbkgXGizgUiRQkooTYWgIEcAUWpAZYiqgFlCs0hdhBtxAPREABs5OhgNikkAUAnJAC2EVL9yNlUJSI5C0crqvXtPp0/m5Ip+kVzJvxSJsR1XL3OL1frkcTcauaZzV1jXal1pMCw43/183evaPBT1DoGom9+bJGbSXKSjf8AcSvD+d35OfH+jna3rM8sqlJ7fC7f2NGHOuFG5fZWW49Fgh+L62vyrsWPVPtjgor2RvcfnZ4PJ3+3VJ8mfd7YLzJ8/sV6TV/KyN8ybW1eDWtNOXezRh6UuLM26934/wCJeep0yZJ5du+CTb7+UU6ecr5Ts9Fi0iiqG/4aPgmPt87jl4lNmuGFvubFhS9AxjRcdZWdYEP8suA0FV7SbfYegSQZLtINYrRqKlAaCEBABYGAoEMBryWBWChmLRpEogaRAmO8yUQhxdEZKBX7kTYEkxTH1DquDAnLNlhjXiUlb/Q89P4pz5ns0GllP0+fmTji+68omrHrJ5FFOUmopd23tS/U891D4w08HswqerzdljwR3K/eb4Rij8N5MzU+oaqeVd/k4nsxfZ13R2NHjwYVt0+KMEuOFy/1H2Vx/wDheqar+dOHT8PfZje/PJe8lwjf074d0en+tQ+bl9cuZ/Mm37Wb3PJL2Qy0/kvxQXqfRJ+xMiclT4Q6xLgt2Fxy74+Tly6VB80Ww0cI9kbNpBrlPBJ/Cj5deg6iWSAg3PHgJEkhv0A2V0wjI0MiBcLQAjEVWxWPIiBhANBoFFlZqSAyNgKFsDJQWgpCMZgCA0AahWaigEhCq7dhsViSXvX2OSuN1n4q02meyTnlzPthwwc5t+/g5cs/VNXzFQ6bh/qyvdna9aSfB6fLpY3ujGO9/m2rd+5Q9FbuTb/XgzZquDpegaXG92Tfrcvdzz/Wr9ou6OzjlNpKC+XFdklS/Y1rTpeiQ8YD4s6yrS3+J3+pdDAl6F20KRqQKohYZAsoCQUSiEAkQLBQwwuwDj4LKEkAqCw2T3AWQEOxCgC2MAA0JIdikFcgUWSSFaESloFDNAaNRAYozFiAKAM2KymoBkA2VYJBUQo7jZKIQ5NIAhApWBIhAgWwpEIVAQKIQCBTIQCSYpCARg7kIQRsjIQUKKyEEAiRshCgMjAQlC2QhDUCsVshAzQYpCASwNkIVCsjIQ0sCyEIB//Z"/>
          <p:cNvSpPr>
            <a:spLocks noChangeAspect="1" noChangeArrowheads="1"/>
          </p:cNvSpPr>
          <p:nvPr/>
        </p:nvSpPr>
        <p:spPr bwMode="auto">
          <a:xfrm>
            <a:off x="155575" y="-1325563"/>
            <a:ext cx="4143375" cy="27622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6" descr="data:image/jpeg;base64,/9j/4AAQSkZJRgABAQAAAQABAAD/2wCEAAkGBxASEhAQEBAQDxAPDw8NDxAPDw8PDw8PFBEWFhQRFRQYHCggGBolHBQUITEhJSkrLi4uFx8zODMsNygtLisBCgoKDg0OFA8PFCwcFBwsLCwsLCwsLDcrKywsLCw3LCssLDg3NywsNzcsLCwrKysrLCssKysrKysrKysrKysrK//AABEIALcBEwMBIgACEQEDEQH/xAAcAAACAwEBAQEAAAAAAAAAAAABAgADBAUGBwj/xAA2EAACAgEDAwIEBAUCBwAAAAAAAQIRAwQSIQUxUUFhBhMicTJCgZEHM1KhwWKxFCNDouHw8f/EABoBAQEBAQEBAQAAAAAAAAAAAAABAgMEBQb/xAAhEQEBAQEAAgICAwEAAAAAAAAAARECAyESMQQiQVFhBf/aAAwDAQACEQMRAD8A+yWAJDbAUBjUBFQtAaHbFbIBQrHQJIqgLQyCwlJQBrBRpgshXEZgslQEgNBsAC0CTC2BxASiBsVhcCX9wSQyQGxEJJFbLaEka0IBoZMDECNCSiWWKzQShJIsYkkEVSQrRbQtBVagFwQ1ESIK9iAW0ED1LIBAbOTqayNigsCMNAiSQRAWBMLKAEgGAkkSyZZJctpJd22kv3ORqfibQY3U9Zgi/HzIv/I1nHWAY9F1fS5v5Oow5H4hkg3+1mz/ACVLAIQLCFkBsahKAVAbJtCFKxaGaAgA2VNFjELEBIWSHFaKEoDiMLZYEkAaQqKEYsmMCQCUQLBICWQlMgHp2yECcXQLANYrAFkQUggKQkkCgCLKXd+OWMwTXDS8Nf2LPsfm7+I3xrqdTqMmKOSWPDjk4KEZNJ0+7o8NKV922/dtnofjfpWXT6vOssWt2SUouuJJv0POM9V545ixdh1E4NOE5QfmMmj6t/Cz+IOolmxaLUyeWGRuEJydyg1GTVv17JHyLces/hdo55epaXZFtY5ynOvypQlyzl1eM9LY/TaYaB/9DZzcgbAySYEwAxaGaEkgAxZDUCQVXZAtALEwGK0NJClQoJILFkArFYzQGjQRpi0O7FoCtrkjCxLAPPkgCEHq2BhshydC7SUEBRGEHfgkl7kCBigqKI0FKSIaCkKPNdd6XgyqUNTijki3cXKKtfZny3r38P8ARW5YpTgv6U7/AMH3TV4ISVSSqu/hniOt9Ebb2SteCW+kfJY/B+ni+Zykj6P/AAv6THHklPHj2wjHbuqtzp+pTpvhtuVz5V9l2PoPSIwjBQhFQUVTS9X5M8xPbZXgDHYGjqmK2gbaHoDQZL7iMdiyCkDILBYVW35AxpP2JtATkWRZJCbTSUlAkOwNBCWKxmjT0/S73z+FdxbhGGQtnoM3ToNcKjiZcTi2vBJ1q2YpcRZotSFZpCbCBohR6RMLYAI4R0GyMBDQJCIKIqMFDUBIoCQ+Py/uBIzdSxKWHLFz+Xug1vuttrhkpGzJTT7dv/WeU6k3F+fdFOi618lQ088kcs0qcm6cl/Un6ja3XYVw5L1a5XP25OdavpNJBt7W6v18I6Wkx7MnDtdr88Hms/xBgh9TlFJK+ZKjZ8PdV+fkg/RqUkqrinya5YteskBPgEplcshtD7gNlbmgORdZOxGwbrJuCiACIwYlAaCgAwEgtF+LEnySSiuX2Joz7ERYbL3GPDvh8lnzoo1EUw0TfcuS2cJ/czZNc3xFGXUwm03dOuBZ6JXXzdRhFcuzl6/NGVSX5jzcs+Rtp3x34Zt1Gq24rbXD4tmYtrZvFbOTj6lZphqrNsthCj53uQuj1Fh3FUmBSOTousiZVvJuKq6yRZTvDuA0Jj2ZVItUwRoSM3V4Y3hyrLfy3CSnXiuS/HMfLijKLjJXGScWn6p9zFrUfHesrHFRWGSnjjFbHJW9tccnmtdqYvZ/y1ajV72l35Z7/wCIen4Y5PlxhsUHxspprw0eQ6tp4pv5c4XfEZRpxhfPcmxq2YydJ6NKTjP5UKbu5Ny4v0R7zoUktUorhLCqXZJbWeXj13DBRjji5Uq7VFOy/ovV5vNLJOltjt47evqXmuFvt9MeoKpZzzS6z7li6m2b1I9CsyG+ccKGtL8Oqsvo11PmDKRgjlLFkLixvUkTeZZSa7uvc5Gs+IMWO/WXaN/mXa0vUxaruZ9digvrnGN8K33ZzNf1jKoylhxJqKb+p02l4R5vPDUal7tm2N/TKfCvzFeqO/0vp8oQjGUm0k7nLi78ew20XdH6888G9ksbi0mpdr9jquW5djnS1GHHxH65f9qZXDqE3y/pXhCf6joSzUtr7CYoq+W6M+bOmrXcVZKTvxZrcSujLURS4Ofquppev6I5ubWPsmZbt+SXrSRZqtbOVuMUkv7nmuo6zUTdSjUY9kj00Y+wJaJPuifGlec0cp+qOvpZM2w6fFehphpkjXMqKYshrWNENYPSti32G7A2nN0LIG4sSAkMFQyssUCbQoQLYIkYFkYAaMKRZN19kZ4ujQ+33M1p5rrnQ8eV/Mvh3catN+n2PGa/RajHD5cFik03Tl9VRvjufRNb02ffDPY33i+Yv9zga7Qar1xRfujmz1Hh9T0eWRxlNxT27Z0v9vAuuxwxQjjx8Jcy5tyfuei1Ogztfg2nKn0Sd3K2y+2LHIx5ZWb9PkZoh0lr0NOHpsuyVlmg4ZnQw/8AngyYZYIxUpZPXZtSaal4fgpy9dc7xafG7p36u06cZOuL8m51iY9Djx0rnJQ7evPPY5es624ZEsT3KnHZVycl+Jf6WHo3ScmSV55va4uPy13cX+Vv28naz9LxY4rbClH1VuT+7Hur9POPBqc7vJN44v0u5Onw+Pwvl8nS0fSMOK5OlNu3OVSm35XgM9Q/yR2rz6lWTzJ2/DNeobretZFfy43Ltvl3Kcjb5yS/SzHLWUvpVe5jzai+7tmL3/RjfLURXEVfuSOqiu/P2OO5ylxdfYv02nk2jG2q62fqUIq1B0YdR1lNOMYtN8WzoY9HapmfUdFXddzXxtHMxZb/AEN2Arj06SZqx6Zo1JjK7HH1LooSGJl0Udp9IG0IyRGgBRAkIPQOIUixojOboqlC/P6DJFlIVFASGSCSwGSHiytMjkRV6aH3mVyJuYxdaXlKcmQq3CSkTEt9K88L7GLNpjZlyJK26S7tnC1/W/y4lf8AqfY1Hk8/5Pj8U3qjqtkFcvXhJdzT07FF83Vs8/8AU5KU5N/7HS0Go+tx9KtGrzj5vi/6F78uZ+tTrfQcWZ7pRW+PEqdLJH03+SrSaWEOIxUV2SSpHQnmtuPq0c+MuTnZH2OL9upghXKr9DRq9VjUG338MxYHfrQNdihKNBtws2pbuuEZJZufJsz6F+jFx9NfqZ90xjtsuxaVs6mDp9ehrx6dI18Yjm4tB7HQxaejTDHQ8UbkgXGizgUiRQkooTYWgIEcAUWpAZYiqgFlCs0hdhBtxAPREABs5OhgNikkAUAnJAC2EVL9yNlUJSI5C0crqvXtPp0/m5Ip+kVzJvxSJsR1XL3OL1frkcTcauaZzV1jXal1pMCw43/183evaPBT1DoGom9+bJGbSXKSjf8AcSvD+d35OfH+jna3rM8sqlJ7fC7f2NGHOuFG5fZWW49Fgh+L62vyrsWPVPtjgor2RvcfnZ4PJ3+3VJ8mfd7YLzJ8/sV6TV/KyN8ybW1eDWtNOXezRh6UuLM26934/wCJeep0yZJ5du+CTb7+UU6ecr5Ts9Fi0iiqG/4aPgmPt87jl4lNmuGFvubFhS9AxjRcdZWdYEP8suA0FV7SbfYegSQZLtINYrRqKlAaCEBABYGAoEMBryWBWChmLRpEogaRAmO8yUQhxdEZKBX7kTYEkxTH1DquDAnLNlhjXiUlb/Q89P4pz5ns0GllP0+fmTji+68omrHrJ5FFOUmopd23tS/U891D4w08HswqerzdljwR3K/eb4Rij8N5MzU+oaqeVd/k4nsxfZ13R2NHjwYVt0+KMEuOFy/1H2Vx/wDheqar+dOHT8PfZje/PJe8lwjf074d0en+tQ+bl9cuZ/Mm37Wb3PJL2Qy0/kvxQXqfRJ+xMiclT4Q6xLgt2Fxy74+Tly6VB80Ww0cI9kbNpBrlPBJ/Cj5deg6iWSAg3PHgJEkhv0A2V0wjI0MiBcLQAjEVWxWPIiBhANBoFFlZqSAyNgKFsDJQWgpCMZgCA0AahWaigEhCq7dhsViSXvX2OSuN1n4q02meyTnlzPthwwc5t+/g5cs/VNXzFQ6bh/qyvdna9aSfB6fLpY3ujGO9/m2rd+5Q9FbuTb/XgzZquDpegaXG92Tfrcvdzz/Wr9ou6OzjlNpKC+XFdklS/Y1rTpeiQ8YD4s6yrS3+J3+pdDAl6F20KRqQKohYZAsoCQUSiEAkQLBQwwuwDj4LKEkAqCw2T3AWQEOxCgC2MAA0JIdikFcgUWSSFaESloFDNAaNRAYozFiAKAM2KymoBkA2VYJBUQo7jZKIQ5NIAhApWBIhAgWwpEIVAQKIQCBTIQCSYpCARg7kIQRsjIQUKKyEEAiRshCgMjAQlC2QhDUCsVshAzQYpCASwNkIVCsjIQ0sCyEIB//Z"/>
          <p:cNvSpPr>
            <a:spLocks noChangeAspect="1" noChangeArrowheads="1"/>
          </p:cNvSpPr>
          <p:nvPr/>
        </p:nvSpPr>
        <p:spPr bwMode="auto">
          <a:xfrm>
            <a:off x="307975" y="-1173163"/>
            <a:ext cx="4143375" cy="27622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8" descr="data:image/jpeg;base64,/9j/4AAQSkZJRgABAQAAAQABAAD/2wCEAAkGBxASEhAQEBAQDxAPDw8NDxAPDw8PDw8PFBEWFhQRFRQYHCggGBolHBQUITEhJSkrLi4uFx8zODMsNygtLisBCgoKDg0OFA8PFCwcFBwsLCwsLCwsLDcrKywsLCw3LCssLDg3NywsNzcsLCwrKysrLCssKysrKysrKysrKysrK//AABEIALcBEwMBIgACEQEDEQH/xAAcAAACAwEBAQEAAAAAAAAAAAABAgADBAUGBwj/xAA2EAACAgEDAwIEBAUCBwAAAAAAAQIRAwQSIQUxUUFhBhMicTJCgZEHM1KhwWKxFCNDouHw8f/EABoBAQEBAQEBAQAAAAAAAAAAAAABAgMEBQb/xAAhEQEBAQEAAgICAwEAAAAAAAAAARECAyESMQQiQVFhBf/aAAwDAQACEQMRAD8A+yWAJDbAUBjUBFQtAaHbFbIBQrHQJIqgLQyCwlJQBrBRpgshXEZgslQEgNBsAC0CTC2BxASiBsVhcCX9wSQyQGxEJJFbLaEka0IBoZMDECNCSiWWKzQShJIsYkkEVSQrRbQtBVagFwQ1ESIK9iAW0ED1LIBAbOTqayNigsCMNAiSQRAWBMLKAEgGAkkSyZZJctpJd22kv3ORqfibQY3U9Zgi/HzIv/I1nHWAY9F1fS5v5Oow5H4hkg3+1mz/ACVLAIQLCFkBsahKAVAbJtCFKxaGaAgA2VNFjELEBIWSHFaKEoDiMLZYEkAaQqKEYsmMCQCUQLBICWQlMgHp2yECcXQLANYrAFkQUggKQkkCgCLKXd+OWMwTXDS8Nf2LPsfm7+I3xrqdTqMmKOSWPDjk4KEZNJ0+7o8NKV922/dtnofjfpWXT6vOssWt2SUouuJJv0POM9V545ixdh1E4NOE5QfmMmj6t/Cz+IOolmxaLUyeWGRuEJydyg1GTVv17JHyLces/hdo55epaXZFtY5ynOvypQlyzl1eM9LY/TaYaB/9DZzcgbAySYEwAxaGaEkgAxZDUCQVXZAtALEwGK0NJClQoJILFkArFYzQGjQRpi0O7FoCtrkjCxLAPPkgCEHq2BhshydC7SUEBRGEHfgkl7kCBigqKI0FKSIaCkKPNdd6XgyqUNTijki3cXKKtfZny3r38P8ARW5YpTgv6U7/AMH3TV4ISVSSqu/hniOt9Ebb2SteCW+kfJY/B+ni+Zykj6P/AAv6THHklPHj2wjHbuqtzp+pTpvhtuVz5V9l2PoPSIwjBQhFQUVTS9X5M8xPbZXgDHYGjqmK2gbaHoDQZL7iMdiyCkDILBYVW35AxpP2JtATkWRZJCbTSUlAkOwNBCWKxmjT0/S73z+FdxbhGGQtnoM3ToNcKjiZcTi2vBJ1q2YpcRZotSFZpCbCBohR6RMLYAI4R0GyMBDQJCIKIqMFDUBIoCQ+Py/uBIzdSxKWHLFz+Xug1vuttrhkpGzJTT7dv/WeU6k3F+fdFOi618lQ088kcs0qcm6cl/Un6ja3XYVw5L1a5XP25OdavpNJBt7W6v18I6Wkx7MnDtdr88Hms/xBgh9TlFJK+ZKjZ8PdV+fkg/RqUkqrinya5YteskBPgEplcshtD7gNlbmgORdZOxGwbrJuCiACIwYlAaCgAwEgtF+LEnySSiuX2Joz7ERYbL3GPDvh8lnzoo1EUw0TfcuS2cJ/czZNc3xFGXUwm03dOuBZ6JXXzdRhFcuzl6/NGVSX5jzcs+Rtp3x34Zt1Gq24rbXD4tmYtrZvFbOTj6lZphqrNsthCj53uQuj1Fh3FUmBSOTousiZVvJuKq6yRZTvDuA0Jj2ZVItUwRoSM3V4Y3hyrLfy3CSnXiuS/HMfLijKLjJXGScWn6p9zFrUfHesrHFRWGSnjjFbHJW9tccnmtdqYvZ/y1ajV72l35Z7/wCIen4Y5PlxhsUHxspprw0eQ6tp4pv5c4XfEZRpxhfPcmxq2YydJ6NKTjP5UKbu5Ny4v0R7zoUktUorhLCqXZJbWeXj13DBRjji5Uq7VFOy/ovV5vNLJOltjt47evqXmuFvt9MeoKpZzzS6z7li6m2b1I9CsyG+ccKGtL8Oqsvo11PmDKRgjlLFkLixvUkTeZZSa7uvc5Gs+IMWO/WXaN/mXa0vUxaruZ9digvrnGN8K33ZzNf1jKoylhxJqKb+p02l4R5vPDUal7tm2N/TKfCvzFeqO/0vp8oQjGUm0k7nLi78ew20XdH6888G9ksbi0mpdr9jquW5djnS1GHHxH65f9qZXDqE3y/pXhCf6joSzUtr7CYoq+W6M+bOmrXcVZKTvxZrcSujLURS4Ofquppev6I5ubWPsmZbt+SXrSRZqtbOVuMUkv7nmuo6zUTdSjUY9kj00Y+wJaJPuifGlec0cp+qOvpZM2w6fFehphpkjXMqKYshrWNENYPSti32G7A2nN0LIG4sSAkMFQyssUCbQoQLYIkYFkYAaMKRZN19kZ4ujQ+33M1p5rrnQ8eV/Mvh3catN+n2PGa/RajHD5cFik03Tl9VRvjufRNb02ffDPY33i+Yv9zga7Qar1xRfujmz1Hh9T0eWRxlNxT27Z0v9vAuuxwxQjjx8Jcy5tyfuei1Ogztfg2nKn0Sd3K2y+2LHIx5ZWb9PkZoh0lr0NOHpsuyVlmg4ZnQw/8AngyYZYIxUpZPXZtSaal4fgpy9dc7xafG7p36u06cZOuL8m51iY9Djx0rnJQ7evPPY5es624ZEsT3KnHZVycl+Jf6WHo3ScmSV55va4uPy13cX+Vv28naz9LxY4rbClH1VuT+7Hur9POPBqc7vJN44v0u5Onw+Pwvl8nS0fSMOK5OlNu3OVSm35XgM9Q/yR2rz6lWTzJ2/DNeobretZFfy43Ltvl3Kcjb5yS/SzHLWUvpVe5jzai+7tmL3/RjfLURXEVfuSOqiu/P2OO5ylxdfYv02nk2jG2q62fqUIq1B0YdR1lNOMYtN8WzoY9HapmfUdFXddzXxtHMxZb/AEN2Arj06SZqx6Zo1JjK7HH1LooSGJl0Udp9IG0IyRGgBRAkIPQOIUixojOboqlC/P6DJFlIVFASGSCSwGSHiytMjkRV6aH3mVyJuYxdaXlKcmQq3CSkTEt9K88L7GLNpjZlyJK26S7tnC1/W/y4lf8AqfY1Hk8/5Pj8U3qjqtkFcvXhJdzT07FF83Vs8/8AU5KU5N/7HS0Go+tx9KtGrzj5vi/6F78uZ+tTrfQcWZ7pRW+PEqdLJH03+SrSaWEOIxUV2SSpHQnmtuPq0c+MuTnZH2OL9upghXKr9DRq9VjUG338MxYHfrQNdihKNBtws2pbuuEZJZufJsz6F+jFx9NfqZ90xjtsuxaVs6mDp9ehrx6dI18Yjm4tB7HQxaejTDHQ8UbkgXGizgUiRQkooTYWgIEcAUWpAZYiqgFlCs0hdhBtxAPREABs5OhgNikkAUAnJAC2EVL9yNlUJSI5C0crqvXtPp0/m5Ip+kVzJvxSJsR1XL3OL1frkcTcauaZzV1jXal1pMCw43/183evaPBT1DoGom9+bJGbSXKSjf8AcSvD+d35OfH+jna3rM8sqlJ7fC7f2NGHOuFG5fZWW49Fgh+L62vyrsWPVPtjgor2RvcfnZ4PJ3+3VJ8mfd7YLzJ8/sV6TV/KyN8ybW1eDWtNOXezRh6UuLM26934/wCJeep0yZJ5du+CTb7+UU6ecr5Ts9Fi0iiqG/4aPgmPt87jl4lNmuGFvubFhS9AxjRcdZWdYEP8suA0FV7SbfYegSQZLtINYrRqKlAaCEBABYGAoEMBryWBWChmLRpEogaRAmO8yUQhxdEZKBX7kTYEkxTH1DquDAnLNlhjXiUlb/Q89P4pz5ns0GllP0+fmTji+68omrHrJ5FFOUmopd23tS/U891D4w08HswqerzdljwR3K/eb4Rij8N5MzU+oaqeVd/k4nsxfZ13R2NHjwYVt0+KMEuOFy/1H2Vx/wDheqar+dOHT8PfZje/PJe8lwjf074d0en+tQ+bl9cuZ/Mm37Wb3PJL2Qy0/kvxQXqfRJ+xMiclT4Q6xLgt2Fxy74+Tly6VB80Ww0cI9kbNpBrlPBJ/Cj5deg6iWSAg3PHgJEkhv0A2V0wjI0MiBcLQAjEVWxWPIiBhANBoFFlZqSAyNgKFsDJQWgpCMZgCA0AahWaigEhCq7dhsViSXvX2OSuN1n4q02meyTnlzPthwwc5t+/g5cs/VNXzFQ6bh/qyvdna9aSfB6fLpY3ujGO9/m2rd+5Q9FbuTb/XgzZquDpegaXG92Tfrcvdzz/Wr9ou6OzjlNpKC+XFdklS/Y1rTpeiQ8YD4s6yrS3+J3+pdDAl6F20KRqQKohYZAsoCQUSiEAkQLBQwwuwDj4LKEkAqCw2T3AWQEOxCgC2MAA0JIdikFcgUWSSFaESloFDNAaNRAYozFiAKAM2KymoBkA2VYJBUQo7jZKIQ5NIAhApWBIhAgWwpEIVAQKIQCBTIQCSYpCARg7kIQRsjIQUKKyEEAiRshCgMjAQlC2QhDUCsVshAzQYpCASwNkIVCsjIQ0sCyEIB//Z"/>
          <p:cNvSpPr>
            <a:spLocks noChangeAspect="1" noChangeArrowheads="1"/>
          </p:cNvSpPr>
          <p:nvPr/>
        </p:nvSpPr>
        <p:spPr bwMode="auto">
          <a:xfrm>
            <a:off x="460375" y="-1020763"/>
            <a:ext cx="4143375" cy="27622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10" descr="data:image/jpeg;base64,/9j/4AAQSkZJRgABAQAAAQABAAD/2wCEAAkGBxASEhAQEBAQDxAPDw8NDxAPDw8PDw8PFBEWFhQRFRQYHCggGBolHBQUITEhJSkrLi4uFx8zODMsNygtLisBCgoKDg0OFA8PFCwcFBwsLCwsLCwsLDcrKywsLCw3LCssLDg3NywsNzcsLCwrKysrLCssKysrKysrKysrKysrK//AABEIALcBEwMBIgACEQEDEQH/xAAcAAACAwEBAQEAAAAAAAAAAAABAgADBAUGBwj/xAA2EAACAgEDAwIEBAUCBwAAAAAAAQIRAwQSIQUxUUFhBhMicTJCgZEHM1KhwWKxFCNDouHw8f/EABoBAQEBAQEBAQAAAAAAAAAAAAABAgMEBQb/xAAhEQEBAQEAAgICAwEAAAAAAAAAARECAyESMQQiQVFhBf/aAAwDAQACEQMRAD8A+yWAJDbAUBjUBFQtAaHbFbIBQrHQJIqgLQyCwlJQBrBRpgshXEZgslQEgNBsAC0CTC2BxASiBsVhcCX9wSQyQGxEJJFbLaEka0IBoZMDECNCSiWWKzQShJIsYkkEVSQrRbQtBVagFwQ1ESIK9iAW0ED1LIBAbOTqayNigsCMNAiSQRAWBMLKAEgGAkkSyZZJctpJd22kv3ORqfibQY3U9Zgi/HzIv/I1nHWAY9F1fS5v5Oow5H4hkg3+1mz/ACVLAIQLCFkBsahKAVAbJtCFKxaGaAgA2VNFjELEBIWSHFaKEoDiMLZYEkAaQqKEYsmMCQCUQLBICWQlMgHp2yECcXQLANYrAFkQUggKQkkCgCLKXd+OWMwTXDS8Nf2LPsfm7+I3xrqdTqMmKOSWPDjk4KEZNJ0+7o8NKV922/dtnofjfpWXT6vOssWt2SUouuJJv0POM9V545ixdh1E4NOE5QfmMmj6t/Cz+IOolmxaLUyeWGRuEJydyg1GTVv17JHyLces/hdo55epaXZFtY5ynOvypQlyzl1eM9LY/TaYaB/9DZzcgbAySYEwAxaGaEkgAxZDUCQVXZAtALEwGK0NJClQoJILFkArFYzQGjQRpi0O7FoCtrkjCxLAPPkgCEHq2BhshydC7SUEBRGEHfgkl7kCBigqKI0FKSIaCkKPNdd6XgyqUNTijki3cXKKtfZny3r38P8ARW5YpTgv6U7/AMH3TV4ISVSSqu/hniOt9Ebb2SteCW+kfJY/B+ni+Zykj6P/AAv6THHklPHj2wjHbuqtzp+pTpvhtuVz5V9l2PoPSIwjBQhFQUVTS9X5M8xPbZXgDHYGjqmK2gbaHoDQZL7iMdiyCkDILBYVW35AxpP2JtATkWRZJCbTSUlAkOwNBCWKxmjT0/S73z+FdxbhGGQtnoM3ToNcKjiZcTi2vBJ1q2YpcRZotSFZpCbCBohR6RMLYAI4R0GyMBDQJCIKIqMFDUBIoCQ+Py/uBIzdSxKWHLFz+Xug1vuttrhkpGzJTT7dv/WeU6k3F+fdFOi618lQ088kcs0qcm6cl/Un6ja3XYVw5L1a5XP25OdavpNJBt7W6v18I6Wkx7MnDtdr88Hms/xBgh9TlFJK+ZKjZ8PdV+fkg/RqUkqrinya5YteskBPgEplcshtD7gNlbmgORdZOxGwbrJuCiACIwYlAaCgAwEgtF+LEnySSiuX2Joz7ERYbL3GPDvh8lnzoo1EUw0TfcuS2cJ/czZNc3xFGXUwm03dOuBZ6JXXzdRhFcuzl6/NGVSX5jzcs+Rtp3x34Zt1Gq24rbXD4tmYtrZvFbOTj6lZphqrNsthCj53uQuj1Fh3FUmBSOTousiZVvJuKq6yRZTvDuA0Jj2ZVItUwRoSM3V4Y3hyrLfy3CSnXiuS/HMfLijKLjJXGScWn6p9zFrUfHesrHFRWGSnjjFbHJW9tccnmtdqYvZ/y1ajV72l35Z7/wCIen4Y5PlxhsUHxspprw0eQ6tp4pv5c4XfEZRpxhfPcmxq2YydJ6NKTjP5UKbu5Ny4v0R7zoUktUorhLCqXZJbWeXj13DBRjji5Uq7VFOy/ovV5vNLJOltjt47evqXmuFvt9MeoKpZzzS6z7li6m2b1I9CsyG+ccKGtL8Oqsvo11PmDKRgjlLFkLixvUkTeZZSa7uvc5Gs+IMWO/WXaN/mXa0vUxaruZ9digvrnGN8K33ZzNf1jKoylhxJqKb+p02l4R5vPDUal7tm2N/TKfCvzFeqO/0vp8oQjGUm0k7nLi78ew20XdH6888G9ksbi0mpdr9jquW5djnS1GHHxH65f9qZXDqE3y/pXhCf6joSzUtr7CYoq+W6M+bOmrXcVZKTvxZrcSujLURS4Ofquppev6I5ubWPsmZbt+SXrSRZqtbOVuMUkv7nmuo6zUTdSjUY9kj00Y+wJaJPuifGlec0cp+qOvpZM2w6fFehphpkjXMqKYshrWNENYPSti32G7A2nN0LIG4sSAkMFQyssUCbQoQLYIkYFkYAaMKRZN19kZ4ujQ+33M1p5rrnQ8eV/Mvh3catN+n2PGa/RajHD5cFik03Tl9VRvjufRNb02ffDPY33i+Yv9zga7Qar1xRfujmz1Hh9T0eWRxlNxT27Z0v9vAuuxwxQjjx8Jcy5tyfuei1Ogztfg2nKn0Sd3K2y+2LHIx5ZWb9PkZoh0lr0NOHpsuyVlmg4ZnQw/8AngyYZYIxUpZPXZtSaal4fgpy9dc7xafG7p36u06cZOuL8m51iY9Djx0rnJQ7evPPY5es624ZEsT3KnHZVycl+Jf6WHo3ScmSV55va4uPy13cX+Vv28naz9LxY4rbClH1VuT+7Hur9POPBqc7vJN44v0u5Onw+Pwvl8nS0fSMOK5OlNu3OVSm35XgM9Q/yR2rz6lWTzJ2/DNeobretZFfy43Ltvl3Kcjb5yS/SzHLWUvpVe5jzai+7tmL3/RjfLURXEVfuSOqiu/P2OO5ylxdfYv02nk2jG2q62fqUIq1B0YdR1lNOMYtN8WzoY9HapmfUdFXddzXxtHMxZb/AEN2Arj06SZqx6Zo1JjK7HH1LooSGJl0Udp9IG0IyRGgBRAkIPQOIUixojOboqlC/P6DJFlIVFASGSCSwGSHiytMjkRV6aH3mVyJuYxdaXlKcmQq3CSkTEt9K88L7GLNpjZlyJK26S7tnC1/W/y4lf8AqfY1Hk8/5Pj8U3qjqtkFcvXhJdzT07FF83Vs8/8AU5KU5N/7HS0Go+tx9KtGrzj5vi/6F78uZ+tTrfQcWZ7pRW+PEqdLJH03+SrSaWEOIxUV2SSpHQnmtuPq0c+MuTnZH2OL9upghXKr9DRq9VjUG338MxYHfrQNdihKNBtws2pbuuEZJZufJsz6F+jFx9NfqZ90xjtsuxaVs6mDp9ehrx6dI18Yjm4tB7HQxaejTDHQ8UbkgXGizgUiRQkooTYWgIEcAUWpAZYiqgFlCs0hdhBtxAPREABs5OhgNikkAUAnJAC2EVL9yNlUJSI5C0crqvXtPp0/m5Ip+kVzJvxSJsR1XL3OL1frkcTcauaZzV1jXal1pMCw43/183evaPBT1DoGom9+bJGbSXKSjf8AcSvD+d35OfH+jna3rM8sqlJ7fC7f2NGHOuFG5fZWW49Fgh+L62vyrsWPVPtjgor2RvcfnZ4PJ3+3VJ8mfd7YLzJ8/sV6TV/KyN8ybW1eDWtNOXezRh6UuLM26934/wCJeep0yZJ5du+CTb7+UU6ecr5Ts9Fi0iiqG/4aPgmPt87jl4lNmuGFvubFhS9AxjRcdZWdYEP8suA0FV7SbfYegSQZLtINYrRqKlAaCEBABYGAoEMBryWBWChmLRpEogaRAmO8yUQhxdEZKBX7kTYEkxTH1DquDAnLNlhjXiUlb/Q89P4pz5ns0GllP0+fmTji+68omrHrJ5FFOUmopd23tS/U891D4w08HswqerzdljwR3K/eb4Rij8N5MzU+oaqeVd/k4nsxfZ13R2NHjwYVt0+KMEuOFy/1H2Vx/wDheqar+dOHT8PfZje/PJe8lwjf074d0en+tQ+bl9cuZ/Mm37Wb3PJL2Qy0/kvxQXqfRJ+xMiclT4Q6xLgt2Fxy74+Tly6VB80Ww0cI9kbNpBrlPBJ/Cj5deg6iWSAg3PHgJEkhv0A2V0wjI0MiBcLQAjEVWxWPIiBhANBoFFlZqSAyNgKFsDJQWgpCMZgCA0AahWaigEhCq7dhsViSXvX2OSuN1n4q02meyTnlzPthwwc5t+/g5cs/VNXzFQ6bh/qyvdna9aSfB6fLpY3ujGO9/m2rd+5Q9FbuTb/XgzZquDpegaXG92Tfrcvdzz/Wr9ou6OzjlNpKC+XFdklS/Y1rTpeiQ8YD4s6yrS3+J3+pdDAl6F20KRqQKohYZAsoCQUSiEAkQLBQwwuwDj4LKEkAqCw2T3AWQEOxCgC2MAA0JIdikFcgUWSSFaESloFDNAaNRAYozFiAKAM2KymoBkA2VYJBUQo7jZKIQ5NIAhApWBIhAgWwpEIVAQKIQCBTIQCSYpCARg7kIQRsjIQUKKyEEAiRshCgMjAQlC2QhDUCsVshAzQYpCASwNkIVCsjIQ0sCyEIB//Z"/>
          <p:cNvSpPr>
            <a:spLocks noChangeAspect="1" noChangeArrowheads="1"/>
          </p:cNvSpPr>
          <p:nvPr/>
        </p:nvSpPr>
        <p:spPr bwMode="auto">
          <a:xfrm>
            <a:off x="612775" y="-868363"/>
            <a:ext cx="4143375" cy="27622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8443" name="Picture 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20072" y="2615821"/>
            <a:ext cx="3096344" cy="20604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61238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WİLHELM CONDRAD </a:t>
            </a:r>
            <a:r>
              <a:rPr lang="tr-TR" b="1" dirty="0" smtClean="0">
                <a:latin typeface="Comic Sans MS" pitchFamily="66" charset="0"/>
              </a:rPr>
              <a:t>RÖNTGEN</a:t>
            </a:r>
            <a:endParaRPr lang="tr-TR" dirty="0">
              <a:latin typeface="Comic Sans MS" pitchFamily="66" charset="0"/>
            </a:endParaRPr>
          </a:p>
        </p:txBody>
      </p:sp>
      <p:sp>
        <p:nvSpPr>
          <p:cNvPr id="3" name="İçerik Yer Tutucusu 2"/>
          <p:cNvSpPr>
            <a:spLocks noGrp="1"/>
          </p:cNvSpPr>
          <p:nvPr>
            <p:ph sz="quarter" idx="13"/>
          </p:nvPr>
        </p:nvSpPr>
        <p:spPr>
          <a:xfrm>
            <a:off x="251520" y="1600199"/>
            <a:ext cx="4104456" cy="1714797"/>
          </a:xfrm>
        </p:spPr>
        <p:txBody>
          <a:bodyPr>
            <a:normAutofit lnSpcReduction="10000"/>
          </a:bodyPr>
          <a:lstStyle/>
          <a:p>
            <a:pPr marL="0" indent="0">
              <a:buNone/>
            </a:pPr>
            <a:r>
              <a:rPr lang="tr-TR" dirty="0">
                <a:latin typeface="Comic Sans MS" pitchFamily="66" charset="0"/>
              </a:rPr>
              <a:t>Röntgen </a:t>
            </a:r>
            <a:r>
              <a:rPr lang="tr-TR" dirty="0" smtClean="0">
                <a:latin typeface="Comic Sans MS" pitchFamily="66" charset="0"/>
              </a:rPr>
              <a:t>adlı </a:t>
            </a:r>
            <a:r>
              <a:rPr lang="tr-TR" dirty="0">
                <a:latin typeface="Comic Sans MS" pitchFamily="66" charset="0"/>
              </a:rPr>
              <a:t>X- ray ışınlarının keşfederek sağlık alanında büyük bir buluş gerçekleştirmiş bilim adamıdır</a:t>
            </a:r>
            <a:r>
              <a:rPr lang="tr-TR" dirty="0" smtClean="0">
                <a:latin typeface="Comic Sans MS" pitchFamily="66" charset="0"/>
              </a:rPr>
              <a:t>.</a:t>
            </a:r>
          </a:p>
          <a:p>
            <a:pPr marL="0" indent="0">
              <a:buNone/>
            </a:pPr>
            <a:r>
              <a:rPr lang="tr-TR" dirty="0" smtClean="0">
                <a:latin typeface="Comic Sans MS" pitchFamily="66" charset="0"/>
              </a:rPr>
              <a:t>Bu sayede kemik, doku ve iskelet sistemimizi görüp, tedavi edebiliyoruz.</a:t>
            </a:r>
            <a:endParaRPr lang="tr-TR" dirty="0">
              <a:latin typeface="Comic Sans MS" pitchFamily="66" charset="0"/>
            </a:endParaRPr>
          </a:p>
        </p:txBody>
      </p:sp>
      <p:pic>
        <p:nvPicPr>
          <p:cNvPr id="19458" name="Picture 2" descr="http://necesitodetodos.org/wp-content/uploads/2013/03/whilhem-conra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6758" y="1628800"/>
            <a:ext cx="4345869" cy="3372395"/>
          </a:xfrm>
          <a:prstGeom prst="rect">
            <a:avLst/>
          </a:prstGeom>
          <a:noFill/>
          <a:extLst>
            <a:ext uri="{909E8E84-426E-40DD-AFC4-6F175D3DCCD1}">
              <a14:hiddenFill xmlns:a14="http://schemas.microsoft.com/office/drawing/2010/main" xmlns="">
                <a:solidFill>
                  <a:srgbClr val="FFFFFF"/>
                </a:solidFill>
              </a14:hiddenFill>
            </a:ext>
          </a:extLst>
        </p:spPr>
      </p:pic>
      <p:pic>
        <p:nvPicPr>
          <p:cNvPr id="5122" name="Picture 2" descr="http://www.ozelsamar.com.tr/images/rontgr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774" y="3313362"/>
            <a:ext cx="3333750" cy="32956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054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CHARLES FRANCİS RİCHTER</a:t>
            </a:r>
            <a:endParaRPr lang="tr-TR" dirty="0">
              <a:latin typeface="Comic Sans MS" pitchFamily="66" charset="0"/>
            </a:endParaRPr>
          </a:p>
        </p:txBody>
      </p:sp>
      <p:sp>
        <p:nvSpPr>
          <p:cNvPr id="3" name="İçerik Yer Tutucusu 2"/>
          <p:cNvSpPr>
            <a:spLocks noGrp="1"/>
          </p:cNvSpPr>
          <p:nvPr>
            <p:ph sz="quarter" idx="13"/>
          </p:nvPr>
        </p:nvSpPr>
        <p:spPr>
          <a:xfrm>
            <a:off x="251520" y="1600200"/>
            <a:ext cx="4176464" cy="1684784"/>
          </a:xfrm>
        </p:spPr>
        <p:txBody>
          <a:bodyPr/>
          <a:lstStyle/>
          <a:p>
            <a:pPr marL="0" indent="0">
              <a:buNone/>
            </a:pPr>
            <a:r>
              <a:rPr lang="tr-TR" dirty="0" smtClean="0">
                <a:latin typeface="Comic Sans MS" pitchFamily="66" charset="0"/>
              </a:rPr>
              <a:t>Bugün de </a:t>
            </a:r>
            <a:r>
              <a:rPr lang="tr-TR" dirty="0">
                <a:latin typeface="Comic Sans MS" pitchFamily="66" charset="0"/>
              </a:rPr>
              <a:t>kullandığımız depremin </a:t>
            </a:r>
            <a:r>
              <a:rPr lang="tr-TR" dirty="0" smtClean="0">
                <a:latin typeface="Comic Sans MS" pitchFamily="66" charset="0"/>
              </a:rPr>
              <a:t>şiddetini (</a:t>
            </a:r>
            <a:r>
              <a:rPr lang="tr-TR" dirty="0">
                <a:latin typeface="Comic Sans MS" pitchFamily="66" charset="0"/>
              </a:rPr>
              <a:t>büyüklüğünü) ölçmeye yarayan, kendi adıyla anılan</a:t>
            </a:r>
            <a:r>
              <a:rPr lang="tr-TR" b="1" dirty="0">
                <a:latin typeface="Comic Sans MS" pitchFamily="66" charset="0"/>
              </a:rPr>
              <a:t> "Richter Ölçeğini"</a:t>
            </a:r>
            <a:r>
              <a:rPr lang="tr-TR" dirty="0">
                <a:latin typeface="Comic Sans MS" pitchFamily="66" charset="0"/>
              </a:rPr>
              <a:t> geliştirmiştir.</a:t>
            </a:r>
          </a:p>
        </p:txBody>
      </p:sp>
      <p:pic>
        <p:nvPicPr>
          <p:cNvPr id="20482" name="Picture 2" descr="https://www.e-education.psu.edu/earth520/files/earth520/richterSeismograph.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06300" y="1844824"/>
            <a:ext cx="4309771" cy="3312368"/>
          </a:xfrm>
          <a:prstGeom prst="rect">
            <a:avLst/>
          </a:prstGeom>
          <a:noFill/>
          <a:extLst>
            <a:ext uri="{909E8E84-426E-40DD-AFC4-6F175D3DCCD1}">
              <a14:hiddenFill xmlns:a14="http://schemas.microsoft.com/office/drawing/2010/main" xmlns="">
                <a:solidFill>
                  <a:srgbClr val="FFFFFF"/>
                </a:solidFill>
              </a14:hiddenFill>
            </a:ext>
          </a:extLst>
        </p:spPr>
      </p:pic>
      <p:pic>
        <p:nvPicPr>
          <p:cNvPr id="6146" name="Picture 2" descr="http://www.rmmagazine.com/wp-content/uploads/2012/08/richter-sca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560" y="2874253"/>
            <a:ext cx="3189606" cy="23042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60528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PİRİ REİS</a:t>
            </a:r>
            <a:endParaRPr lang="tr-TR" dirty="0">
              <a:latin typeface="Comic Sans MS" pitchFamily="66" charset="0"/>
            </a:endParaRPr>
          </a:p>
        </p:txBody>
      </p:sp>
      <p:sp>
        <p:nvSpPr>
          <p:cNvPr id="3" name="İçerik Yer Tutucusu 2"/>
          <p:cNvSpPr>
            <a:spLocks noGrp="1"/>
          </p:cNvSpPr>
          <p:nvPr>
            <p:ph sz="quarter" idx="13"/>
          </p:nvPr>
        </p:nvSpPr>
        <p:spPr>
          <a:xfrm>
            <a:off x="251520" y="1600200"/>
            <a:ext cx="4176464" cy="3989040"/>
          </a:xfrm>
        </p:spPr>
        <p:txBody>
          <a:bodyPr>
            <a:normAutofit fontScale="92500" lnSpcReduction="10000"/>
          </a:bodyPr>
          <a:lstStyle/>
          <a:p>
            <a:pPr marL="0" indent="0">
              <a:buNone/>
            </a:pPr>
            <a:r>
              <a:rPr lang="tr-TR" dirty="0">
                <a:latin typeface="Comic Sans MS" pitchFamily="66" charset="0"/>
              </a:rPr>
              <a:t>Asıl adı </a:t>
            </a:r>
            <a:r>
              <a:rPr lang="tr-TR" b="1" dirty="0" err="1">
                <a:latin typeface="Comic Sans MS" pitchFamily="66" charset="0"/>
              </a:rPr>
              <a:t>Muhyiddin</a:t>
            </a:r>
            <a:r>
              <a:rPr lang="tr-TR" b="1" dirty="0">
                <a:latin typeface="Comic Sans MS" pitchFamily="66" charset="0"/>
              </a:rPr>
              <a:t> </a:t>
            </a:r>
            <a:r>
              <a:rPr lang="tr-TR" b="1" dirty="0" err="1">
                <a:latin typeface="Comic Sans MS" pitchFamily="66" charset="0"/>
              </a:rPr>
              <a:t>Pîrî</a:t>
            </a:r>
            <a:r>
              <a:rPr lang="tr-TR" b="1" dirty="0">
                <a:latin typeface="Comic Sans MS" pitchFamily="66" charset="0"/>
              </a:rPr>
              <a:t> </a:t>
            </a:r>
            <a:r>
              <a:rPr lang="tr-TR" b="1" dirty="0" smtClean="0">
                <a:latin typeface="Comic Sans MS" pitchFamily="66" charset="0"/>
              </a:rPr>
              <a:t>Bey</a:t>
            </a:r>
            <a:r>
              <a:rPr lang="tr-TR" dirty="0" smtClean="0">
                <a:latin typeface="Comic Sans MS" pitchFamily="66" charset="0"/>
              </a:rPr>
              <a:t>'dir.</a:t>
            </a:r>
          </a:p>
          <a:p>
            <a:pPr marL="0" indent="0">
              <a:buNone/>
            </a:pPr>
            <a:r>
              <a:rPr lang="tr-TR" dirty="0" smtClean="0">
                <a:latin typeface="Comic Sans MS" pitchFamily="66" charset="0"/>
              </a:rPr>
              <a:t>Eşsiz </a:t>
            </a:r>
            <a:r>
              <a:rPr lang="tr-TR" dirty="0">
                <a:latin typeface="Comic Sans MS" pitchFamily="66" charset="0"/>
              </a:rPr>
              <a:t>bir harita ve deniz bilimleri üstadı olmasının yanı sıra, Osmanlı tarihinde izler bırakmış kaptandır. 1513 tarihli ilk dünya haritasını </a:t>
            </a:r>
            <a:r>
              <a:rPr lang="tr-TR" dirty="0" smtClean="0">
                <a:latin typeface="Comic Sans MS" pitchFamily="66" charset="0"/>
              </a:rPr>
              <a:t>çizdi. Amerika kıtasını da bu haritada göstermişti. (Amerika kıtası 1492 yılında keşfedilmişti)</a:t>
            </a:r>
          </a:p>
          <a:p>
            <a:pPr marL="0" indent="0">
              <a:buNone/>
            </a:pPr>
            <a:r>
              <a:rPr lang="tr-TR" dirty="0" smtClean="0">
                <a:latin typeface="Comic Sans MS" pitchFamily="66" charset="0"/>
              </a:rPr>
              <a:t>Osmanlı’nın önemli deniz komutanlarındandır. Derlediği </a:t>
            </a:r>
            <a:r>
              <a:rPr lang="tr-TR" dirty="0">
                <a:latin typeface="Comic Sans MS" pitchFamily="66" charset="0"/>
              </a:rPr>
              <a:t>denizcilik notlarını bir Denizcilik </a:t>
            </a:r>
            <a:r>
              <a:rPr lang="tr-TR" dirty="0" smtClean="0">
                <a:latin typeface="Comic Sans MS" pitchFamily="66" charset="0"/>
              </a:rPr>
              <a:t>Kitabı (</a:t>
            </a:r>
            <a:r>
              <a:rPr lang="tr-TR" dirty="0">
                <a:latin typeface="Comic Sans MS" pitchFamily="66" charset="0"/>
              </a:rPr>
              <a:t>seyir kılavuzu) olan </a:t>
            </a:r>
            <a:r>
              <a:rPr lang="tr-TR" dirty="0" err="1">
                <a:latin typeface="Comic Sans MS" pitchFamily="66" charset="0"/>
              </a:rPr>
              <a:t>Kitab</a:t>
            </a:r>
            <a:r>
              <a:rPr lang="tr-TR" dirty="0">
                <a:latin typeface="Comic Sans MS" pitchFamily="66" charset="0"/>
              </a:rPr>
              <a:t>-ı Bahriye'de bir araya getirdi</a:t>
            </a:r>
            <a:r>
              <a:rPr lang="tr-TR" dirty="0" smtClean="0">
                <a:latin typeface="Comic Sans MS" pitchFamily="66" charset="0"/>
              </a:rPr>
              <a:t>.</a:t>
            </a:r>
          </a:p>
          <a:p>
            <a:pPr marL="0" indent="0">
              <a:buNone/>
            </a:pPr>
            <a:r>
              <a:rPr lang="tr-TR" dirty="0" smtClean="0">
                <a:latin typeface="Comic Sans MS" pitchFamily="66" charset="0"/>
              </a:rPr>
              <a:t>Hasarlı donanmayı Basra’da bıraktığı nedeniyle Kanuni Sultan Süleyman’ın emriyle idam edildi.</a:t>
            </a:r>
            <a:endParaRPr lang="tr-TR" dirty="0">
              <a:latin typeface="Comic Sans MS" pitchFamily="66" charset="0"/>
            </a:endParaRPr>
          </a:p>
        </p:txBody>
      </p:sp>
      <p:pic>
        <p:nvPicPr>
          <p:cNvPr id="21506" name="Picture 2" descr="http://f1.trtturk.com/haber/ic/590x/2014-10-17/1413534854_piri-rei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94969" y="1916832"/>
            <a:ext cx="4749031" cy="2952328"/>
          </a:xfrm>
          <a:prstGeom prst="rect">
            <a:avLst/>
          </a:prstGeom>
          <a:noFill/>
          <a:extLst>
            <a:ext uri="{909E8E84-426E-40DD-AFC4-6F175D3DCCD1}">
              <a14:hiddenFill xmlns:a14="http://schemas.microsoft.com/office/drawing/2010/main" xmlns="">
                <a:solidFill>
                  <a:srgbClr val="FFFFFF"/>
                </a:solidFill>
              </a14:hiddenFill>
            </a:ext>
          </a:extLst>
        </p:spPr>
      </p:pic>
      <p:pic>
        <p:nvPicPr>
          <p:cNvPr id="21508" name="Picture 4" descr="http://www.denizaltici.com/images/TCG_Pirireis-S_34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14849" y="5095509"/>
            <a:ext cx="2160240" cy="16766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01431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3.trthaber.com/resimler/196000/19693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73906" y="3789040"/>
            <a:ext cx="5067437" cy="3000074"/>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http://upload.wikimedia.org/wikipedia/commons/7/75/Piri_Reis_map_interpretatio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8049" y="140684"/>
            <a:ext cx="3743325" cy="37433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32240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latin typeface="Comic Sans MS" pitchFamily="66" charset="0"/>
              </a:rPr>
              <a:t>FARABİ </a:t>
            </a:r>
            <a:r>
              <a:rPr lang="tr-TR" b="1" dirty="0"/>
              <a:t>(870-950)</a:t>
            </a:r>
            <a:endParaRPr lang="tr-TR" dirty="0">
              <a:latin typeface="Comic Sans MS" pitchFamily="66" charset="0"/>
            </a:endParaRPr>
          </a:p>
        </p:txBody>
      </p:sp>
      <p:sp>
        <p:nvSpPr>
          <p:cNvPr id="3" name="İçerik Yer Tutucusu 2"/>
          <p:cNvSpPr>
            <a:spLocks noGrp="1"/>
          </p:cNvSpPr>
          <p:nvPr>
            <p:ph sz="quarter" idx="13"/>
          </p:nvPr>
        </p:nvSpPr>
        <p:spPr>
          <a:xfrm>
            <a:off x="179512" y="1600200"/>
            <a:ext cx="4320480" cy="1684784"/>
          </a:xfrm>
        </p:spPr>
        <p:txBody>
          <a:bodyPr/>
          <a:lstStyle/>
          <a:p>
            <a:pPr marL="0" indent="0">
              <a:buNone/>
            </a:pPr>
            <a:r>
              <a:rPr lang="tr-TR" dirty="0">
                <a:latin typeface="Comic Sans MS" pitchFamily="66" charset="0"/>
              </a:rPr>
              <a:t>Doğa bilimleri ve felsefe tarihi alanında yaklaşık 100 eser yazdı. Felsefe ve mantık alanında yaptığı çalışmaları ile büyük ün kazanmış bir bilim adamıdır.</a:t>
            </a:r>
          </a:p>
        </p:txBody>
      </p:sp>
      <p:pic>
        <p:nvPicPr>
          <p:cNvPr id="22530" name="Picture 2" descr="http://www.harbiforum.net/attachments/606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08104" y="1723612"/>
            <a:ext cx="3024336" cy="40704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92411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İBN-İ </a:t>
            </a:r>
            <a:r>
              <a:rPr lang="tr-TR" b="1" dirty="0" smtClean="0">
                <a:latin typeface="Comic Sans MS" pitchFamily="66" charset="0"/>
              </a:rPr>
              <a:t>SİNA (980-1037)</a:t>
            </a:r>
            <a:endParaRPr lang="tr-TR" dirty="0">
              <a:latin typeface="Comic Sans MS" pitchFamily="66" charset="0"/>
            </a:endParaRPr>
          </a:p>
        </p:txBody>
      </p:sp>
      <p:sp>
        <p:nvSpPr>
          <p:cNvPr id="3" name="İçerik Yer Tutucusu 2"/>
          <p:cNvSpPr>
            <a:spLocks noGrp="1"/>
          </p:cNvSpPr>
          <p:nvPr>
            <p:ph sz="quarter" idx="13"/>
          </p:nvPr>
        </p:nvSpPr>
        <p:spPr>
          <a:xfrm>
            <a:off x="323528" y="1600200"/>
            <a:ext cx="4176464" cy="4349080"/>
          </a:xfrm>
        </p:spPr>
        <p:txBody>
          <a:bodyPr/>
          <a:lstStyle/>
          <a:p>
            <a:pPr marL="0" indent="0">
              <a:buNone/>
            </a:pPr>
            <a:r>
              <a:rPr lang="tr-TR" dirty="0">
                <a:latin typeface="Comic Sans MS" pitchFamily="66" charset="0"/>
              </a:rPr>
              <a:t>Felsefe, matematik, astronomi, fizik, kimya, tıp ve müzik gibi bilgi ve beceri gerektiren çeşitli alanlarda çalışmalar yapmıştır. </a:t>
            </a:r>
            <a:endParaRPr lang="tr-TR" dirty="0" smtClean="0">
              <a:latin typeface="Comic Sans MS" pitchFamily="66" charset="0"/>
            </a:endParaRPr>
          </a:p>
          <a:p>
            <a:pPr marL="0" indent="0">
              <a:buNone/>
            </a:pPr>
            <a:r>
              <a:rPr lang="tr-TR" b="1" dirty="0" smtClean="0">
                <a:latin typeface="Comic Sans MS" pitchFamily="66" charset="0"/>
              </a:rPr>
              <a:t>Tıbbın Kanunu (El Kanun-i Fit Tıp)</a:t>
            </a:r>
            <a:r>
              <a:rPr lang="tr-TR" dirty="0" smtClean="0">
                <a:latin typeface="Comic Sans MS" pitchFamily="66" charset="0"/>
              </a:rPr>
              <a:t> </a:t>
            </a:r>
            <a:r>
              <a:rPr lang="tr-TR" dirty="0">
                <a:latin typeface="Comic Sans MS" pitchFamily="66" charset="0"/>
              </a:rPr>
              <a:t>adlı eseri XII. Yüzyılda </a:t>
            </a:r>
            <a:r>
              <a:rPr lang="tr-TR" dirty="0" smtClean="0">
                <a:latin typeface="Comic Sans MS" pitchFamily="66" charset="0"/>
              </a:rPr>
              <a:t>Latince‘ ye </a:t>
            </a:r>
            <a:r>
              <a:rPr lang="tr-TR" dirty="0">
                <a:latin typeface="Comic Sans MS" pitchFamily="66" charset="0"/>
              </a:rPr>
              <a:t>çevrildi. </a:t>
            </a:r>
            <a:r>
              <a:rPr lang="tr-TR" dirty="0" err="1">
                <a:latin typeface="Comic Sans MS" pitchFamily="66" charset="0"/>
              </a:rPr>
              <a:t>İbn</a:t>
            </a:r>
            <a:r>
              <a:rPr lang="tr-TR" dirty="0">
                <a:latin typeface="Comic Sans MS" pitchFamily="66" charset="0"/>
              </a:rPr>
              <a:t>-i Sina 700 yıl Avrupa'nın tıp hocası oldu</a:t>
            </a:r>
            <a:r>
              <a:rPr lang="tr-TR" dirty="0" smtClean="0">
                <a:latin typeface="Comic Sans MS" pitchFamily="66" charset="0"/>
              </a:rPr>
              <a:t>.</a:t>
            </a:r>
          </a:p>
          <a:p>
            <a:pPr marL="0" indent="0">
              <a:buNone/>
            </a:pPr>
            <a:r>
              <a:rPr lang="tr-TR" dirty="0" err="1">
                <a:latin typeface="Comic Sans MS" pitchFamily="66" charset="0"/>
              </a:rPr>
              <a:t>İbn</a:t>
            </a:r>
            <a:r>
              <a:rPr lang="tr-TR" dirty="0">
                <a:latin typeface="Comic Sans MS" pitchFamily="66" charset="0"/>
              </a:rPr>
              <a:t>-i Sina ilk defa kanın gıda taşıyan bir sıvı olduğunu keşfetti. Küçük ve büyük kan dolaşımlarından söz </a:t>
            </a:r>
            <a:r>
              <a:rPr lang="tr-TR" dirty="0" smtClean="0">
                <a:latin typeface="Comic Sans MS" pitchFamily="66" charset="0"/>
              </a:rPr>
              <a:t>etti.</a:t>
            </a:r>
          </a:p>
          <a:p>
            <a:pPr marL="0" indent="0">
              <a:buNone/>
            </a:pPr>
            <a:r>
              <a:rPr lang="tr-TR" dirty="0" smtClean="0">
                <a:latin typeface="Comic Sans MS" pitchFamily="66" charset="0"/>
              </a:rPr>
              <a:t>Kalbin </a:t>
            </a:r>
            <a:r>
              <a:rPr lang="tr-TR" dirty="0">
                <a:latin typeface="Comic Sans MS" pitchFamily="66" charset="0"/>
              </a:rPr>
              <a:t>karıncık ve kapakçık sistemini de yine o keşfetti.</a:t>
            </a:r>
          </a:p>
        </p:txBody>
      </p:sp>
      <p:pic>
        <p:nvPicPr>
          <p:cNvPr id="23554" name="Picture 2" descr="http://mebk12.meb.gov.tr/meb_iys_dosyalar/16/10/708941/resimler/2013_01/29192823_ibnisin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1484784"/>
            <a:ext cx="4229783" cy="42484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706657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CAHİT </a:t>
            </a:r>
            <a:r>
              <a:rPr lang="tr-TR" b="1" dirty="0" smtClean="0">
                <a:latin typeface="Comic Sans MS" pitchFamily="66" charset="0"/>
              </a:rPr>
              <a:t>ARF (1910-1997)</a:t>
            </a:r>
            <a:endParaRPr lang="tr-TR" dirty="0">
              <a:latin typeface="Comic Sans MS" pitchFamily="66" charset="0"/>
            </a:endParaRPr>
          </a:p>
        </p:txBody>
      </p:sp>
      <p:sp>
        <p:nvSpPr>
          <p:cNvPr id="3" name="İçerik Yer Tutucusu 2"/>
          <p:cNvSpPr>
            <a:spLocks noGrp="1"/>
          </p:cNvSpPr>
          <p:nvPr>
            <p:ph sz="quarter" idx="13"/>
          </p:nvPr>
        </p:nvSpPr>
        <p:spPr>
          <a:xfrm>
            <a:off x="179512" y="1600200"/>
            <a:ext cx="4248472" cy="4133056"/>
          </a:xfrm>
        </p:spPr>
        <p:txBody>
          <a:bodyPr/>
          <a:lstStyle/>
          <a:p>
            <a:pPr marL="0" indent="0">
              <a:buNone/>
            </a:pPr>
            <a:r>
              <a:rPr lang="tr-TR" dirty="0">
                <a:latin typeface="Comic Sans MS" pitchFamily="66" charset="0"/>
              </a:rPr>
              <a:t>Şu anda kullandığımız 10 liraların arkasında fotoğrafı yer </a:t>
            </a:r>
            <a:r>
              <a:rPr lang="tr-TR" dirty="0" smtClean="0">
                <a:latin typeface="Comic Sans MS" pitchFamily="66" charset="0"/>
              </a:rPr>
              <a:t>alan Selanik doğumlu </a:t>
            </a:r>
            <a:r>
              <a:rPr lang="tr-TR" dirty="0">
                <a:latin typeface="Comic Sans MS" pitchFamily="66" charset="0"/>
              </a:rPr>
              <a:t>Cahit </a:t>
            </a:r>
            <a:r>
              <a:rPr lang="tr-TR" dirty="0" err="1" smtClean="0">
                <a:latin typeface="Comic Sans MS" pitchFamily="66" charset="0"/>
              </a:rPr>
              <a:t>Arf</a:t>
            </a:r>
            <a:r>
              <a:rPr lang="tr-TR" dirty="0" smtClean="0">
                <a:latin typeface="Comic Sans MS" pitchFamily="66" charset="0"/>
              </a:rPr>
              <a:t>, dünyaca </a:t>
            </a:r>
            <a:r>
              <a:rPr lang="tr-TR" dirty="0">
                <a:latin typeface="Comic Sans MS" pitchFamily="66" charset="0"/>
              </a:rPr>
              <a:t>ünlü bir matematikçimizdir</a:t>
            </a:r>
            <a:r>
              <a:rPr lang="tr-TR" dirty="0" smtClean="0">
                <a:latin typeface="Comic Sans MS" pitchFamily="66" charset="0"/>
              </a:rPr>
              <a:t>.</a:t>
            </a:r>
          </a:p>
          <a:p>
            <a:pPr marL="0" indent="0">
              <a:buNone/>
            </a:pPr>
            <a:r>
              <a:rPr lang="tr-TR" dirty="0" smtClean="0">
                <a:latin typeface="Comic Sans MS" pitchFamily="66" charset="0"/>
              </a:rPr>
              <a:t>Kendi </a:t>
            </a:r>
            <a:r>
              <a:rPr lang="tr-TR" dirty="0">
                <a:latin typeface="Comic Sans MS" pitchFamily="66" charset="0"/>
              </a:rPr>
              <a:t>adıyla bilinen matematik kuramları ile dünya çapında tanınır</a:t>
            </a:r>
            <a:r>
              <a:rPr lang="tr-TR" dirty="0" smtClean="0">
                <a:latin typeface="Comic Sans MS" pitchFamily="66" charset="0"/>
              </a:rPr>
              <a:t>. (</a:t>
            </a:r>
            <a:r>
              <a:rPr lang="tr-TR" dirty="0" err="1" smtClean="0">
                <a:latin typeface="Comic Sans MS" pitchFamily="66" charset="0"/>
              </a:rPr>
              <a:t>Arf</a:t>
            </a:r>
            <a:r>
              <a:rPr lang="tr-TR" dirty="0" smtClean="0">
                <a:latin typeface="Comic Sans MS" pitchFamily="66" charset="0"/>
              </a:rPr>
              <a:t> Teoremi)</a:t>
            </a:r>
          </a:p>
          <a:p>
            <a:pPr marL="0" indent="0">
              <a:buNone/>
            </a:pPr>
            <a:r>
              <a:rPr lang="tr-TR" dirty="0" err="1">
                <a:latin typeface="Comic Sans MS" pitchFamily="66" charset="0"/>
              </a:rPr>
              <a:t>Arf</a:t>
            </a:r>
            <a:r>
              <a:rPr lang="tr-TR" dirty="0">
                <a:latin typeface="Comic Sans MS" pitchFamily="66" charset="0"/>
              </a:rPr>
              <a:t> </a:t>
            </a:r>
            <a:r>
              <a:rPr lang="tr-TR" dirty="0" smtClean="0">
                <a:latin typeface="Comic Sans MS" pitchFamily="66" charset="0"/>
              </a:rPr>
              <a:t>Değişmezi</a:t>
            </a:r>
            <a:r>
              <a:rPr lang="tr-TR" dirty="0">
                <a:latin typeface="Comic Sans MS" pitchFamily="66" charset="0"/>
              </a:rPr>
              <a:t>, </a:t>
            </a:r>
            <a:r>
              <a:rPr lang="tr-TR" dirty="0" err="1">
                <a:latin typeface="Comic Sans MS" pitchFamily="66" charset="0"/>
              </a:rPr>
              <a:t>Arf</a:t>
            </a:r>
            <a:r>
              <a:rPr lang="tr-TR" dirty="0">
                <a:latin typeface="Comic Sans MS" pitchFamily="66" charset="0"/>
              </a:rPr>
              <a:t> </a:t>
            </a:r>
            <a:r>
              <a:rPr lang="tr-TR" dirty="0" smtClean="0">
                <a:latin typeface="Comic Sans MS" pitchFamily="66" charset="0"/>
              </a:rPr>
              <a:t>Halkaları </a:t>
            </a:r>
            <a:r>
              <a:rPr lang="tr-TR" dirty="0">
                <a:latin typeface="Comic Sans MS" pitchFamily="66" charset="0"/>
              </a:rPr>
              <a:t>ve </a:t>
            </a:r>
            <a:r>
              <a:rPr lang="tr-TR" dirty="0" err="1">
                <a:latin typeface="Comic Sans MS" pitchFamily="66" charset="0"/>
              </a:rPr>
              <a:t>Arf</a:t>
            </a:r>
            <a:r>
              <a:rPr lang="tr-TR" dirty="0">
                <a:latin typeface="Comic Sans MS" pitchFamily="66" charset="0"/>
              </a:rPr>
              <a:t> </a:t>
            </a:r>
            <a:r>
              <a:rPr lang="tr-TR" dirty="0" smtClean="0">
                <a:latin typeface="Comic Sans MS" pitchFamily="66" charset="0"/>
              </a:rPr>
              <a:t>Kapanışları </a:t>
            </a:r>
            <a:r>
              <a:rPr lang="tr-TR" dirty="0">
                <a:latin typeface="Comic Sans MS" pitchFamily="66" charset="0"/>
              </a:rPr>
              <a:t>gibi kendi adıyla bilinen matematiksel terimleri bilim dünyasına kazandırdı.</a:t>
            </a:r>
          </a:p>
        </p:txBody>
      </p:sp>
      <p:pic>
        <p:nvPicPr>
          <p:cNvPr id="24580" name="Picture 4" descr="http://img.blogcu.com/uploads/cahitarf_takvi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37751" y="1700808"/>
            <a:ext cx="4572000" cy="38164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87920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124744"/>
            <a:ext cx="8460342" cy="4104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00583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1088"/>
            <a:ext cx="7924800" cy="796950"/>
          </a:xfrm>
        </p:spPr>
        <p:txBody>
          <a:bodyPr/>
          <a:lstStyle/>
          <a:p>
            <a:r>
              <a:rPr lang="tr-TR" u="sng" dirty="0" smtClean="0">
                <a:latin typeface="Comic Sans MS" pitchFamily="66" charset="0"/>
              </a:rPr>
              <a:t>Buluşların hayatımıza </a:t>
            </a:r>
            <a:r>
              <a:rPr lang="tr-TR" u="sng" dirty="0" err="1" smtClean="0">
                <a:latin typeface="Comic Sans MS" pitchFamily="66" charset="0"/>
              </a:rPr>
              <a:t>etkilerİ</a:t>
            </a:r>
            <a:endParaRPr lang="tr-TR" u="sng" dirty="0">
              <a:latin typeface="Comic Sans MS" pitchFamily="66" charset="0"/>
            </a:endParaRPr>
          </a:p>
        </p:txBody>
      </p:sp>
      <p:sp>
        <p:nvSpPr>
          <p:cNvPr id="3" name="İçerik Yer Tutucusu 2"/>
          <p:cNvSpPr>
            <a:spLocks noGrp="1"/>
          </p:cNvSpPr>
          <p:nvPr>
            <p:ph sz="quarter" idx="13"/>
          </p:nvPr>
        </p:nvSpPr>
        <p:spPr>
          <a:xfrm>
            <a:off x="0" y="1317336"/>
            <a:ext cx="4644008" cy="5540664"/>
          </a:xfrm>
        </p:spPr>
        <p:txBody>
          <a:bodyPr/>
          <a:lstStyle/>
          <a:p>
            <a:pPr marL="0" indent="0" algn="ctr">
              <a:buNone/>
            </a:pPr>
            <a:r>
              <a:rPr lang="tr-TR" u="sng" dirty="0" smtClean="0">
                <a:latin typeface="Comic Sans MS" pitchFamily="66" charset="0"/>
              </a:rPr>
              <a:t>OLUMLU ETKİLERİ</a:t>
            </a:r>
          </a:p>
          <a:p>
            <a:r>
              <a:rPr lang="tr-TR" dirty="0" smtClean="0">
                <a:latin typeface="Comic Sans MS" pitchFamily="66" charset="0"/>
              </a:rPr>
              <a:t>Hayatımızı kolaylaştırırlar.</a:t>
            </a:r>
          </a:p>
          <a:p>
            <a:r>
              <a:rPr lang="tr-TR" dirty="0" smtClean="0">
                <a:latin typeface="Comic Sans MS" pitchFamily="66" charset="0"/>
              </a:rPr>
              <a:t>Eskiden imkansız gibi görünen şeyleri yapmamıza fırsat verirler.</a:t>
            </a:r>
          </a:p>
          <a:p>
            <a:r>
              <a:rPr lang="tr-TR" dirty="0" smtClean="0">
                <a:latin typeface="Comic Sans MS" pitchFamily="66" charset="0"/>
              </a:rPr>
              <a:t>İşlerimizi daha kısa sürede yapabilmemize olanak verirler.</a:t>
            </a:r>
          </a:p>
          <a:p>
            <a:r>
              <a:rPr lang="tr-TR" dirty="0" smtClean="0">
                <a:latin typeface="Comic Sans MS" pitchFamily="66" charset="0"/>
              </a:rPr>
              <a:t>İnsan gücünün yerini alıp, insanı rahatlatırlar.</a:t>
            </a:r>
            <a:endParaRPr lang="tr-TR" dirty="0">
              <a:latin typeface="Comic Sans MS" pitchFamily="66" charset="0"/>
            </a:endParaRPr>
          </a:p>
        </p:txBody>
      </p:sp>
      <p:sp>
        <p:nvSpPr>
          <p:cNvPr id="5" name="Metin kutusu 4"/>
          <p:cNvSpPr txBox="1"/>
          <p:nvPr/>
        </p:nvSpPr>
        <p:spPr>
          <a:xfrm>
            <a:off x="5004048" y="1351500"/>
            <a:ext cx="4139952" cy="5062924"/>
          </a:xfrm>
          <a:prstGeom prst="rect">
            <a:avLst/>
          </a:prstGeom>
          <a:noFill/>
        </p:spPr>
        <p:txBody>
          <a:bodyPr wrap="square" rtlCol="0">
            <a:spAutoFit/>
          </a:bodyPr>
          <a:lstStyle/>
          <a:p>
            <a:r>
              <a:rPr lang="tr-TR" sz="1700" u="sng" dirty="0" smtClean="0">
                <a:latin typeface="Comic Sans MS" pitchFamily="66" charset="0"/>
              </a:rPr>
              <a:t>OLUMSUZ ETKİLERİ</a:t>
            </a:r>
          </a:p>
          <a:p>
            <a:endParaRPr lang="tr-TR" sz="1700" u="sng" dirty="0" smtClean="0">
              <a:latin typeface="Comic Sans MS" pitchFamily="66" charset="0"/>
            </a:endParaRPr>
          </a:p>
          <a:p>
            <a:pPr marL="285750" indent="-285750">
              <a:buFont typeface="Arial" pitchFamily="34" charset="0"/>
              <a:buChar char="•"/>
            </a:pPr>
            <a:r>
              <a:rPr lang="tr-TR" sz="1700" dirty="0" smtClean="0">
                <a:latin typeface="Comic Sans MS" pitchFamily="66" charset="0"/>
              </a:rPr>
              <a:t>Bilgisayar karşısında gereğinden fazla zaman geçirmek, göz-beden ve zihinsel sağlığımızı tehdit eder. Sosyal yönümüz zayıflar.</a:t>
            </a:r>
          </a:p>
          <a:p>
            <a:pPr marL="285750" indent="-285750">
              <a:buFont typeface="Arial" pitchFamily="34" charset="0"/>
              <a:buChar char="•"/>
            </a:pPr>
            <a:r>
              <a:rPr lang="tr-TR" sz="1700" dirty="0" smtClean="0">
                <a:latin typeface="Comic Sans MS" pitchFamily="66" charset="0"/>
              </a:rPr>
              <a:t>Taşıtları kuralsız kullanmak can kayıplarına yol açar.</a:t>
            </a:r>
          </a:p>
          <a:p>
            <a:pPr marL="285750" indent="-285750">
              <a:buFont typeface="Arial" pitchFamily="34" charset="0"/>
              <a:buChar char="•"/>
            </a:pPr>
            <a:r>
              <a:rPr lang="tr-TR" sz="1700" dirty="0" smtClean="0">
                <a:latin typeface="Comic Sans MS" pitchFamily="66" charset="0"/>
              </a:rPr>
              <a:t>Teknolojik aletleri israfa kaçacak şekilde kullanmak toprağı, suyu ve havayı kirletir.</a:t>
            </a:r>
          </a:p>
          <a:p>
            <a:pPr marL="285750" indent="-285750">
              <a:buFont typeface="Arial" pitchFamily="34" charset="0"/>
              <a:buChar char="•"/>
            </a:pPr>
            <a:r>
              <a:rPr lang="tr-TR" sz="1700" dirty="0" smtClean="0">
                <a:latin typeface="Comic Sans MS" pitchFamily="66" charset="0"/>
              </a:rPr>
              <a:t>Elektronik aletleri doğru kullanmamak ölümcül kazalara neden olabilir.</a:t>
            </a:r>
          </a:p>
          <a:p>
            <a:pPr marL="285750" indent="-285750">
              <a:buFont typeface="Arial" pitchFamily="34" charset="0"/>
              <a:buChar char="•"/>
            </a:pPr>
            <a:r>
              <a:rPr lang="tr-TR" sz="1700" dirty="0" smtClean="0">
                <a:latin typeface="Comic Sans MS" pitchFamily="66" charset="0"/>
              </a:rPr>
              <a:t>Yapılan yollar ve şehirleşme doğaya zarar verebilir.</a:t>
            </a:r>
          </a:p>
          <a:p>
            <a:pPr marL="285750" indent="-285750">
              <a:buFont typeface="Arial" pitchFamily="34" charset="0"/>
              <a:buChar char="•"/>
            </a:pPr>
            <a:r>
              <a:rPr lang="tr-TR" sz="1700" dirty="0" smtClean="0">
                <a:latin typeface="Comic Sans MS" pitchFamily="66" charset="0"/>
              </a:rPr>
              <a:t>Fabrika atıkları çevre kirliliğine neden olur. Bu da küresel ısınmaya yol açar.</a:t>
            </a:r>
            <a:endParaRPr lang="tr-TR" sz="1700" dirty="0">
              <a:latin typeface="Comic Sans MS" pitchFamily="66" charset="0"/>
            </a:endParaRPr>
          </a:p>
        </p:txBody>
      </p:sp>
      <p:cxnSp>
        <p:nvCxnSpPr>
          <p:cNvPr id="7" name="Düz Bağlayıcı 6"/>
          <p:cNvCxnSpPr>
            <a:stCxn id="2" idx="2"/>
          </p:cNvCxnSpPr>
          <p:nvPr/>
        </p:nvCxnSpPr>
        <p:spPr>
          <a:xfrm>
            <a:off x="4573960" y="808038"/>
            <a:ext cx="70048" cy="604996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95320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PROF. DR. GAZİ </a:t>
            </a:r>
            <a:r>
              <a:rPr lang="tr-TR" b="1" dirty="0" smtClean="0">
                <a:latin typeface="Comic Sans MS" pitchFamily="66" charset="0"/>
              </a:rPr>
              <a:t>YAŞARGİL (1925-  )</a:t>
            </a:r>
            <a:endParaRPr lang="tr-TR" dirty="0">
              <a:latin typeface="Comic Sans MS" pitchFamily="66" charset="0"/>
            </a:endParaRPr>
          </a:p>
        </p:txBody>
      </p:sp>
      <p:sp>
        <p:nvSpPr>
          <p:cNvPr id="3" name="İçerik Yer Tutucusu 2"/>
          <p:cNvSpPr>
            <a:spLocks noGrp="1"/>
          </p:cNvSpPr>
          <p:nvPr>
            <p:ph sz="quarter" idx="13"/>
          </p:nvPr>
        </p:nvSpPr>
        <p:spPr>
          <a:xfrm>
            <a:off x="179512" y="1556792"/>
            <a:ext cx="4176464" cy="4248472"/>
          </a:xfrm>
        </p:spPr>
        <p:txBody>
          <a:bodyPr/>
          <a:lstStyle/>
          <a:p>
            <a:pPr marL="0" indent="0">
              <a:buNone/>
            </a:pPr>
            <a:r>
              <a:rPr lang="tr-TR" dirty="0">
                <a:latin typeface="Comic Sans MS" pitchFamily="66" charset="0"/>
              </a:rPr>
              <a:t>Beyin ve sinir sistemleri üzerine yaptığı çalışmalarla tıp alanında çok önemli buluşlar </a:t>
            </a:r>
            <a:r>
              <a:rPr lang="tr-TR" dirty="0" smtClean="0">
                <a:latin typeface="Comic Sans MS" pitchFamily="66" charset="0"/>
              </a:rPr>
              <a:t>gerçekleştiren Türk </a:t>
            </a:r>
            <a:r>
              <a:rPr lang="tr-TR" dirty="0">
                <a:latin typeface="Comic Sans MS" pitchFamily="66" charset="0"/>
              </a:rPr>
              <a:t>bilim adamıdır. Mikro cerrahiyi beyinle ilgili hastalıklarda uygulayarak çok zor ve hassas bölgelerdeki tümörlerin alınabileceğini kanıtlamıştır. Bu başarılarından dolayı</a:t>
            </a:r>
            <a:r>
              <a:rPr lang="tr-TR" b="1" dirty="0">
                <a:latin typeface="Comic Sans MS" pitchFamily="66" charset="0"/>
              </a:rPr>
              <a:t> Dünya Beyin Cerrahları Birliği</a:t>
            </a:r>
            <a:r>
              <a:rPr lang="tr-TR" dirty="0">
                <a:latin typeface="Comic Sans MS" pitchFamily="66" charset="0"/>
              </a:rPr>
              <a:t> tarafından</a:t>
            </a:r>
            <a:r>
              <a:rPr lang="tr-TR" b="1" dirty="0">
                <a:latin typeface="Comic Sans MS" pitchFamily="66" charset="0"/>
              </a:rPr>
              <a:t> "yüzyılın adamı"</a:t>
            </a:r>
            <a:r>
              <a:rPr lang="tr-TR" dirty="0">
                <a:latin typeface="Comic Sans MS" pitchFamily="66" charset="0"/>
              </a:rPr>
              <a:t> seçilmiştir.</a:t>
            </a:r>
          </a:p>
        </p:txBody>
      </p:sp>
      <p:pic>
        <p:nvPicPr>
          <p:cNvPr id="26626" name="Picture 2" descr="http://www.bilgiustam.com/resimler/2013/06/3968_yasargi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16016" y="1700808"/>
            <a:ext cx="3600400" cy="39784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78591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dirty="0">
                <a:latin typeface="Comic Sans MS" pitchFamily="66" charset="0"/>
              </a:rPr>
              <a:t>PROF. DR. MEHMET ÖZ</a:t>
            </a:r>
            <a:endParaRPr lang="tr-TR" dirty="0">
              <a:latin typeface="Comic Sans MS" pitchFamily="66" charset="0"/>
            </a:endParaRPr>
          </a:p>
        </p:txBody>
      </p:sp>
      <p:sp>
        <p:nvSpPr>
          <p:cNvPr id="3" name="İçerik Yer Tutucusu 2"/>
          <p:cNvSpPr>
            <a:spLocks noGrp="1"/>
          </p:cNvSpPr>
          <p:nvPr>
            <p:ph sz="quarter" idx="13"/>
          </p:nvPr>
        </p:nvSpPr>
        <p:spPr>
          <a:xfrm>
            <a:off x="107504" y="1628800"/>
            <a:ext cx="4392488" cy="4114800"/>
          </a:xfrm>
        </p:spPr>
        <p:txBody>
          <a:bodyPr/>
          <a:lstStyle/>
          <a:p>
            <a:pPr marL="0" indent="0">
              <a:buNone/>
            </a:pPr>
            <a:r>
              <a:rPr lang="tr-TR" b="1" dirty="0">
                <a:latin typeface="Comic Sans MS" pitchFamily="66" charset="0"/>
              </a:rPr>
              <a:t>Mehmet Öz</a:t>
            </a:r>
            <a:r>
              <a:rPr lang="tr-TR" dirty="0">
                <a:latin typeface="Comic Sans MS" pitchFamily="66" charset="0"/>
              </a:rPr>
              <a:t> (d. 11 Haziran 1960, Cleveland), </a:t>
            </a:r>
            <a:r>
              <a:rPr lang="tr-TR" dirty="0" smtClean="0">
                <a:latin typeface="Comic Sans MS" pitchFamily="66" charset="0"/>
              </a:rPr>
              <a:t>Türk-ABD'li hekim </a:t>
            </a:r>
            <a:r>
              <a:rPr lang="tr-TR" dirty="0">
                <a:latin typeface="Comic Sans MS" pitchFamily="66" charset="0"/>
              </a:rPr>
              <a:t>ve sunucu. Columbia Üniversitesi’nde başkan yardımcısı ve cerrahi profesörü. Halen New York </a:t>
            </a:r>
            <a:r>
              <a:rPr lang="tr-TR" dirty="0" err="1">
                <a:latin typeface="Comic Sans MS" pitchFamily="66" charset="0"/>
              </a:rPr>
              <a:t>Presbyterian</a:t>
            </a:r>
            <a:r>
              <a:rPr lang="tr-TR" dirty="0">
                <a:latin typeface="Comic Sans MS" pitchFamily="66" charset="0"/>
              </a:rPr>
              <a:t> Hastanesi’nde Kalp ve Damar Enstitüsü ve Tamamlayıcı İlaç Programını yönetiyor.</a:t>
            </a:r>
          </a:p>
        </p:txBody>
      </p:sp>
      <p:pic>
        <p:nvPicPr>
          <p:cNvPr id="27650" name="Picture 2" descr="http://www.diyettr.com/wp-content/uploads/2015/03/dr-oz.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55976" y="1772816"/>
            <a:ext cx="4528628"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535626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116632"/>
            <a:ext cx="7924800" cy="782960"/>
          </a:xfrm>
        </p:spPr>
        <p:txBody>
          <a:bodyPr/>
          <a:lstStyle/>
          <a:p>
            <a:r>
              <a:rPr lang="tr-TR" b="1" dirty="0">
                <a:latin typeface="Comic Sans MS" pitchFamily="66" charset="0"/>
              </a:rPr>
              <a:t>PROF. DR. OKTAY SİNANOĞLU</a:t>
            </a:r>
            <a:endParaRPr lang="tr-TR" dirty="0">
              <a:latin typeface="Comic Sans MS" pitchFamily="66" charset="0"/>
            </a:endParaRPr>
          </a:p>
        </p:txBody>
      </p:sp>
      <p:sp>
        <p:nvSpPr>
          <p:cNvPr id="3" name="İçerik Yer Tutucusu 2"/>
          <p:cNvSpPr>
            <a:spLocks noGrp="1"/>
          </p:cNvSpPr>
          <p:nvPr>
            <p:ph sz="quarter" idx="13"/>
          </p:nvPr>
        </p:nvSpPr>
        <p:spPr>
          <a:xfrm>
            <a:off x="179512" y="1052053"/>
            <a:ext cx="4464496" cy="4681204"/>
          </a:xfrm>
        </p:spPr>
        <p:txBody>
          <a:bodyPr>
            <a:normAutofit/>
          </a:bodyPr>
          <a:lstStyle/>
          <a:p>
            <a:pPr marL="0" indent="0">
              <a:buNone/>
            </a:pPr>
            <a:r>
              <a:rPr lang="tr-TR" dirty="0">
                <a:latin typeface="Comic Sans MS" pitchFamily="66" charset="0"/>
              </a:rPr>
              <a:t>1935 yılında doğan Oktay Sinanoğlu kimya ve biyoloji alanında çalışmaları bulunan bilim insanımızdır. 50 yıldır çözülemeyen bir matematik kuramını bilim dünyasına kazandırarak 28 yaşında profesör unvanını aldı</a:t>
            </a:r>
            <a:r>
              <a:rPr lang="tr-TR" dirty="0" smtClean="0">
                <a:latin typeface="Comic Sans MS" pitchFamily="66" charset="0"/>
              </a:rPr>
              <a:t>.</a:t>
            </a:r>
          </a:p>
          <a:p>
            <a:pPr marL="0" indent="0">
              <a:buNone/>
            </a:pPr>
            <a:r>
              <a:rPr lang="tr-TR" dirty="0" smtClean="0">
                <a:latin typeface="Comic Sans MS" pitchFamily="66" charset="0"/>
              </a:rPr>
              <a:t>Böylece dünyada profesör olan en genç kişi unvanını da elinde bulunduruyor.</a:t>
            </a:r>
          </a:p>
          <a:p>
            <a:pPr marL="0" indent="0">
              <a:buNone/>
            </a:pPr>
            <a:r>
              <a:rPr lang="tr-TR" dirty="0">
                <a:latin typeface="Comic Sans MS" pitchFamily="66" charset="0"/>
              </a:rPr>
              <a:t>Dünyada yeni kurulmaya başlayan moleküler </a:t>
            </a:r>
            <a:r>
              <a:rPr lang="tr-TR" dirty="0" smtClean="0">
                <a:latin typeface="Comic Sans MS" pitchFamily="66" charset="0"/>
              </a:rPr>
              <a:t>biyoloji dalının </a:t>
            </a:r>
            <a:r>
              <a:rPr lang="tr-TR" dirty="0">
                <a:latin typeface="Comic Sans MS" pitchFamily="66" charset="0"/>
              </a:rPr>
              <a:t>ilk profesörlerinden biri oldu. DNA sarmalının çözelti içinde o biçimde nasıl durduğuna açıklama getirdi. Dünyanın pek çok yerinde buluşları ve </a:t>
            </a:r>
            <a:r>
              <a:rPr lang="tr-TR" dirty="0" smtClean="0">
                <a:latin typeface="Comic Sans MS" pitchFamily="66" charset="0"/>
              </a:rPr>
              <a:t>kuramları ile </a:t>
            </a:r>
            <a:r>
              <a:rPr lang="tr-TR" dirty="0">
                <a:latin typeface="Comic Sans MS" pitchFamily="66" charset="0"/>
              </a:rPr>
              <a:t>ilgili konferanslar verdi.</a:t>
            </a:r>
          </a:p>
        </p:txBody>
      </p:sp>
      <p:pic>
        <p:nvPicPr>
          <p:cNvPr id="28676" name="Picture 4" descr="http://static.ideefixe.com/images/242/242108_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12160" y="1196752"/>
            <a:ext cx="2349146" cy="3649069"/>
          </a:xfrm>
          <a:prstGeom prst="rect">
            <a:avLst/>
          </a:prstGeom>
          <a:noFill/>
          <a:extLst>
            <a:ext uri="{909E8E84-426E-40DD-AFC4-6F175D3DCCD1}">
              <a14:hiddenFill xmlns:a14="http://schemas.microsoft.com/office/drawing/2010/main" xmlns="">
                <a:solidFill>
                  <a:srgbClr val="FFFFFF"/>
                </a:solidFill>
              </a14:hiddenFill>
            </a:ext>
          </a:extLst>
        </p:spPr>
      </p:pic>
      <p:pic>
        <p:nvPicPr>
          <p:cNvPr id="28678" name="Picture 6" descr="http://www.yazangenclik.com/wp-content/uploads/2014/10/oktay_sinanoglu_231008_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57983" y="4943475"/>
            <a:ext cx="2857500" cy="1914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6619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thegeyik.com/wp-content/uploads/2014/09/hezarfen-ahmet-%C3%A7eleb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91963" y="908720"/>
            <a:ext cx="5688632" cy="33123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237175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1352" y="1628800"/>
            <a:ext cx="7646896" cy="27993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611816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latin typeface="Comic Sans MS" pitchFamily="66" charset="0"/>
              </a:rPr>
              <a:t>DİNİMİZİN BİLİME VERDİĞİ ÖNEM</a:t>
            </a:r>
            <a:endParaRPr lang="tr-TR" dirty="0">
              <a:latin typeface="Comic Sans MS" pitchFamily="66" charset="0"/>
            </a:endParaRPr>
          </a:p>
        </p:txBody>
      </p:sp>
      <p:sp>
        <p:nvSpPr>
          <p:cNvPr id="3" name="İçerik Yer Tutucusu 2"/>
          <p:cNvSpPr>
            <a:spLocks noGrp="1"/>
          </p:cNvSpPr>
          <p:nvPr>
            <p:ph sz="quarter" idx="13"/>
          </p:nvPr>
        </p:nvSpPr>
        <p:spPr/>
        <p:txBody>
          <a:bodyPr/>
          <a:lstStyle/>
          <a:p>
            <a:r>
              <a:rPr lang="tr-TR" dirty="0">
                <a:latin typeface="Comic Sans MS" pitchFamily="66" charset="0"/>
              </a:rPr>
              <a:t>İLK AYET -ALAK / 1-5. “Ey Muhammed!, İnsanı pıhtılaşmış kandan yaratan Rabbinin adıyla OKU</a:t>
            </a:r>
            <a:r>
              <a:rPr lang="tr-TR" dirty="0" smtClean="0">
                <a:latin typeface="Comic Sans MS" pitchFamily="66" charset="0"/>
              </a:rPr>
              <a:t>!</a:t>
            </a:r>
            <a:r>
              <a:rPr lang="tr-TR" dirty="0">
                <a:latin typeface="Comic Sans MS" pitchFamily="66" charset="0"/>
              </a:rPr>
              <a:t/>
            </a:r>
            <a:br>
              <a:rPr lang="tr-TR" dirty="0">
                <a:latin typeface="Comic Sans MS" pitchFamily="66" charset="0"/>
              </a:rPr>
            </a:br>
            <a:r>
              <a:rPr lang="tr-TR" dirty="0">
                <a:latin typeface="Comic Sans MS" pitchFamily="66" charset="0"/>
              </a:rPr>
              <a:t>OKU! </a:t>
            </a:r>
            <a:r>
              <a:rPr lang="tr-TR" dirty="0" smtClean="0">
                <a:latin typeface="Comic Sans MS" pitchFamily="66" charset="0"/>
              </a:rPr>
              <a:t>kalemle </a:t>
            </a:r>
            <a:r>
              <a:rPr lang="tr-TR" dirty="0">
                <a:latin typeface="Comic Sans MS" pitchFamily="66" charset="0"/>
              </a:rPr>
              <a:t>öğreten, insana bilmediğini bildiren </a:t>
            </a:r>
            <a:r>
              <a:rPr lang="tr-TR" dirty="0" err="1">
                <a:latin typeface="Comic Sans MS" pitchFamily="66" charset="0"/>
              </a:rPr>
              <a:t>Rabbin,en</a:t>
            </a:r>
            <a:r>
              <a:rPr lang="tr-TR" dirty="0">
                <a:latin typeface="Comic Sans MS" pitchFamily="66" charset="0"/>
              </a:rPr>
              <a:t> büyük kerem sahibidir.” </a:t>
            </a:r>
            <a:endParaRPr lang="tr-TR" dirty="0" smtClean="0">
              <a:latin typeface="Comic Sans MS" pitchFamily="66" charset="0"/>
            </a:endParaRPr>
          </a:p>
          <a:p>
            <a:r>
              <a:rPr lang="tr-TR" dirty="0" smtClean="0">
                <a:latin typeface="Comic Sans MS" pitchFamily="66" charset="0"/>
              </a:rPr>
              <a:t>ZÜMER/9- </a:t>
            </a:r>
            <a:r>
              <a:rPr lang="tr-TR" dirty="0">
                <a:latin typeface="Comic Sans MS" pitchFamily="66" charset="0"/>
              </a:rPr>
              <a:t>“De ki: Hiç bilenlerle bilmeyenler bir olur mu? Şüphesiz, temiz akıl sahipleri öğüt alıp düşünürler</a:t>
            </a:r>
            <a:r>
              <a:rPr lang="tr-TR" dirty="0" smtClean="0">
                <a:latin typeface="Comic Sans MS" pitchFamily="66" charset="0"/>
              </a:rPr>
              <a:t>.«</a:t>
            </a:r>
          </a:p>
          <a:p>
            <a:r>
              <a:rPr lang="tr-TR" dirty="0">
                <a:latin typeface="Comic Sans MS" pitchFamily="66" charset="0"/>
              </a:rPr>
              <a:t>FATIR/28- “</a:t>
            </a:r>
            <a:r>
              <a:rPr lang="tr-TR" dirty="0" err="1">
                <a:latin typeface="Comic Sans MS" pitchFamily="66" charset="0"/>
              </a:rPr>
              <a:t>Allah’tan,kulları</a:t>
            </a:r>
            <a:r>
              <a:rPr lang="tr-TR" dirty="0">
                <a:latin typeface="Comic Sans MS" pitchFamily="66" charset="0"/>
              </a:rPr>
              <a:t> arasında ancak bilginler korkar</a:t>
            </a:r>
            <a:r>
              <a:rPr lang="tr-TR" dirty="0" smtClean="0">
                <a:latin typeface="Comic Sans MS" pitchFamily="66" charset="0"/>
              </a:rPr>
              <a:t>.”</a:t>
            </a:r>
          </a:p>
          <a:p>
            <a:pPr marL="0" indent="0">
              <a:buNone/>
            </a:pPr>
            <a:endParaRPr lang="tr-TR" dirty="0">
              <a:latin typeface="Comic Sans MS" pitchFamily="66" charset="0"/>
            </a:endParaRPr>
          </a:p>
          <a:p>
            <a:pPr marL="0" indent="0">
              <a:buNone/>
            </a:pPr>
            <a:r>
              <a:rPr lang="tr-TR" dirty="0">
                <a:latin typeface="Comic Sans MS" pitchFamily="66" charset="0"/>
              </a:rPr>
              <a:t>“İlim elde etmek her Müslüman kadına ve erkeğe farzdır</a:t>
            </a:r>
            <a:r>
              <a:rPr lang="tr-TR" dirty="0" smtClean="0">
                <a:latin typeface="Comic Sans MS" pitchFamily="66" charset="0"/>
              </a:rPr>
              <a:t>.”</a:t>
            </a:r>
          </a:p>
          <a:p>
            <a:pPr marL="0" indent="0">
              <a:buNone/>
            </a:pPr>
            <a:r>
              <a:rPr lang="tr-TR" dirty="0">
                <a:latin typeface="Comic Sans MS" pitchFamily="66" charset="0"/>
              </a:rPr>
              <a:t>“İlim aramak için bir tarafa yönelen kimseye Allah</a:t>
            </a:r>
            <a:r>
              <a:rPr lang="tr-TR" dirty="0" smtClean="0">
                <a:latin typeface="Comic Sans MS" pitchFamily="66" charset="0"/>
              </a:rPr>
              <a:t>, cennet </a:t>
            </a:r>
            <a:r>
              <a:rPr lang="tr-TR" dirty="0">
                <a:latin typeface="Comic Sans MS" pitchFamily="66" charset="0"/>
              </a:rPr>
              <a:t>yolunu kolaylaştırır</a:t>
            </a:r>
            <a:r>
              <a:rPr lang="tr-TR" dirty="0" smtClean="0">
                <a:latin typeface="Comic Sans MS" pitchFamily="66" charset="0"/>
              </a:rPr>
              <a:t>.”</a:t>
            </a:r>
            <a:r>
              <a:rPr lang="tr-TR" dirty="0">
                <a:latin typeface="Comic Sans MS" pitchFamily="66" charset="0"/>
              </a:rPr>
              <a:t/>
            </a:r>
            <a:br>
              <a:rPr lang="tr-TR" dirty="0">
                <a:latin typeface="Comic Sans MS" pitchFamily="66" charset="0"/>
              </a:rPr>
            </a:br>
            <a:r>
              <a:rPr lang="tr-TR" dirty="0">
                <a:latin typeface="Comic Sans MS" pitchFamily="66" charset="0"/>
              </a:rPr>
              <a:t>“İlim </a:t>
            </a:r>
            <a:r>
              <a:rPr lang="tr-TR" dirty="0" smtClean="0">
                <a:latin typeface="Comic Sans MS" pitchFamily="66" charset="0"/>
              </a:rPr>
              <a:t>öğrenmek, beşikten </a:t>
            </a:r>
            <a:r>
              <a:rPr lang="tr-TR" dirty="0">
                <a:latin typeface="Comic Sans MS" pitchFamily="66" charset="0"/>
              </a:rPr>
              <a:t>mezara kadar farzdır.”</a:t>
            </a:r>
          </a:p>
        </p:txBody>
      </p:sp>
    </p:spTree>
    <p:extLst>
      <p:ext uri="{BB962C8B-B14F-4D97-AF65-F5344CB8AC3E}">
        <p14:creationId xmlns:p14="http://schemas.microsoft.com/office/powerpoint/2010/main" xmlns="" val="3957952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u="sng" dirty="0">
                <a:latin typeface="Comic Sans MS" pitchFamily="66" charset="0"/>
              </a:rPr>
              <a:t>ATATÜRK'ÜN BİLİM </a:t>
            </a:r>
            <a:r>
              <a:rPr lang="tr-TR" b="1" u="sng" dirty="0" smtClean="0">
                <a:latin typeface="Comic Sans MS" pitchFamily="66" charset="0"/>
              </a:rPr>
              <a:t/>
            </a:r>
            <a:br>
              <a:rPr lang="tr-TR" b="1" u="sng" dirty="0" smtClean="0">
                <a:latin typeface="Comic Sans MS" pitchFamily="66" charset="0"/>
              </a:rPr>
            </a:br>
            <a:r>
              <a:rPr lang="tr-TR" b="1" u="sng" dirty="0" smtClean="0">
                <a:latin typeface="Comic Sans MS" pitchFamily="66" charset="0"/>
              </a:rPr>
              <a:t>VE </a:t>
            </a:r>
            <a:r>
              <a:rPr lang="tr-TR" b="1" u="sng" dirty="0">
                <a:latin typeface="Comic Sans MS" pitchFamily="66" charset="0"/>
              </a:rPr>
              <a:t>TEKNOLOJİYE VERDİĞİ </a:t>
            </a:r>
            <a:r>
              <a:rPr lang="tr-TR" b="1" u="sng" dirty="0" smtClean="0">
                <a:latin typeface="Comic Sans MS" pitchFamily="66" charset="0"/>
              </a:rPr>
              <a:t>ÖNEM</a:t>
            </a:r>
            <a:endParaRPr lang="tr-TR" u="sng" dirty="0">
              <a:latin typeface="Comic Sans MS" pitchFamily="66" charset="0"/>
            </a:endParaRPr>
          </a:p>
        </p:txBody>
      </p:sp>
      <p:sp>
        <p:nvSpPr>
          <p:cNvPr id="3" name="İçerik Yer Tutucusu 2"/>
          <p:cNvSpPr>
            <a:spLocks noGrp="1"/>
          </p:cNvSpPr>
          <p:nvPr>
            <p:ph sz="quarter" idx="13"/>
          </p:nvPr>
        </p:nvSpPr>
        <p:spPr>
          <a:xfrm>
            <a:off x="609600" y="1600200"/>
            <a:ext cx="7924800" cy="4205064"/>
          </a:xfrm>
        </p:spPr>
        <p:txBody>
          <a:bodyPr>
            <a:normAutofit/>
          </a:bodyPr>
          <a:lstStyle/>
          <a:p>
            <a:pPr lvl="0"/>
            <a:r>
              <a:rPr lang="tr-TR" sz="1600" dirty="0">
                <a:latin typeface="Comic Sans MS" pitchFamily="66" charset="0"/>
              </a:rPr>
              <a:t>1936-1937 yıllarında kendi eliyle "Geometri" adlı bir kitap yazmıştır.</a:t>
            </a:r>
          </a:p>
          <a:p>
            <a:pPr lvl="0"/>
            <a:r>
              <a:rPr lang="tr-TR" sz="1600" dirty="0">
                <a:latin typeface="Comic Sans MS" pitchFamily="66" charset="0"/>
              </a:rPr>
              <a:t>1933'te ziraat(tarım) alanında bilimsel çalışmalar ve gelişmeler yapmak üzere</a:t>
            </a:r>
            <a:r>
              <a:rPr lang="tr-TR" sz="1600" b="1" dirty="0">
                <a:latin typeface="Comic Sans MS" pitchFamily="66" charset="0"/>
              </a:rPr>
              <a:t> Ankara Yüksek Ziraat Enstitüsü</a:t>
            </a:r>
            <a:r>
              <a:rPr lang="tr-TR" sz="1600" dirty="0">
                <a:latin typeface="Comic Sans MS" pitchFamily="66" charset="0"/>
              </a:rPr>
              <a:t> kuruldu.</a:t>
            </a:r>
          </a:p>
          <a:p>
            <a:pPr lvl="0"/>
            <a:r>
              <a:rPr lang="tr-TR" sz="1600" dirty="0">
                <a:latin typeface="Comic Sans MS" pitchFamily="66" charset="0"/>
              </a:rPr>
              <a:t>1935'te yer altı kaynaklarının araştırılması için Maden tetkik Arama Enstitüsü (MTA) ve Etibank kurulmuştur.</a:t>
            </a:r>
          </a:p>
          <a:p>
            <a:pPr lvl="0"/>
            <a:r>
              <a:rPr lang="tr-TR" sz="1600" dirty="0">
                <a:latin typeface="Comic Sans MS" pitchFamily="66" charset="0"/>
              </a:rPr>
              <a:t>İlköğretim devlet eliyle zorunlu ve parasız hale </a:t>
            </a:r>
            <a:r>
              <a:rPr lang="tr-TR" sz="1600" dirty="0" err="1">
                <a:latin typeface="Comic Sans MS" pitchFamily="66" charset="0"/>
              </a:rPr>
              <a:t>getirilmiştir.Her</a:t>
            </a:r>
            <a:r>
              <a:rPr lang="tr-TR" sz="1600" dirty="0">
                <a:latin typeface="Comic Sans MS" pitchFamily="66" charset="0"/>
              </a:rPr>
              <a:t> yaştan kişiye okuma-yazma öğretmek amacıyla</a:t>
            </a:r>
            <a:r>
              <a:rPr lang="tr-TR" sz="1600" b="1" dirty="0">
                <a:latin typeface="Comic Sans MS" pitchFamily="66" charset="0"/>
              </a:rPr>
              <a:t> "Millet Mektepleri" </a:t>
            </a:r>
            <a:r>
              <a:rPr lang="tr-TR" sz="1600" dirty="0">
                <a:latin typeface="Comic Sans MS" pitchFamily="66" charset="0"/>
              </a:rPr>
              <a:t>açılmıştır.</a:t>
            </a:r>
          </a:p>
          <a:p>
            <a:pPr lvl="0"/>
            <a:r>
              <a:rPr lang="tr-TR" sz="1600" dirty="0" smtClean="0">
                <a:latin typeface="Comic Sans MS" pitchFamily="66" charset="0"/>
              </a:rPr>
              <a:t>1931’de Türk Tarih Kurumu’nu, 1932'de</a:t>
            </a:r>
            <a:r>
              <a:rPr lang="tr-TR" sz="1600" b="1" dirty="0" smtClean="0">
                <a:latin typeface="Comic Sans MS" pitchFamily="66" charset="0"/>
              </a:rPr>
              <a:t> </a:t>
            </a:r>
            <a:r>
              <a:rPr lang="tr-TR" sz="1600" b="1" dirty="0">
                <a:latin typeface="Comic Sans MS" pitchFamily="66" charset="0"/>
              </a:rPr>
              <a:t>Türk Dil Kurumunu </a:t>
            </a:r>
            <a:r>
              <a:rPr lang="tr-TR" sz="1600" dirty="0">
                <a:latin typeface="Comic Sans MS" pitchFamily="66" charset="0"/>
              </a:rPr>
              <a:t>kurdurmuştur</a:t>
            </a:r>
            <a:r>
              <a:rPr lang="tr-TR" sz="1600" dirty="0" smtClean="0">
                <a:latin typeface="Comic Sans MS" pitchFamily="66" charset="0"/>
              </a:rPr>
              <a:t>.</a:t>
            </a:r>
            <a:endParaRPr lang="tr-TR" sz="1600" dirty="0">
              <a:latin typeface="Comic Sans MS" pitchFamily="66" charset="0"/>
            </a:endParaRPr>
          </a:p>
          <a:p>
            <a:pPr lvl="0"/>
            <a:r>
              <a:rPr lang="tr-TR" sz="1600" dirty="0">
                <a:latin typeface="Comic Sans MS" pitchFamily="66" charset="0"/>
              </a:rPr>
              <a:t>Mesleki ve teknik eğitime önem verilerek erkek ve kız sanat ve meslek okulları açılmıştır.</a:t>
            </a:r>
          </a:p>
          <a:p>
            <a:pPr lvl="0"/>
            <a:r>
              <a:rPr lang="tr-TR" sz="1600" dirty="0">
                <a:latin typeface="Comic Sans MS" pitchFamily="66" charset="0"/>
              </a:rPr>
              <a:t>1935'te Ankara</a:t>
            </a:r>
            <a:r>
              <a:rPr lang="tr-TR" sz="1600" b="1" dirty="0">
                <a:latin typeface="Comic Sans MS" pitchFamily="66" charset="0"/>
              </a:rPr>
              <a:t> Dil ve Tarih Coğrafya Fakültesi</a:t>
            </a:r>
            <a:r>
              <a:rPr lang="tr-TR" sz="1600" dirty="0">
                <a:latin typeface="Comic Sans MS" pitchFamily="66" charset="0"/>
              </a:rPr>
              <a:t> açılmıştır.</a:t>
            </a:r>
          </a:p>
          <a:p>
            <a:pPr lvl="0"/>
            <a:r>
              <a:rPr lang="tr-TR" sz="1600" dirty="0">
                <a:latin typeface="Comic Sans MS" pitchFamily="66" charset="0"/>
              </a:rPr>
              <a:t>1925'te</a:t>
            </a:r>
            <a:r>
              <a:rPr lang="tr-TR" sz="1600" b="1" dirty="0">
                <a:latin typeface="Comic Sans MS" pitchFamily="66" charset="0"/>
              </a:rPr>
              <a:t> "İstikbal göklerdedir"</a:t>
            </a:r>
            <a:r>
              <a:rPr lang="tr-TR" sz="1600" dirty="0">
                <a:latin typeface="Comic Sans MS" pitchFamily="66" charset="0"/>
              </a:rPr>
              <a:t> diyerek </a:t>
            </a:r>
            <a:r>
              <a:rPr lang="tr-TR" sz="1600" b="1" dirty="0">
                <a:latin typeface="Comic Sans MS" pitchFamily="66" charset="0"/>
              </a:rPr>
              <a:t>Türk Hava Kurumu</a:t>
            </a:r>
            <a:r>
              <a:rPr lang="tr-TR" sz="1600" dirty="0">
                <a:latin typeface="Comic Sans MS" pitchFamily="66" charset="0"/>
              </a:rPr>
              <a:t>'nun kurulmasını sağlamıştır</a:t>
            </a:r>
            <a:r>
              <a:rPr lang="tr-TR" sz="1600" dirty="0" smtClean="0">
                <a:latin typeface="Comic Sans MS" pitchFamily="66" charset="0"/>
              </a:rPr>
              <a:t>.</a:t>
            </a:r>
            <a:endParaRPr lang="tr-TR" sz="1600" dirty="0">
              <a:latin typeface="Comic Sans MS" pitchFamily="66" charset="0"/>
            </a:endParaRPr>
          </a:p>
        </p:txBody>
      </p:sp>
    </p:spTree>
    <p:extLst>
      <p:ext uri="{BB962C8B-B14F-4D97-AF65-F5344CB8AC3E}">
        <p14:creationId xmlns:p14="http://schemas.microsoft.com/office/powerpoint/2010/main" xmlns="" val="1981473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hakkindabilgi.biz/wp-content/uploads/2014/09/atat%C3%BCrk%C3%BCn-bilim-ile-ilgili-s%C3%B6zler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260648"/>
            <a:ext cx="6096000" cy="3076575"/>
          </a:xfrm>
          <a:prstGeom prst="rect">
            <a:avLst/>
          </a:prstGeom>
          <a:noFill/>
          <a:extLst>
            <a:ext uri="{909E8E84-426E-40DD-AFC4-6F175D3DCCD1}">
              <a14:hiddenFill xmlns:a14="http://schemas.microsoft.com/office/drawing/2010/main" xmlns="">
                <a:solidFill>
                  <a:srgbClr val="FFFFFF"/>
                </a:solidFill>
              </a14:hiddenFill>
            </a:ext>
          </a:extLst>
        </p:spPr>
      </p:pic>
      <p:pic>
        <p:nvPicPr>
          <p:cNvPr id="30724" name="Picture 4" descr="http://www.kemalpasalife.com/wp-content/uploads/2014/11/atat%C3%BCrk-10-kas%C4%B1m-atat%C3%BCrk%C3%BCn-s%C3%B6zleri-atat%C3%BCrk-s%C3%B6zleri-%C3%B6zl%C3%BC-s%C3%B6zler-%C3%BCnl%C3%BC-s%C3%B6zler-atat%C3%BCrk%C3%BC-anma-2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87624" y="3367636"/>
            <a:ext cx="7810500" cy="28956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95254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16632"/>
            <a:ext cx="7924800" cy="652934"/>
          </a:xfrm>
        </p:spPr>
        <p:txBody>
          <a:bodyPr/>
          <a:lstStyle/>
          <a:p>
            <a:pPr algn="ctr"/>
            <a:r>
              <a:rPr lang="tr-TR" b="1" dirty="0" smtClean="0">
                <a:latin typeface="Comic Sans MS" pitchFamily="66" charset="0"/>
              </a:rPr>
              <a:t>BİLGİ KAYNAKLARI</a:t>
            </a:r>
            <a:endParaRPr lang="tr-TR" b="1" dirty="0">
              <a:latin typeface="Comic Sans MS" pitchFamily="66" charset="0"/>
            </a:endParaRPr>
          </a:p>
        </p:txBody>
      </p:sp>
      <p:sp>
        <p:nvSpPr>
          <p:cNvPr id="3" name="İçerik Yer Tutucusu 2"/>
          <p:cNvSpPr>
            <a:spLocks noGrp="1"/>
          </p:cNvSpPr>
          <p:nvPr>
            <p:ph sz="quarter" idx="13"/>
          </p:nvPr>
        </p:nvSpPr>
        <p:spPr>
          <a:xfrm>
            <a:off x="179512" y="836712"/>
            <a:ext cx="8784976" cy="5112568"/>
          </a:xfrm>
        </p:spPr>
        <p:txBody>
          <a:bodyPr>
            <a:normAutofit/>
          </a:bodyPr>
          <a:lstStyle/>
          <a:p>
            <a:pPr marL="0" indent="0">
              <a:buNone/>
            </a:pPr>
            <a:r>
              <a:rPr lang="tr-TR" dirty="0">
                <a:latin typeface="Comic Sans MS" pitchFamily="66" charset="0"/>
              </a:rPr>
              <a:t>Bilgi edinmek amacıyla kullandığımız yayınlara bilgi kaynakları denir. </a:t>
            </a:r>
            <a:endParaRPr lang="tr-TR" dirty="0" smtClean="0">
              <a:latin typeface="Comic Sans MS" pitchFamily="66" charset="0"/>
            </a:endParaRPr>
          </a:p>
          <a:p>
            <a:r>
              <a:rPr lang="tr-TR" b="1" dirty="0" smtClean="0">
                <a:latin typeface="Comic Sans MS" pitchFamily="66" charset="0"/>
              </a:rPr>
              <a:t>1</a:t>
            </a:r>
            <a:r>
              <a:rPr lang="tr-TR" b="1" dirty="0">
                <a:latin typeface="Comic Sans MS" pitchFamily="66" charset="0"/>
              </a:rPr>
              <a:t>) Gazeteleri</a:t>
            </a:r>
            <a:r>
              <a:rPr lang="tr-TR" b="1" dirty="0" smtClean="0">
                <a:latin typeface="Comic Sans MS" pitchFamily="66" charset="0"/>
              </a:rPr>
              <a:t>, dergi</a:t>
            </a:r>
            <a:r>
              <a:rPr lang="tr-TR" b="1" dirty="0">
                <a:latin typeface="Comic Sans MS" pitchFamily="66" charset="0"/>
              </a:rPr>
              <a:t>, kitap, ansiklopedi, internet </a:t>
            </a:r>
            <a:r>
              <a:rPr lang="tr-TR" dirty="0">
                <a:latin typeface="Comic Sans MS" pitchFamily="66" charset="0"/>
              </a:rPr>
              <a:t>gibi kaynaklardan bilgi edinebiliriz..</a:t>
            </a:r>
          </a:p>
          <a:p>
            <a:r>
              <a:rPr lang="tr-TR" b="1" dirty="0">
                <a:latin typeface="Comic Sans MS" pitchFamily="66" charset="0"/>
              </a:rPr>
              <a:t>2) </a:t>
            </a:r>
            <a:r>
              <a:rPr lang="tr-TR" b="1" dirty="0">
                <a:solidFill>
                  <a:schemeClr val="accent6"/>
                </a:solidFill>
                <a:latin typeface="Comic Sans MS" pitchFamily="66" charset="0"/>
              </a:rPr>
              <a:t>Kitaplar</a:t>
            </a:r>
            <a:r>
              <a:rPr lang="tr-TR" dirty="0" smtClean="0">
                <a:solidFill>
                  <a:schemeClr val="accent6"/>
                </a:solidFill>
                <a:latin typeface="Comic Sans MS" pitchFamily="66" charset="0"/>
              </a:rPr>
              <a:t>: </a:t>
            </a:r>
            <a:r>
              <a:rPr lang="tr-TR" dirty="0" smtClean="0">
                <a:latin typeface="Comic Sans MS" pitchFamily="66" charset="0"/>
              </a:rPr>
              <a:t>Bir </a:t>
            </a:r>
            <a:r>
              <a:rPr lang="tr-TR" dirty="0">
                <a:latin typeface="Comic Sans MS" pitchFamily="66" charset="0"/>
              </a:rPr>
              <a:t>konuda çeşitli düzeylerde bilgi içeren, genellikle tek ciltten oluşan, bir veya daha fazla yazar tarafından yazılmış temel bilgi kaynaklarıdır. </a:t>
            </a:r>
          </a:p>
          <a:p>
            <a:r>
              <a:rPr lang="tr-TR" b="1" dirty="0">
                <a:latin typeface="Comic Sans MS" pitchFamily="66" charset="0"/>
              </a:rPr>
              <a:t>3)  Sözlükler:</a:t>
            </a:r>
            <a:r>
              <a:rPr lang="tr-TR" dirty="0">
                <a:latin typeface="Comic Sans MS" pitchFamily="66" charset="0"/>
              </a:rPr>
              <a:t> Bir sözcüğün yazılışını, okunuşunu, anlamını veya başka dillerdeki karşılığını öğrenmek için başvurulan kaynaklardır. </a:t>
            </a:r>
          </a:p>
          <a:p>
            <a:r>
              <a:rPr lang="tr-TR" b="1" dirty="0">
                <a:latin typeface="Comic Sans MS" pitchFamily="66" charset="0"/>
              </a:rPr>
              <a:t>4)</a:t>
            </a:r>
            <a:r>
              <a:rPr lang="tr-TR" dirty="0">
                <a:latin typeface="Comic Sans MS" pitchFamily="66" charset="0"/>
              </a:rPr>
              <a:t> </a:t>
            </a:r>
            <a:r>
              <a:rPr lang="tr-TR" b="1" dirty="0">
                <a:solidFill>
                  <a:schemeClr val="accent6"/>
                </a:solidFill>
                <a:latin typeface="Comic Sans MS" pitchFamily="66" charset="0"/>
              </a:rPr>
              <a:t>Ansiklopediler</a:t>
            </a:r>
            <a:r>
              <a:rPr lang="tr-TR" b="1" dirty="0" smtClean="0">
                <a:solidFill>
                  <a:schemeClr val="accent6"/>
                </a:solidFill>
                <a:latin typeface="Comic Sans MS" pitchFamily="66" charset="0"/>
              </a:rPr>
              <a:t>: </a:t>
            </a:r>
            <a:r>
              <a:rPr lang="tr-TR" dirty="0" smtClean="0">
                <a:latin typeface="Comic Sans MS" pitchFamily="66" charset="0"/>
              </a:rPr>
              <a:t>Çeşitli </a:t>
            </a:r>
            <a:r>
              <a:rPr lang="tr-TR" dirty="0">
                <a:latin typeface="Comic Sans MS" pitchFamily="66" charset="0"/>
              </a:rPr>
              <a:t>konularda belirli bir yönteme göre düzenlenen, bilim, sanat gibi uğraş dallarının tüm bilgilerini ayrıntılı olarak bir arada bulunduran ve genellikle birkaç ciltten oluşan kitaplardır.</a:t>
            </a:r>
          </a:p>
          <a:p>
            <a:r>
              <a:rPr lang="tr-TR" b="1" dirty="0">
                <a:latin typeface="Comic Sans MS" pitchFamily="66" charset="0"/>
              </a:rPr>
              <a:t>5) Almanaklar:</a:t>
            </a:r>
            <a:r>
              <a:rPr lang="tr-TR" dirty="0">
                <a:latin typeface="Comic Sans MS" pitchFamily="66" charset="0"/>
              </a:rPr>
              <a:t> Yılda bir çıkan ve o yılın olaylarını anlatan kitaplardır.</a:t>
            </a:r>
          </a:p>
          <a:p>
            <a:r>
              <a:rPr lang="tr-TR" b="1" dirty="0">
                <a:latin typeface="Comic Sans MS" pitchFamily="66" charset="0"/>
              </a:rPr>
              <a:t>6) </a:t>
            </a:r>
            <a:r>
              <a:rPr lang="tr-TR" b="1" dirty="0">
                <a:solidFill>
                  <a:schemeClr val="accent6"/>
                </a:solidFill>
                <a:latin typeface="Comic Sans MS" pitchFamily="66" charset="0"/>
              </a:rPr>
              <a:t>Atlaslar:</a:t>
            </a:r>
            <a:r>
              <a:rPr lang="tr-TR" dirty="0">
                <a:solidFill>
                  <a:schemeClr val="accent6"/>
                </a:solidFill>
                <a:latin typeface="Comic Sans MS" pitchFamily="66" charset="0"/>
              </a:rPr>
              <a:t> </a:t>
            </a:r>
            <a:r>
              <a:rPr lang="tr-TR" dirty="0">
                <a:latin typeface="Comic Sans MS" pitchFamily="66" charset="0"/>
              </a:rPr>
              <a:t>dünyanın, bir ülkenin, veya bir bölgenin fiziki ve siyasi coğrafyası, ekonomisi,, tarih vb. konularda toplu bilgi vermek için bir araya getirilmiş coğrafya haritalarıdır</a:t>
            </a:r>
            <a:r>
              <a:rPr lang="tr-TR" dirty="0" smtClean="0">
                <a:latin typeface="Comic Sans MS" pitchFamily="66" charset="0"/>
              </a:rPr>
              <a:t>.</a:t>
            </a:r>
            <a:endParaRPr lang="tr-TR" dirty="0">
              <a:latin typeface="Comic Sans MS" pitchFamily="66" charset="0"/>
            </a:endParaRPr>
          </a:p>
        </p:txBody>
      </p:sp>
    </p:spTree>
    <p:extLst>
      <p:ext uri="{BB962C8B-B14F-4D97-AF65-F5344CB8AC3E}">
        <p14:creationId xmlns:p14="http://schemas.microsoft.com/office/powerpoint/2010/main" xmlns="" val="2554389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260648"/>
            <a:ext cx="8568952" cy="5184576"/>
          </a:xfrm>
        </p:spPr>
        <p:txBody>
          <a:bodyPr/>
          <a:lstStyle/>
          <a:p>
            <a:r>
              <a:rPr lang="tr-TR" b="1" dirty="0">
                <a:latin typeface="Comic Sans MS" pitchFamily="66" charset="0"/>
              </a:rPr>
              <a:t>7)</a:t>
            </a:r>
            <a:r>
              <a:rPr lang="tr-TR" dirty="0">
                <a:latin typeface="Comic Sans MS" pitchFamily="66" charset="0"/>
              </a:rPr>
              <a:t>  </a:t>
            </a:r>
            <a:r>
              <a:rPr lang="tr-TR" b="1" dirty="0">
                <a:solidFill>
                  <a:schemeClr val="accent6"/>
                </a:solidFill>
                <a:latin typeface="Comic Sans MS" pitchFamily="66" charset="0"/>
              </a:rPr>
              <a:t>Biyografi:</a:t>
            </a:r>
            <a:r>
              <a:rPr lang="tr-TR" dirty="0">
                <a:solidFill>
                  <a:schemeClr val="accent6"/>
                </a:solidFill>
                <a:latin typeface="Comic Sans MS" pitchFamily="66" charset="0"/>
              </a:rPr>
              <a:t> </a:t>
            </a:r>
            <a:r>
              <a:rPr lang="tr-TR" dirty="0">
                <a:latin typeface="Comic Sans MS" pitchFamily="66" charset="0"/>
              </a:rPr>
              <a:t>K</a:t>
            </a:r>
            <a:r>
              <a:rPr lang="tr-TR" dirty="0" smtClean="0">
                <a:latin typeface="Comic Sans MS" pitchFamily="66" charset="0"/>
              </a:rPr>
              <a:t>işilerin </a:t>
            </a:r>
            <a:r>
              <a:rPr lang="tr-TR" dirty="0">
                <a:latin typeface="Comic Sans MS" pitchFamily="66" charset="0"/>
              </a:rPr>
              <a:t>hayatını anlatan eserlerdir. Biyografilerde, kişinin hayatı başka kişi ve kişiler tarafından yazıya geçirilir.</a:t>
            </a:r>
          </a:p>
          <a:p>
            <a:r>
              <a:rPr lang="tr-TR" b="1" dirty="0" smtClean="0">
                <a:latin typeface="Comic Sans MS" pitchFamily="66" charset="0"/>
              </a:rPr>
              <a:t>8</a:t>
            </a:r>
            <a:r>
              <a:rPr lang="tr-TR" b="1" dirty="0">
                <a:latin typeface="Comic Sans MS" pitchFamily="66" charset="0"/>
              </a:rPr>
              <a:t>)</a:t>
            </a:r>
            <a:r>
              <a:rPr lang="tr-TR" dirty="0">
                <a:latin typeface="Comic Sans MS" pitchFamily="66" charset="0"/>
              </a:rPr>
              <a:t> </a:t>
            </a:r>
            <a:r>
              <a:rPr lang="tr-TR" b="1" dirty="0">
                <a:solidFill>
                  <a:schemeClr val="accent6"/>
                </a:solidFill>
                <a:latin typeface="Comic Sans MS" pitchFamily="66" charset="0"/>
              </a:rPr>
              <a:t>Otobiyografi:</a:t>
            </a:r>
            <a:r>
              <a:rPr lang="tr-TR" dirty="0">
                <a:solidFill>
                  <a:schemeClr val="accent6"/>
                </a:solidFill>
                <a:latin typeface="Comic Sans MS" pitchFamily="66" charset="0"/>
              </a:rPr>
              <a:t> </a:t>
            </a:r>
            <a:r>
              <a:rPr lang="tr-TR" dirty="0">
                <a:latin typeface="Comic Sans MS" pitchFamily="66" charset="0"/>
              </a:rPr>
              <a:t>Otobiyografiler de biyografilerde olduğu gibi kişilerin yaşam öykülerini konu alır. Aralarındaki fark ise; otobiyografilerde yaşam öyküsünü anlatan kişinin kendisi olmalıdır.</a:t>
            </a:r>
          </a:p>
          <a:p>
            <a:r>
              <a:rPr lang="tr-TR" b="1" dirty="0">
                <a:latin typeface="Comic Sans MS" pitchFamily="66" charset="0"/>
              </a:rPr>
              <a:t>9) </a:t>
            </a:r>
            <a:r>
              <a:rPr lang="tr-TR" b="1" dirty="0">
                <a:solidFill>
                  <a:schemeClr val="accent6"/>
                </a:solidFill>
                <a:latin typeface="Comic Sans MS" pitchFamily="66" charset="0"/>
              </a:rPr>
              <a:t>Kronolojiler:</a:t>
            </a:r>
            <a:r>
              <a:rPr lang="tr-TR" dirty="0">
                <a:solidFill>
                  <a:schemeClr val="accent6"/>
                </a:solidFill>
                <a:latin typeface="Comic Sans MS" pitchFamily="66" charset="0"/>
              </a:rPr>
              <a:t> </a:t>
            </a:r>
            <a:r>
              <a:rPr lang="tr-TR" dirty="0">
                <a:latin typeface="Comic Sans MS" pitchFamily="66" charset="0"/>
              </a:rPr>
              <a:t>Bilgiyi oluş sırasına göre aktaran kaynaklardır. Kronolojilerde bilgi genellikle tablolar halinde sunulur.</a:t>
            </a:r>
          </a:p>
          <a:p>
            <a:r>
              <a:rPr lang="tr-TR" b="1" dirty="0">
                <a:latin typeface="Comic Sans MS" pitchFamily="66" charset="0"/>
              </a:rPr>
              <a:t>10) </a:t>
            </a:r>
            <a:r>
              <a:rPr lang="tr-TR" b="1" dirty="0">
                <a:solidFill>
                  <a:schemeClr val="accent6"/>
                </a:solidFill>
                <a:latin typeface="Comic Sans MS" pitchFamily="66" charset="0"/>
              </a:rPr>
              <a:t>Kaynak CD'ler:</a:t>
            </a:r>
            <a:r>
              <a:rPr lang="tr-TR" dirty="0">
                <a:solidFill>
                  <a:schemeClr val="accent6"/>
                </a:solidFill>
                <a:latin typeface="Comic Sans MS" pitchFamily="66" charset="0"/>
              </a:rPr>
              <a:t> </a:t>
            </a:r>
            <a:r>
              <a:rPr lang="tr-TR" dirty="0">
                <a:latin typeface="Comic Sans MS" pitchFamily="66" charset="0"/>
              </a:rPr>
              <a:t>12 cm </a:t>
            </a:r>
            <a:r>
              <a:rPr lang="tr-TR" dirty="0" smtClean="0">
                <a:latin typeface="Comic Sans MS" pitchFamily="66" charset="0"/>
              </a:rPr>
              <a:t>çapında 1,2 </a:t>
            </a:r>
            <a:r>
              <a:rPr lang="tr-TR" dirty="0">
                <a:latin typeface="Comic Sans MS" pitchFamily="66" charset="0"/>
              </a:rPr>
              <a:t>mm kalınlığında ortası delik, parlak renkli basit bir disktir. Günümüzde öğretici bir çok kitap ve ansiklopediler CD'lere yerleştirilmiştir.</a:t>
            </a:r>
          </a:p>
          <a:p>
            <a:pPr marL="0" indent="0" algn="ctr">
              <a:buNone/>
            </a:pPr>
            <a:r>
              <a:rPr lang="tr-TR" b="1" dirty="0" smtClean="0">
                <a:solidFill>
                  <a:schemeClr val="accent6"/>
                </a:solidFill>
                <a:latin typeface="Comic Sans MS" pitchFamily="66" charset="0"/>
              </a:rPr>
              <a:t>Bunların </a:t>
            </a:r>
            <a:r>
              <a:rPr lang="tr-TR" b="1" dirty="0">
                <a:solidFill>
                  <a:schemeClr val="accent6"/>
                </a:solidFill>
                <a:latin typeface="Comic Sans MS" pitchFamily="66" charset="0"/>
              </a:rPr>
              <a:t>dışında video filmler, kasetler, mikrofilmler gibi bilgi kaynakları da vardır.</a:t>
            </a:r>
            <a:endParaRPr lang="tr-TR" dirty="0">
              <a:solidFill>
                <a:schemeClr val="accent6"/>
              </a:solidFill>
              <a:latin typeface="Comic Sans MS" pitchFamily="66" charset="0"/>
            </a:endParaRPr>
          </a:p>
          <a:p>
            <a:r>
              <a:rPr lang="tr-TR" dirty="0">
                <a:latin typeface="Comic Sans MS" pitchFamily="66" charset="0"/>
              </a:rPr>
              <a:t>Bilgi edinmek amacıyla kullandığımız yayınlar günlük, haftalık veya aylık olabilir. Bunlara</a:t>
            </a:r>
            <a:r>
              <a:rPr lang="tr-TR" b="1" dirty="0">
                <a:latin typeface="Comic Sans MS" pitchFamily="66" charset="0"/>
              </a:rPr>
              <a:t> süreli yayın </a:t>
            </a:r>
            <a:r>
              <a:rPr lang="tr-TR" dirty="0">
                <a:latin typeface="Comic Sans MS" pitchFamily="66" charset="0"/>
              </a:rPr>
              <a:t>adı </a:t>
            </a:r>
            <a:r>
              <a:rPr lang="tr-TR" dirty="0" smtClean="0">
                <a:latin typeface="Comic Sans MS" pitchFamily="66" charset="0"/>
              </a:rPr>
              <a:t>verilir. En </a:t>
            </a:r>
            <a:r>
              <a:rPr lang="tr-TR" dirty="0">
                <a:latin typeface="Comic Sans MS" pitchFamily="66" charset="0"/>
              </a:rPr>
              <a:t>önemli süreli yayınları dergilerdir. Dergiler; belirli bir alanda, uzmanlar tarafından yazılmış makaleleri içerir, </a:t>
            </a:r>
          </a:p>
          <a:p>
            <a:endParaRPr lang="tr-TR" dirty="0"/>
          </a:p>
        </p:txBody>
      </p:sp>
    </p:spTree>
    <p:extLst>
      <p:ext uri="{BB962C8B-B14F-4D97-AF65-F5344CB8AC3E}">
        <p14:creationId xmlns:p14="http://schemas.microsoft.com/office/powerpoint/2010/main" xmlns="" val="1164300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467544" y="332656"/>
            <a:ext cx="8066856" cy="5382344"/>
          </a:xfrm>
        </p:spPr>
        <p:txBody>
          <a:bodyPr/>
          <a:lstStyle/>
          <a:p>
            <a:pPr marL="0" indent="0" algn="ctr">
              <a:buNone/>
            </a:pPr>
            <a:r>
              <a:rPr lang="tr-TR" sz="2400" b="1" dirty="0">
                <a:solidFill>
                  <a:schemeClr val="accent5"/>
                </a:solidFill>
                <a:latin typeface="Comic Sans MS" pitchFamily="66" charset="0"/>
              </a:rPr>
              <a:t>Hayatımızı hem olumlu hem de olumsuz yönde etkileyen buluş ve </a:t>
            </a:r>
            <a:r>
              <a:rPr lang="tr-TR" sz="2400" b="1" dirty="0" smtClean="0">
                <a:solidFill>
                  <a:schemeClr val="accent5"/>
                </a:solidFill>
                <a:latin typeface="Comic Sans MS" pitchFamily="66" charset="0"/>
              </a:rPr>
              <a:t>icatlar olabilir. </a:t>
            </a:r>
          </a:p>
          <a:p>
            <a:pPr marL="0" indent="0">
              <a:buNone/>
            </a:pPr>
            <a:r>
              <a:rPr lang="tr-TR" b="1" dirty="0" smtClean="0">
                <a:latin typeface="Comic Sans MS" pitchFamily="66" charset="0"/>
              </a:rPr>
              <a:t>Örneğin</a:t>
            </a:r>
            <a:r>
              <a:rPr lang="tr-TR" b="1" dirty="0">
                <a:latin typeface="Comic Sans MS" pitchFamily="66" charset="0"/>
              </a:rPr>
              <a:t>,</a:t>
            </a:r>
            <a:r>
              <a:rPr lang="tr-TR" dirty="0">
                <a:latin typeface="Comic Sans MS" pitchFamily="66" charset="0"/>
              </a:rPr>
              <a:t> cep telefonları iletişim alanında insanlara kolaylık sağlar. Fakat uzun süre </a:t>
            </a:r>
            <a:r>
              <a:rPr lang="tr-TR" dirty="0" smtClean="0">
                <a:latin typeface="Comic Sans MS" pitchFamily="66" charset="0"/>
              </a:rPr>
              <a:t>kullanıldığında</a:t>
            </a:r>
            <a:r>
              <a:rPr lang="tr-TR" b="1" dirty="0">
                <a:latin typeface="Comic Sans MS" pitchFamily="66" charset="0"/>
              </a:rPr>
              <a:t> </a:t>
            </a:r>
            <a:r>
              <a:rPr lang="tr-TR" dirty="0" smtClean="0">
                <a:latin typeface="Comic Sans MS" pitchFamily="66" charset="0"/>
              </a:rPr>
              <a:t>yaydığı </a:t>
            </a:r>
            <a:r>
              <a:rPr lang="tr-TR" dirty="0">
                <a:latin typeface="Comic Sans MS" pitchFamily="66" charset="0"/>
              </a:rPr>
              <a:t>radyasyon nedeniyle insan sağlığına zarar verir.  Kredi kartları hayatımızı kolaylaştıran teknolojik gelişmelerinden birisidir. Ancak gelirimizin çok üzerinde harcama yapmak, ekonomik durumumuz, ruh sağlığımız ve aile hayatımızda çok büyük sıkıntılar ortaya çıkarabilir</a:t>
            </a:r>
            <a:r>
              <a:rPr lang="tr-TR" dirty="0" smtClean="0">
                <a:latin typeface="Comic Sans MS" pitchFamily="66" charset="0"/>
              </a:rPr>
              <a:t>.</a:t>
            </a:r>
            <a:endParaRPr lang="tr-TR" dirty="0">
              <a:latin typeface="Comic Sans MS" pitchFamily="66" charset="0"/>
            </a:endParaRPr>
          </a:p>
        </p:txBody>
      </p:sp>
    </p:spTree>
    <p:extLst>
      <p:ext uri="{BB962C8B-B14F-4D97-AF65-F5344CB8AC3E}">
        <p14:creationId xmlns:p14="http://schemas.microsoft.com/office/powerpoint/2010/main" xmlns="" val="4022140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260648"/>
            <a:ext cx="4196266"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9700" name="Picture 4" descr="http://1.bp.blogspot.com/_Jr-A-dUj_r8/S9WMex5mcqI/AAAAAAAAADI/psiAJ29VXU8/s1600/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4008" y="260648"/>
            <a:ext cx="4032448" cy="3024336"/>
          </a:xfrm>
          <a:prstGeom prst="rect">
            <a:avLst/>
          </a:prstGeom>
          <a:noFill/>
          <a:extLst>
            <a:ext uri="{909E8E84-426E-40DD-AFC4-6F175D3DCCD1}">
              <a14:hiddenFill xmlns:a14="http://schemas.microsoft.com/office/drawing/2010/main" xmlns="">
                <a:solidFill>
                  <a:srgbClr val="FFFFFF"/>
                </a:solidFill>
              </a14:hiddenFill>
            </a:ext>
          </a:extLst>
        </p:spPr>
      </p:pic>
      <p:pic>
        <p:nvPicPr>
          <p:cNvPr id="29702" name="Picture 6" descr="http://i.imgur.com/qrl5Iie.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143695" y="3501008"/>
            <a:ext cx="5000625" cy="2905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13356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u="sng" dirty="0">
                <a:solidFill>
                  <a:schemeClr val="accent6"/>
                </a:solidFill>
                <a:latin typeface="Comic Sans MS" pitchFamily="66" charset="0"/>
              </a:rPr>
              <a:t>ARAŞTIRMA VE KAYNAK KULLANMA YÖNTEMİ</a:t>
            </a:r>
            <a:r>
              <a:rPr lang="tr-TR" b="1" u="sng" dirty="0" smtClean="0">
                <a:solidFill>
                  <a:schemeClr val="accent6"/>
                </a:solidFill>
                <a:latin typeface="Comic Sans MS" pitchFamily="66" charset="0"/>
              </a:rPr>
              <a:t>:</a:t>
            </a:r>
            <a:endParaRPr lang="tr-TR" dirty="0">
              <a:solidFill>
                <a:schemeClr val="accent6"/>
              </a:solidFill>
            </a:endParaRPr>
          </a:p>
        </p:txBody>
      </p:sp>
      <p:sp>
        <p:nvSpPr>
          <p:cNvPr id="3" name="İçerik Yer Tutucusu 2"/>
          <p:cNvSpPr>
            <a:spLocks noGrp="1"/>
          </p:cNvSpPr>
          <p:nvPr>
            <p:ph sz="quarter" idx="13"/>
          </p:nvPr>
        </p:nvSpPr>
        <p:spPr/>
        <p:txBody>
          <a:bodyPr/>
          <a:lstStyle/>
          <a:p>
            <a:pPr lvl="0"/>
            <a:r>
              <a:rPr lang="tr-TR" dirty="0" smtClean="0">
                <a:latin typeface="Comic Sans MS" pitchFamily="66" charset="0"/>
              </a:rPr>
              <a:t>Konunun </a:t>
            </a:r>
            <a:r>
              <a:rPr lang="tr-TR" dirty="0">
                <a:latin typeface="Comic Sans MS" pitchFamily="66" charset="0"/>
              </a:rPr>
              <a:t>sınırları ve konuyla ilgili kaynaklar belirlenir.</a:t>
            </a:r>
          </a:p>
          <a:p>
            <a:pPr lvl="0"/>
            <a:r>
              <a:rPr lang="tr-TR" dirty="0">
                <a:latin typeface="Comic Sans MS" pitchFamily="66" charset="0"/>
              </a:rPr>
              <a:t>Kütüphanelerden ve internetten faydalanarak gerekli bilgiler toplanır.</a:t>
            </a:r>
          </a:p>
          <a:p>
            <a:pPr lvl="0"/>
            <a:r>
              <a:rPr lang="tr-TR" dirty="0">
                <a:latin typeface="Comic Sans MS" pitchFamily="66" charset="0"/>
              </a:rPr>
              <a:t>Araştırma raporu düzenlenir.</a:t>
            </a:r>
          </a:p>
          <a:p>
            <a:pPr lvl="0"/>
            <a:r>
              <a:rPr lang="tr-TR" dirty="0">
                <a:latin typeface="Comic Sans MS" pitchFamily="66" charset="0"/>
              </a:rPr>
              <a:t>Araştırma sonunda </a:t>
            </a:r>
            <a:r>
              <a:rPr lang="tr-TR" dirty="0" smtClean="0">
                <a:latin typeface="Comic Sans MS" pitchFamily="66" charset="0"/>
              </a:rPr>
              <a:t>yararlanılan </a:t>
            </a:r>
            <a:r>
              <a:rPr lang="tr-TR" dirty="0">
                <a:latin typeface="Comic Sans MS" pitchFamily="66" charset="0"/>
              </a:rPr>
              <a:t>kaynaklar belirtilir</a:t>
            </a:r>
            <a:r>
              <a:rPr lang="tr-TR" dirty="0" smtClean="0">
                <a:latin typeface="Comic Sans MS" pitchFamily="66" charset="0"/>
              </a:rPr>
              <a:t>. Aksi </a:t>
            </a:r>
            <a:r>
              <a:rPr lang="tr-TR" dirty="0">
                <a:latin typeface="Comic Sans MS" pitchFamily="66" charset="0"/>
              </a:rPr>
              <a:t>taktirde Telif hakkı </a:t>
            </a:r>
            <a:r>
              <a:rPr lang="tr-TR" dirty="0" smtClean="0">
                <a:latin typeface="Comic Sans MS" pitchFamily="66" charset="0"/>
              </a:rPr>
              <a:t>ihlal edilmiş olur.</a:t>
            </a:r>
            <a:endParaRPr lang="tr-TR" dirty="0">
              <a:latin typeface="Comic Sans MS" pitchFamily="66" charset="0"/>
            </a:endParaRPr>
          </a:p>
          <a:p>
            <a:pPr marL="0" indent="0">
              <a:buNone/>
            </a:pPr>
            <a:r>
              <a:rPr lang="tr-TR" b="1" i="1" u="sng" dirty="0" smtClean="0">
                <a:solidFill>
                  <a:schemeClr val="accent6"/>
                </a:solidFill>
                <a:latin typeface="Comic Sans MS" pitchFamily="66" charset="0"/>
              </a:rPr>
              <a:t>Not:</a:t>
            </a:r>
            <a:r>
              <a:rPr lang="tr-TR" b="1" i="1" dirty="0" smtClean="0">
                <a:solidFill>
                  <a:schemeClr val="accent6"/>
                </a:solidFill>
                <a:latin typeface="Comic Sans MS" pitchFamily="66" charset="0"/>
              </a:rPr>
              <a:t> </a:t>
            </a:r>
            <a:r>
              <a:rPr lang="tr-TR" b="1" i="1" dirty="0" smtClean="0">
                <a:latin typeface="Comic Sans MS" pitchFamily="66" charset="0"/>
              </a:rPr>
              <a:t>Telif</a:t>
            </a:r>
            <a:r>
              <a:rPr lang="tr-TR" dirty="0" smtClean="0">
                <a:latin typeface="Comic Sans MS" pitchFamily="66" charset="0"/>
              </a:rPr>
              <a:t> </a:t>
            </a:r>
            <a:r>
              <a:rPr lang="tr-TR" dirty="0">
                <a:latin typeface="Comic Sans MS" pitchFamily="66" charset="0"/>
              </a:rPr>
              <a:t>sözcüğü, kitap yazmak; resim, heykel ya da beste yapmak; güzel bir sanat eseri meydana getirmek anlamına </a:t>
            </a:r>
            <a:r>
              <a:rPr lang="tr-TR" dirty="0" err="1">
                <a:latin typeface="Comic Sans MS" pitchFamily="66" charset="0"/>
              </a:rPr>
              <a:t>gelir</a:t>
            </a:r>
            <a:r>
              <a:rPr lang="tr-TR" b="1" dirty="0" err="1">
                <a:latin typeface="Comic Sans MS" pitchFamily="66" charset="0"/>
              </a:rPr>
              <a:t>.Telif</a:t>
            </a:r>
            <a:r>
              <a:rPr lang="tr-TR" b="1" dirty="0">
                <a:latin typeface="Comic Sans MS" pitchFamily="66" charset="0"/>
              </a:rPr>
              <a:t> hakkı</a:t>
            </a:r>
            <a:r>
              <a:rPr lang="tr-TR" dirty="0">
                <a:latin typeface="Comic Sans MS" pitchFamily="66" charset="0"/>
              </a:rPr>
              <a:t> ise bir fikir veya sanat eserini meydana getiren kişinin, bu eserden doğan haklarının tümü demektir</a:t>
            </a:r>
            <a:r>
              <a:rPr lang="tr-TR" dirty="0" smtClean="0">
                <a:latin typeface="Comic Sans MS" pitchFamily="66" charset="0"/>
              </a:rPr>
              <a:t>.</a:t>
            </a:r>
            <a:endParaRPr lang="tr-TR" dirty="0">
              <a:latin typeface="Comic Sans MS" pitchFamily="66" charset="0"/>
            </a:endParaRPr>
          </a:p>
        </p:txBody>
      </p:sp>
    </p:spTree>
    <p:extLst>
      <p:ext uri="{BB962C8B-B14F-4D97-AF65-F5344CB8AC3E}">
        <p14:creationId xmlns:p14="http://schemas.microsoft.com/office/powerpoint/2010/main" xmlns="" val="24160694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u="sng" dirty="0">
                <a:solidFill>
                  <a:schemeClr val="accent6"/>
                </a:solidFill>
                <a:latin typeface="Comic Sans MS" pitchFamily="66" charset="0"/>
              </a:rPr>
              <a:t>KAYNAKÇA NASIL YAZILIR</a:t>
            </a:r>
            <a:r>
              <a:rPr lang="tr-TR" b="1" u="sng" dirty="0" smtClean="0">
                <a:solidFill>
                  <a:schemeClr val="accent6"/>
                </a:solidFill>
                <a:latin typeface="Comic Sans MS" pitchFamily="66" charset="0"/>
              </a:rPr>
              <a:t>?</a:t>
            </a:r>
            <a:endParaRPr lang="tr-TR" dirty="0">
              <a:solidFill>
                <a:schemeClr val="accent6"/>
              </a:solidFill>
              <a:latin typeface="Comic Sans MS" pitchFamily="66" charset="0"/>
            </a:endParaRPr>
          </a:p>
        </p:txBody>
      </p:sp>
      <p:sp>
        <p:nvSpPr>
          <p:cNvPr id="3" name="İçerik Yer Tutucusu 2"/>
          <p:cNvSpPr>
            <a:spLocks noGrp="1"/>
          </p:cNvSpPr>
          <p:nvPr>
            <p:ph sz="quarter" idx="13"/>
          </p:nvPr>
        </p:nvSpPr>
        <p:spPr/>
        <p:txBody>
          <a:bodyPr/>
          <a:lstStyle/>
          <a:p>
            <a:r>
              <a:rPr lang="tr-TR" dirty="0" smtClean="0">
                <a:latin typeface="Comic Sans MS" pitchFamily="66" charset="0"/>
              </a:rPr>
              <a:t>Okulda </a:t>
            </a:r>
            <a:r>
              <a:rPr lang="tr-TR" dirty="0">
                <a:latin typeface="Comic Sans MS" pitchFamily="66" charset="0"/>
              </a:rPr>
              <a:t>bizlere verilen araştırma ödevlerini hazırlarken yararlandığımız kaynakları ödevimizin en arka sayfasında "Kaynakça" </a:t>
            </a:r>
            <a:r>
              <a:rPr lang="tr-TR" dirty="0" smtClean="0">
                <a:latin typeface="Comic Sans MS" pitchFamily="66" charset="0"/>
              </a:rPr>
              <a:t>bölümünde </a:t>
            </a:r>
            <a:r>
              <a:rPr lang="tr-TR" dirty="0">
                <a:latin typeface="Comic Sans MS" pitchFamily="66" charset="0"/>
              </a:rPr>
              <a:t>göstermeliyiz. </a:t>
            </a:r>
            <a:endParaRPr lang="tr-TR" dirty="0" smtClean="0">
              <a:latin typeface="Comic Sans MS" pitchFamily="66" charset="0"/>
            </a:endParaRPr>
          </a:p>
          <a:p>
            <a:pPr marL="0" indent="0">
              <a:buNone/>
            </a:pPr>
            <a:r>
              <a:rPr lang="tr-TR" b="1" dirty="0" smtClean="0">
                <a:latin typeface="Comic Sans MS" pitchFamily="66" charset="0"/>
              </a:rPr>
              <a:t>    Kaynakça </a:t>
            </a:r>
            <a:r>
              <a:rPr lang="tr-TR" b="1" dirty="0">
                <a:latin typeface="Comic Sans MS" pitchFamily="66" charset="0"/>
              </a:rPr>
              <a:t>bölümünde:</a:t>
            </a:r>
            <a:endParaRPr lang="tr-TR" dirty="0">
              <a:latin typeface="Comic Sans MS" pitchFamily="66" charset="0"/>
            </a:endParaRPr>
          </a:p>
          <a:p>
            <a:pPr lvl="0"/>
            <a:r>
              <a:rPr lang="tr-TR" dirty="0">
                <a:latin typeface="Comic Sans MS" pitchFamily="66" charset="0"/>
              </a:rPr>
              <a:t>Yazarın adı soyadı</a:t>
            </a:r>
          </a:p>
          <a:p>
            <a:pPr lvl="0"/>
            <a:r>
              <a:rPr lang="tr-TR" dirty="0">
                <a:latin typeface="Comic Sans MS" pitchFamily="66" charset="0"/>
              </a:rPr>
              <a:t>Kitabın adı</a:t>
            </a:r>
          </a:p>
          <a:p>
            <a:pPr lvl="0"/>
            <a:r>
              <a:rPr lang="tr-TR" dirty="0">
                <a:latin typeface="Comic Sans MS" pitchFamily="66" charset="0"/>
              </a:rPr>
              <a:t>Kitabın yayınevi</a:t>
            </a:r>
          </a:p>
          <a:p>
            <a:pPr lvl="0"/>
            <a:r>
              <a:rPr lang="tr-TR" dirty="0">
                <a:latin typeface="Comic Sans MS" pitchFamily="66" charset="0"/>
              </a:rPr>
              <a:t>Basıldığı yer ve </a:t>
            </a:r>
            <a:r>
              <a:rPr lang="tr-TR" dirty="0" smtClean="0">
                <a:latin typeface="Comic Sans MS" pitchFamily="66" charset="0"/>
              </a:rPr>
              <a:t>tarihi</a:t>
            </a:r>
            <a:endParaRPr lang="tr-TR" dirty="0">
              <a:latin typeface="Comic Sans MS" pitchFamily="66" charset="0"/>
            </a:endParaRPr>
          </a:p>
        </p:txBody>
      </p:sp>
    </p:spTree>
    <p:extLst>
      <p:ext uri="{BB962C8B-B14F-4D97-AF65-F5344CB8AC3E}">
        <p14:creationId xmlns:p14="http://schemas.microsoft.com/office/powerpoint/2010/main" xmlns="" val="240482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u="sng" dirty="0">
                <a:solidFill>
                  <a:srgbClr val="FFFF00"/>
                </a:solidFill>
                <a:latin typeface="Comic Sans MS" pitchFamily="66" charset="0"/>
              </a:rPr>
              <a:t>MUCİTLER VE BİLİM ADAMLARI</a:t>
            </a:r>
            <a:r>
              <a:rPr lang="tr-TR" dirty="0"/>
              <a:t/>
            </a:r>
            <a:br>
              <a:rPr lang="tr-TR" dirty="0"/>
            </a:br>
            <a:endParaRPr lang="tr-TR" dirty="0"/>
          </a:p>
        </p:txBody>
      </p:sp>
      <p:sp>
        <p:nvSpPr>
          <p:cNvPr id="3" name="İçerik Yer Tutucusu 2"/>
          <p:cNvSpPr>
            <a:spLocks noGrp="1"/>
          </p:cNvSpPr>
          <p:nvPr>
            <p:ph sz="quarter" idx="13"/>
          </p:nvPr>
        </p:nvSpPr>
        <p:spPr>
          <a:xfrm>
            <a:off x="179512" y="1124744"/>
            <a:ext cx="8712968" cy="1296144"/>
          </a:xfrm>
        </p:spPr>
        <p:txBody>
          <a:bodyPr>
            <a:normAutofit lnSpcReduction="10000"/>
          </a:bodyPr>
          <a:lstStyle/>
          <a:p>
            <a:r>
              <a:rPr lang="tr-TR" b="1" u="sng" dirty="0" smtClean="0">
                <a:solidFill>
                  <a:srgbClr val="FFC000"/>
                </a:solidFill>
                <a:latin typeface="Comic Sans MS" pitchFamily="66" charset="0"/>
              </a:rPr>
              <a:t>Bilim:</a:t>
            </a:r>
            <a:r>
              <a:rPr lang="tr-TR" b="1" dirty="0" smtClean="0">
                <a:solidFill>
                  <a:srgbClr val="FFC000"/>
                </a:solidFill>
                <a:latin typeface="Comic Sans MS" pitchFamily="66" charset="0"/>
              </a:rPr>
              <a:t> </a:t>
            </a:r>
            <a:r>
              <a:rPr lang="tr-TR" dirty="0" smtClean="0">
                <a:latin typeface="Comic Sans MS" pitchFamily="66" charset="0"/>
              </a:rPr>
              <a:t>Evrenin </a:t>
            </a:r>
            <a:r>
              <a:rPr lang="tr-TR" dirty="0">
                <a:latin typeface="Comic Sans MS" pitchFamily="66" charset="0"/>
              </a:rPr>
              <a:t>ya da olayların bir bölümünü konu olarak seçen, deneysel yöntemlere ve gerçekliğe dayanarak sonuçlar çıkarmaya çalışan düzenli bilgidir.</a:t>
            </a:r>
          </a:p>
          <a:p>
            <a:r>
              <a:rPr lang="tr-TR" b="1" u="sng" dirty="0">
                <a:solidFill>
                  <a:srgbClr val="FFC000"/>
                </a:solidFill>
                <a:latin typeface="Comic Sans MS" pitchFamily="66" charset="0"/>
              </a:rPr>
              <a:t>Bilim </a:t>
            </a:r>
            <a:r>
              <a:rPr lang="tr-TR" b="1" u="sng" dirty="0" smtClean="0">
                <a:solidFill>
                  <a:srgbClr val="FFC000"/>
                </a:solidFill>
                <a:latin typeface="Comic Sans MS" pitchFamily="66" charset="0"/>
              </a:rPr>
              <a:t>Adamı:</a:t>
            </a:r>
            <a:r>
              <a:rPr lang="tr-TR" dirty="0">
                <a:solidFill>
                  <a:srgbClr val="FFC000"/>
                </a:solidFill>
                <a:latin typeface="Comic Sans MS" pitchFamily="66" charset="0"/>
              </a:rPr>
              <a:t>	</a:t>
            </a:r>
            <a:r>
              <a:rPr lang="tr-TR" dirty="0" smtClean="0">
                <a:latin typeface="Comic Sans MS" pitchFamily="66" charset="0"/>
              </a:rPr>
              <a:t>Bir </a:t>
            </a:r>
            <a:r>
              <a:rPr lang="tr-TR" dirty="0">
                <a:latin typeface="Comic Sans MS" pitchFamily="66" charset="0"/>
              </a:rPr>
              <a:t>soruna çözüm bulmak için harekete geçen kişidir.</a:t>
            </a:r>
          </a:p>
          <a:p>
            <a:pPr marL="0" indent="0">
              <a:buNone/>
            </a:pPr>
            <a:endParaRPr lang="tr-TR" dirty="0"/>
          </a:p>
        </p:txBody>
      </p:sp>
      <p:pic>
        <p:nvPicPr>
          <p:cNvPr id="4098" name="Picture 2" descr="http://yumurtaliekmek.com/wp-content/uploads/2013/02/ediss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176" y="4590245"/>
            <a:ext cx="2451675" cy="1874529"/>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http://www.imanedenbilimadamlari.com/images/bacon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12338" y="2487624"/>
            <a:ext cx="1224136" cy="1603184"/>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http://www.imanedenbilimadamlari.com/images/pascal.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36474" y="2487436"/>
            <a:ext cx="1327614" cy="1608456"/>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http://www.imanedenbilimadamlari.com/images/max.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64088" y="2487436"/>
            <a:ext cx="1152128" cy="1608456"/>
          </a:xfrm>
          <a:prstGeom prst="rect">
            <a:avLst/>
          </a:prstGeom>
          <a:noFill/>
          <a:extLst>
            <a:ext uri="{909E8E84-426E-40DD-AFC4-6F175D3DCCD1}">
              <a14:hiddenFill xmlns:a14="http://schemas.microsoft.com/office/drawing/2010/main" xmlns="">
                <a:solidFill>
                  <a:srgbClr val="FFFFFF"/>
                </a:solidFill>
              </a14:hiddenFill>
            </a:ext>
          </a:extLst>
        </p:spPr>
      </p:pic>
      <p:pic>
        <p:nvPicPr>
          <p:cNvPr id="4106" name="Picture 10" descr="http://upload.wikimedia.org/wikipedia/tr/thumb/3/32/Ali_kuscu.jpg/150px-Ali_kuscu.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797665" y="2487625"/>
            <a:ext cx="1014673" cy="1603184"/>
          </a:xfrm>
          <a:prstGeom prst="rect">
            <a:avLst/>
          </a:prstGeom>
          <a:noFill/>
          <a:extLst>
            <a:ext uri="{909E8E84-426E-40DD-AFC4-6F175D3DCCD1}">
              <a14:hiddenFill xmlns:a14="http://schemas.microsoft.com/office/drawing/2010/main" xmlns="">
                <a:solidFill>
                  <a:srgbClr val="FFFFFF"/>
                </a:solidFill>
              </a14:hiddenFill>
            </a:ext>
          </a:extLst>
        </p:spPr>
      </p:pic>
      <p:pic>
        <p:nvPicPr>
          <p:cNvPr id="4108" name="Picture 12" descr="http://www.reypastor.org/departamentos/ding/doi/tentopbritons/bell.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516216" y="2506632"/>
            <a:ext cx="2265412" cy="1589260"/>
          </a:xfrm>
          <a:prstGeom prst="rect">
            <a:avLst/>
          </a:prstGeom>
          <a:noFill/>
          <a:extLst>
            <a:ext uri="{909E8E84-426E-40DD-AFC4-6F175D3DCCD1}">
              <a14:hiddenFill xmlns:a14="http://schemas.microsoft.com/office/drawing/2010/main" xmlns="">
                <a:solidFill>
                  <a:srgbClr val="FFFFFF"/>
                </a:solidFill>
              </a14:hiddenFill>
            </a:ext>
          </a:extLst>
        </p:spPr>
      </p:pic>
      <p:pic>
        <p:nvPicPr>
          <p:cNvPr id="4110" name="Picture 14" descr="http://file1.hpage.com/003141/66/bilder/andre-marie_ampere1775-1836.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54166" y="2506632"/>
            <a:ext cx="1543499" cy="1584176"/>
          </a:xfrm>
          <a:prstGeom prst="rect">
            <a:avLst/>
          </a:prstGeom>
          <a:noFill/>
          <a:extLst>
            <a:ext uri="{909E8E84-426E-40DD-AFC4-6F175D3DCCD1}">
              <a14:hiddenFill xmlns:a14="http://schemas.microsoft.com/office/drawing/2010/main" xmlns="">
                <a:solidFill>
                  <a:srgbClr val="FFFFFF"/>
                </a:solidFill>
              </a14:hiddenFill>
            </a:ext>
          </a:extLst>
        </p:spPr>
      </p:pic>
      <p:pic>
        <p:nvPicPr>
          <p:cNvPr id="4112" name="Picture 16" descr="https://dwtr67e3ikfml.cloudfront.net/bookCovers/10f980e9df1293656b0f9d5edf595da0977b8b8e"/>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538010" y="4291198"/>
            <a:ext cx="1826078" cy="2360757"/>
          </a:xfrm>
          <a:prstGeom prst="rect">
            <a:avLst/>
          </a:prstGeom>
          <a:noFill/>
          <a:extLst>
            <a:ext uri="{909E8E84-426E-40DD-AFC4-6F175D3DCCD1}">
              <a14:hiddenFill xmlns:a14="http://schemas.microsoft.com/office/drawing/2010/main" xmlns="">
                <a:solidFill>
                  <a:srgbClr val="FFFFFF"/>
                </a:solidFill>
              </a14:hiddenFill>
            </a:ext>
          </a:extLst>
        </p:spPr>
      </p:pic>
      <p:pic>
        <p:nvPicPr>
          <p:cNvPr id="4115" name="Picture 19" descr="http://www.nenedirvikipedi.com/wp-content/uploads/2013/09/matematik%C3%A7iler.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114013" y="4440721"/>
            <a:ext cx="1825636" cy="206171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21277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04664"/>
            <a:ext cx="7924800" cy="796950"/>
          </a:xfrm>
        </p:spPr>
        <p:txBody>
          <a:bodyPr/>
          <a:lstStyle/>
          <a:p>
            <a:pPr algn="ctr"/>
            <a:r>
              <a:rPr lang="tr-TR" b="1" u="sng" dirty="0" err="1" smtClean="0">
                <a:solidFill>
                  <a:schemeClr val="tx2">
                    <a:lumMod val="60000"/>
                    <a:lumOff val="40000"/>
                  </a:schemeClr>
                </a:solidFill>
                <a:latin typeface="Comic Sans MS" pitchFamily="66" charset="0"/>
              </a:rPr>
              <a:t>Bİlİm</a:t>
            </a:r>
            <a:r>
              <a:rPr lang="tr-TR" b="1" u="sng" dirty="0" smtClean="0">
                <a:solidFill>
                  <a:schemeClr val="tx2">
                    <a:lumMod val="60000"/>
                    <a:lumOff val="40000"/>
                  </a:schemeClr>
                </a:solidFill>
                <a:latin typeface="Comic Sans MS" pitchFamily="66" charset="0"/>
              </a:rPr>
              <a:t> </a:t>
            </a:r>
            <a:r>
              <a:rPr lang="tr-TR" b="1" u="sng" dirty="0" err="1" smtClean="0">
                <a:solidFill>
                  <a:schemeClr val="tx2">
                    <a:lumMod val="60000"/>
                    <a:lumOff val="40000"/>
                  </a:schemeClr>
                </a:solidFill>
                <a:latin typeface="Comic Sans MS" pitchFamily="66" charset="0"/>
              </a:rPr>
              <a:t>İnsaLARının</a:t>
            </a:r>
            <a:r>
              <a:rPr lang="tr-TR" b="1" u="sng" dirty="0" smtClean="0">
                <a:solidFill>
                  <a:schemeClr val="tx2">
                    <a:lumMod val="60000"/>
                    <a:lumOff val="40000"/>
                  </a:schemeClr>
                </a:solidFill>
                <a:latin typeface="Comic Sans MS" pitchFamily="66" charset="0"/>
              </a:rPr>
              <a:t> </a:t>
            </a:r>
            <a:r>
              <a:rPr lang="tr-TR" b="1" u="sng" dirty="0" err="1" smtClean="0">
                <a:solidFill>
                  <a:schemeClr val="tx2">
                    <a:lumMod val="60000"/>
                    <a:lumOff val="40000"/>
                  </a:schemeClr>
                </a:solidFill>
                <a:latin typeface="Comic Sans MS" pitchFamily="66" charset="0"/>
              </a:rPr>
              <a:t>Özellİklerİ</a:t>
            </a:r>
            <a:r>
              <a:rPr lang="tr-TR" b="1" u="sng" dirty="0" smtClean="0">
                <a:solidFill>
                  <a:schemeClr val="tx2">
                    <a:lumMod val="60000"/>
                    <a:lumOff val="40000"/>
                  </a:schemeClr>
                </a:solidFill>
                <a:latin typeface="Comic Sans MS" pitchFamily="66" charset="0"/>
              </a:rPr>
              <a:t>:</a:t>
            </a:r>
            <a:endParaRPr lang="tr-TR" dirty="0">
              <a:solidFill>
                <a:schemeClr val="tx2">
                  <a:lumMod val="60000"/>
                  <a:lumOff val="40000"/>
                </a:schemeClr>
              </a:solidFill>
              <a:latin typeface="Comic Sans MS" pitchFamily="66" charset="0"/>
            </a:endParaRPr>
          </a:p>
        </p:txBody>
      </p:sp>
      <p:sp>
        <p:nvSpPr>
          <p:cNvPr id="3" name="İçerik Yer Tutucusu 2"/>
          <p:cNvSpPr>
            <a:spLocks noGrp="1"/>
          </p:cNvSpPr>
          <p:nvPr>
            <p:ph sz="quarter" idx="13"/>
          </p:nvPr>
        </p:nvSpPr>
        <p:spPr/>
        <p:txBody>
          <a:bodyPr>
            <a:normAutofit fontScale="92500" lnSpcReduction="10000"/>
          </a:bodyPr>
          <a:lstStyle/>
          <a:p>
            <a:pPr lvl="0"/>
            <a:r>
              <a:rPr lang="tr-TR" dirty="0" smtClean="0">
                <a:latin typeface="Comic Sans MS" pitchFamily="66" charset="0"/>
              </a:rPr>
              <a:t>İyi </a:t>
            </a:r>
            <a:r>
              <a:rPr lang="tr-TR" dirty="0">
                <a:latin typeface="Comic Sans MS" pitchFamily="66" charset="0"/>
              </a:rPr>
              <a:t>bir gözlemcidirler.</a:t>
            </a:r>
          </a:p>
          <a:p>
            <a:pPr lvl="0"/>
            <a:r>
              <a:rPr lang="tr-TR" dirty="0">
                <a:latin typeface="Comic Sans MS" pitchFamily="66" charset="0"/>
              </a:rPr>
              <a:t>Şüphecidirler. Olup biteni olduğu gibi kabul etmezler.</a:t>
            </a:r>
          </a:p>
          <a:p>
            <a:pPr lvl="0"/>
            <a:r>
              <a:rPr lang="tr-TR" dirty="0">
                <a:latin typeface="Comic Sans MS" pitchFamily="66" charset="0"/>
              </a:rPr>
              <a:t>Eleştiricidirler ve eleştiriye açıktırlar.</a:t>
            </a:r>
          </a:p>
          <a:p>
            <a:pPr lvl="0"/>
            <a:r>
              <a:rPr lang="tr-TR" dirty="0">
                <a:latin typeface="Comic Sans MS" pitchFamily="66" charset="0"/>
              </a:rPr>
              <a:t>Meraklı, sorgulayıcı ve araştırmacıdırlar.</a:t>
            </a:r>
          </a:p>
          <a:p>
            <a:pPr lvl="0"/>
            <a:r>
              <a:rPr lang="tr-TR" dirty="0">
                <a:latin typeface="Comic Sans MS" pitchFamily="66" charset="0"/>
              </a:rPr>
              <a:t>Sabırlı ve kararlıdırlar. Bu nedenle çalışma­larını, sonuca ulaşıncaya kadar sürdürürler.</a:t>
            </a:r>
          </a:p>
          <a:p>
            <a:pPr lvl="0"/>
            <a:r>
              <a:rPr lang="tr-TR" dirty="0">
                <a:latin typeface="Comic Sans MS" pitchFamily="66" charset="0"/>
              </a:rPr>
              <a:t>Planlıdır</a:t>
            </a:r>
            <a:r>
              <a:rPr lang="tr-TR" dirty="0" smtClean="0">
                <a:latin typeface="Comic Sans MS" pitchFamily="66" charset="0"/>
              </a:rPr>
              <a:t>. Zamanı </a:t>
            </a:r>
            <a:r>
              <a:rPr lang="tr-TR" dirty="0">
                <a:latin typeface="Comic Sans MS" pitchFamily="66" charset="0"/>
              </a:rPr>
              <a:t>verimli kullanırlar.</a:t>
            </a:r>
          </a:p>
          <a:p>
            <a:pPr lvl="0"/>
            <a:r>
              <a:rPr lang="tr-TR" dirty="0">
                <a:latin typeface="Comic Sans MS" pitchFamily="66" charset="0"/>
              </a:rPr>
              <a:t>Tarafsız(gerçekçi) ve önyargısızdırlar.</a:t>
            </a:r>
          </a:p>
          <a:p>
            <a:pPr lvl="0"/>
            <a:r>
              <a:rPr lang="tr-TR" dirty="0">
                <a:latin typeface="Comic Sans MS" pitchFamily="66" charset="0"/>
              </a:rPr>
              <a:t>Geniş bir hayal ve yorumlama gücüne sahiptirler</a:t>
            </a:r>
            <a:r>
              <a:rPr lang="tr-TR" dirty="0" smtClean="0">
                <a:latin typeface="Comic Sans MS" pitchFamily="66" charset="0"/>
              </a:rPr>
              <a:t>. Düşünüp </a:t>
            </a:r>
            <a:r>
              <a:rPr lang="tr-TR" dirty="0">
                <a:latin typeface="Comic Sans MS" pitchFamily="66" charset="0"/>
              </a:rPr>
              <a:t>yeni fikirler üretirler.</a:t>
            </a:r>
          </a:p>
          <a:p>
            <a:pPr lvl="0"/>
            <a:r>
              <a:rPr lang="tr-TR" dirty="0">
                <a:latin typeface="Comic Sans MS" pitchFamily="66" charset="0"/>
              </a:rPr>
              <a:t>Gerçeklerden ödün vermeden savunurlar.</a:t>
            </a:r>
          </a:p>
          <a:p>
            <a:pPr lvl="0"/>
            <a:r>
              <a:rPr lang="tr-TR" dirty="0">
                <a:latin typeface="Comic Sans MS" pitchFamily="66" charset="0"/>
              </a:rPr>
              <a:t>Hata yapmaktan korkmazlar.</a:t>
            </a:r>
          </a:p>
          <a:p>
            <a:endParaRPr lang="tr-TR" dirty="0"/>
          </a:p>
        </p:txBody>
      </p:sp>
    </p:spTree>
    <p:extLst>
      <p:ext uri="{BB962C8B-B14F-4D97-AF65-F5344CB8AC3E}">
        <p14:creationId xmlns:p14="http://schemas.microsoft.com/office/powerpoint/2010/main" xmlns="" val="4206601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0"/>
            <a:ext cx="8280920" cy="1556792"/>
          </a:xfrm>
        </p:spPr>
        <p:txBody>
          <a:bodyPr/>
          <a:lstStyle/>
          <a:p>
            <a:pPr algn="ctr"/>
            <a:r>
              <a:rPr lang="tr-TR" b="1" u="sng" dirty="0" err="1" smtClean="0">
                <a:solidFill>
                  <a:schemeClr val="accent2">
                    <a:lumMod val="40000"/>
                    <a:lumOff val="60000"/>
                  </a:schemeClr>
                </a:solidFill>
                <a:latin typeface="Comic Sans MS" pitchFamily="66" charset="0"/>
              </a:rPr>
              <a:t>Bİlİm</a:t>
            </a:r>
            <a:r>
              <a:rPr lang="tr-TR" b="1" u="sng" dirty="0" smtClean="0">
                <a:solidFill>
                  <a:schemeClr val="accent2">
                    <a:lumMod val="40000"/>
                    <a:lumOff val="60000"/>
                  </a:schemeClr>
                </a:solidFill>
                <a:latin typeface="Comic Sans MS" pitchFamily="66" charset="0"/>
              </a:rPr>
              <a:t> </a:t>
            </a:r>
            <a:r>
              <a:rPr lang="tr-TR" b="1" u="sng" dirty="0">
                <a:solidFill>
                  <a:schemeClr val="accent2">
                    <a:lumMod val="40000"/>
                    <a:lumOff val="60000"/>
                  </a:schemeClr>
                </a:solidFill>
                <a:latin typeface="Comic Sans MS" pitchFamily="66" charset="0"/>
              </a:rPr>
              <a:t>İ</a:t>
            </a:r>
            <a:r>
              <a:rPr lang="tr-TR" b="1" u="sng" dirty="0" smtClean="0">
                <a:solidFill>
                  <a:schemeClr val="accent2">
                    <a:lumMod val="40000"/>
                    <a:lumOff val="60000"/>
                  </a:schemeClr>
                </a:solidFill>
                <a:latin typeface="Comic Sans MS" pitchFamily="66" charset="0"/>
              </a:rPr>
              <a:t>nsanı </a:t>
            </a:r>
            <a:r>
              <a:rPr lang="tr-TR" b="1" u="sng" dirty="0" err="1" smtClean="0">
                <a:solidFill>
                  <a:schemeClr val="accent2">
                    <a:lumMod val="40000"/>
                    <a:lumOff val="60000"/>
                  </a:schemeClr>
                </a:solidFill>
                <a:latin typeface="Comic Sans MS" pitchFamily="66" charset="0"/>
              </a:rPr>
              <a:t>bİlİmsel</a:t>
            </a:r>
            <a:r>
              <a:rPr lang="tr-TR" b="1" u="sng" dirty="0" smtClean="0">
                <a:solidFill>
                  <a:schemeClr val="accent2">
                    <a:lumMod val="40000"/>
                    <a:lumOff val="60000"/>
                  </a:schemeClr>
                </a:solidFill>
                <a:latin typeface="Comic Sans MS" pitchFamily="66" charset="0"/>
              </a:rPr>
              <a:t> </a:t>
            </a:r>
            <a:r>
              <a:rPr lang="tr-TR" b="1" u="sng" dirty="0" err="1" smtClean="0">
                <a:solidFill>
                  <a:schemeClr val="accent2">
                    <a:lumMod val="40000"/>
                    <a:lumOff val="60000"/>
                  </a:schemeClr>
                </a:solidFill>
                <a:latin typeface="Comic Sans MS" pitchFamily="66" charset="0"/>
              </a:rPr>
              <a:t>bİr</a:t>
            </a:r>
            <a:r>
              <a:rPr lang="tr-TR" b="1" u="sng" dirty="0" smtClean="0">
                <a:solidFill>
                  <a:schemeClr val="accent2">
                    <a:lumMod val="40000"/>
                    <a:lumOff val="60000"/>
                  </a:schemeClr>
                </a:solidFill>
                <a:latin typeface="Comic Sans MS" pitchFamily="66" charset="0"/>
              </a:rPr>
              <a:t> </a:t>
            </a:r>
            <a:r>
              <a:rPr lang="tr-TR" b="1" u="sng" dirty="0">
                <a:solidFill>
                  <a:schemeClr val="accent2">
                    <a:lumMod val="40000"/>
                    <a:lumOff val="60000"/>
                  </a:schemeClr>
                </a:solidFill>
                <a:latin typeface="Comic Sans MS" pitchFamily="66" charset="0"/>
              </a:rPr>
              <a:t>çalışma yaparken şu basamakları </a:t>
            </a:r>
            <a:r>
              <a:rPr lang="tr-TR" b="1" u="sng" dirty="0" smtClean="0">
                <a:solidFill>
                  <a:schemeClr val="accent2">
                    <a:lumMod val="40000"/>
                    <a:lumOff val="60000"/>
                  </a:schemeClr>
                </a:solidFill>
                <a:latin typeface="Comic Sans MS" pitchFamily="66" charset="0"/>
              </a:rPr>
              <a:t>İzler</a:t>
            </a:r>
            <a:endParaRPr lang="tr-TR" dirty="0">
              <a:solidFill>
                <a:schemeClr val="accent2">
                  <a:lumMod val="40000"/>
                  <a:lumOff val="60000"/>
                </a:schemeClr>
              </a:solidFill>
            </a:endParaRPr>
          </a:p>
        </p:txBody>
      </p:sp>
      <p:sp>
        <p:nvSpPr>
          <p:cNvPr id="3" name="İçerik Yer Tutucusu 2"/>
          <p:cNvSpPr>
            <a:spLocks noGrp="1"/>
          </p:cNvSpPr>
          <p:nvPr>
            <p:ph sz="quarter" idx="13"/>
          </p:nvPr>
        </p:nvSpPr>
        <p:spPr>
          <a:xfrm>
            <a:off x="611560" y="1844824"/>
            <a:ext cx="7924800" cy="4114800"/>
          </a:xfrm>
        </p:spPr>
        <p:txBody>
          <a:bodyPr/>
          <a:lstStyle/>
          <a:p>
            <a:pPr lvl="1"/>
            <a:r>
              <a:rPr lang="tr-TR" sz="1800" dirty="0">
                <a:latin typeface="Comic Sans MS" pitchFamily="66" charset="0"/>
              </a:rPr>
              <a:t>Merak ettiği araştırmanın başlangıcında problemi belirler.</a:t>
            </a:r>
            <a:endParaRPr lang="tr-TR" sz="2400" dirty="0">
              <a:latin typeface="Comic Sans MS" pitchFamily="66" charset="0"/>
            </a:endParaRPr>
          </a:p>
          <a:p>
            <a:pPr lvl="1"/>
            <a:r>
              <a:rPr lang="tr-TR" sz="1800" dirty="0">
                <a:latin typeface="Comic Sans MS" pitchFamily="66" charset="0"/>
              </a:rPr>
              <a:t>Problemle ilgili olayları izler, gözlem yapar.</a:t>
            </a:r>
            <a:endParaRPr lang="tr-TR" sz="2400" dirty="0">
              <a:latin typeface="Comic Sans MS" pitchFamily="66" charset="0"/>
            </a:endParaRPr>
          </a:p>
          <a:p>
            <a:pPr lvl="1"/>
            <a:r>
              <a:rPr lang="tr-TR" sz="1800" dirty="0">
                <a:latin typeface="Comic Sans MS" pitchFamily="66" charset="0"/>
              </a:rPr>
              <a:t>Problemle ilgili deneyler yaparak küçük sonuçlar çıkarır, tahminlerde bulunur.</a:t>
            </a:r>
            <a:endParaRPr lang="tr-TR" sz="2400" dirty="0">
              <a:latin typeface="Comic Sans MS" pitchFamily="66" charset="0"/>
            </a:endParaRPr>
          </a:p>
          <a:p>
            <a:pPr lvl="1"/>
            <a:r>
              <a:rPr lang="tr-TR" sz="1800" dirty="0">
                <a:latin typeface="Comic Sans MS" pitchFamily="66" charset="0"/>
              </a:rPr>
              <a:t>Bulunduğu sonuçlarla ilgili genelleme yapar, ilkeler bulur.</a:t>
            </a:r>
            <a:endParaRPr lang="tr-TR" sz="2400" dirty="0">
              <a:latin typeface="Comic Sans MS" pitchFamily="66" charset="0"/>
            </a:endParaRPr>
          </a:p>
          <a:p>
            <a:pPr lvl="1"/>
            <a:r>
              <a:rPr lang="tr-TR" sz="1800" dirty="0">
                <a:latin typeface="Comic Sans MS" pitchFamily="66" charset="0"/>
              </a:rPr>
              <a:t>Bulunan ilkeleri yeni deneylere uygulayıp doğruluğunu </a:t>
            </a:r>
            <a:r>
              <a:rPr lang="tr-TR" sz="1800" dirty="0" err="1">
                <a:latin typeface="Comic Sans MS" pitchFamily="66" charset="0"/>
              </a:rPr>
              <a:t>kanıtlar.Eğer</a:t>
            </a:r>
            <a:r>
              <a:rPr lang="tr-TR" sz="1800" dirty="0">
                <a:latin typeface="Comic Sans MS" pitchFamily="66" charset="0"/>
              </a:rPr>
              <a:t> kesin sonuçlara ulaşırsa bu tüm dünyada kabul edilir, kanunlaşır</a:t>
            </a:r>
            <a:r>
              <a:rPr lang="tr-TR" sz="1800" dirty="0" smtClean="0">
                <a:latin typeface="Comic Sans MS" pitchFamily="66" charset="0"/>
              </a:rPr>
              <a:t>.</a:t>
            </a:r>
            <a:endParaRPr lang="tr-TR" sz="2400" dirty="0">
              <a:latin typeface="Comic Sans MS" pitchFamily="66" charset="0"/>
            </a:endParaRPr>
          </a:p>
        </p:txBody>
      </p:sp>
    </p:spTree>
    <p:extLst>
      <p:ext uri="{BB962C8B-B14F-4D97-AF65-F5344CB8AC3E}">
        <p14:creationId xmlns:p14="http://schemas.microsoft.com/office/powerpoint/2010/main" xmlns="" val="117607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p:txBody>
          <a:bodyPr/>
          <a:lstStyle/>
          <a:p>
            <a:r>
              <a:rPr lang="tr-TR" dirty="0">
                <a:latin typeface="Comic Sans MS" pitchFamily="66" charset="0"/>
              </a:rPr>
              <a:t>Bilim insanları hedeflerine uzun araştırmalar ve çalışmalar yaparak ulaşmışlardır. Her çalışma olumlu sonuçlanmış veya bazı çalışmalar sonunda farklı buluşlara ulaşılmıştır</a:t>
            </a:r>
            <a:r>
              <a:rPr lang="tr-TR" dirty="0" smtClean="0">
                <a:latin typeface="Comic Sans MS" pitchFamily="66" charset="0"/>
              </a:rPr>
              <a:t>.</a:t>
            </a:r>
          </a:p>
          <a:p>
            <a:pPr marL="0" indent="0">
              <a:buNone/>
            </a:pPr>
            <a:endParaRPr lang="tr-TR" dirty="0">
              <a:latin typeface="Comic Sans MS" pitchFamily="66" charset="0"/>
            </a:endParaRPr>
          </a:p>
          <a:p>
            <a:r>
              <a:rPr lang="tr-TR" dirty="0">
                <a:latin typeface="Comic Sans MS" pitchFamily="66" charset="0"/>
              </a:rPr>
              <a:t>Bilim insanları, sahip oldukları bilgilerle yetinmeyip problemin çözümüne yönelik değişik kaynaklardan bilgi toplamayı da ihmal etmez. Başka bilim adamlarının görüş ve bulgularından da yararlanırlar. Doğru yöntemleri bulmaya çalışarak zaman kaybını en aza indirmeye çalışırlar</a:t>
            </a:r>
            <a:r>
              <a:rPr lang="tr-TR" dirty="0" smtClean="0">
                <a:latin typeface="Comic Sans MS" pitchFamily="66" charset="0"/>
              </a:rPr>
              <a:t>.</a:t>
            </a:r>
            <a:endParaRPr lang="tr-TR" dirty="0">
              <a:latin typeface="Comic Sans MS" pitchFamily="66" charset="0"/>
            </a:endParaRPr>
          </a:p>
        </p:txBody>
      </p:sp>
    </p:spTree>
    <p:extLst>
      <p:ext uri="{BB962C8B-B14F-4D97-AF65-F5344CB8AC3E}">
        <p14:creationId xmlns:p14="http://schemas.microsoft.com/office/powerpoint/2010/main" xmlns="" val="114830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2780928"/>
            <a:ext cx="7924800" cy="1143000"/>
          </a:xfrm>
        </p:spPr>
        <p:txBody>
          <a:bodyPr/>
          <a:lstStyle/>
          <a:p>
            <a:pPr algn="ctr"/>
            <a:r>
              <a:rPr lang="tr-TR" sz="3600" b="1" dirty="0" smtClean="0">
                <a:solidFill>
                  <a:schemeClr val="accent2">
                    <a:lumMod val="75000"/>
                  </a:schemeClr>
                </a:solidFill>
                <a:latin typeface="Comic Sans MS" pitchFamily="66" charset="0"/>
              </a:rPr>
              <a:t>BİLİMİN ÖNCÜLERİ : BİLİM İNSANLARI</a:t>
            </a:r>
            <a:endParaRPr lang="tr-TR" sz="3600" b="1" dirty="0">
              <a:solidFill>
                <a:schemeClr val="accent2">
                  <a:lumMod val="75000"/>
                </a:schemeClr>
              </a:solidFill>
              <a:latin typeface="Comic Sans MS" pitchFamily="66" charset="0"/>
            </a:endParaRPr>
          </a:p>
        </p:txBody>
      </p:sp>
    </p:spTree>
    <p:extLst>
      <p:ext uri="{BB962C8B-B14F-4D97-AF65-F5344CB8AC3E}">
        <p14:creationId xmlns:p14="http://schemas.microsoft.com/office/powerpoint/2010/main" xmlns="" val="2624454474"/>
      </p:ext>
    </p:extLst>
  </p:cSld>
  <p:clrMapOvr>
    <a:masterClrMapping/>
  </p:clrMapOvr>
</p:sld>
</file>

<file path=ppt/theme/theme1.xml><?xml version="1.0" encoding="utf-8"?>
<a:theme xmlns:a="http://schemas.openxmlformats.org/drawingml/2006/main" name="Ufuk">
  <a:themeElements>
    <a:clrScheme name="Ufuk">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Ufuk">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Ufuk">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221</TotalTime>
  <Words>2176</Words>
  <Application>Microsoft Office PowerPoint</Application>
  <PresentationFormat>Ekran Gösterisi (4:3)</PresentationFormat>
  <Paragraphs>165</Paragraphs>
  <Slides>42</Slides>
  <Notes>3</Notes>
  <HiddenSlides>0</HiddenSlides>
  <MMClips>0</MMClips>
  <ScaleCrop>false</ScaleCrop>
  <HeadingPairs>
    <vt:vector size="4" baseType="variant">
      <vt:variant>
        <vt:lpstr>Tema</vt:lpstr>
      </vt:variant>
      <vt:variant>
        <vt:i4>1</vt:i4>
      </vt:variant>
      <vt:variant>
        <vt:lpstr>Slayt Başlıkları</vt:lpstr>
      </vt:variant>
      <vt:variant>
        <vt:i4>42</vt:i4>
      </vt:variant>
    </vt:vector>
  </HeadingPairs>
  <TitlesOfParts>
    <vt:vector size="43" baseType="lpstr">
      <vt:lpstr>Ufuk</vt:lpstr>
      <vt:lpstr>GEÇMİŞTEN GÜNÜMÜZE TEKNOLOJİK GELİŞİM</vt:lpstr>
      <vt:lpstr>Slayt 2</vt:lpstr>
      <vt:lpstr>Buluşların hayatımıza etkilerİ</vt:lpstr>
      <vt:lpstr>Slayt 4</vt:lpstr>
      <vt:lpstr>MUCİTLER VE BİLİM ADAMLARI </vt:lpstr>
      <vt:lpstr>Bİlİm İnsaLARının Özellİklerİ:</vt:lpstr>
      <vt:lpstr>Bİlİm İnsanı bİlİmsel bİr çalışma yaparken şu basamakları İzler</vt:lpstr>
      <vt:lpstr>Slayt 8</vt:lpstr>
      <vt:lpstr>BİLİMİN ÖNCÜLERİ : BİLİM İNSANLARI</vt:lpstr>
      <vt:lpstr>Thomas Edison</vt:lpstr>
      <vt:lpstr>NİKOLA TESLA</vt:lpstr>
      <vt:lpstr>Louis Pasteur</vt:lpstr>
      <vt:lpstr>Marie Curie (Madam Curie)</vt:lpstr>
      <vt:lpstr>Albert Einstein</vt:lpstr>
      <vt:lpstr>ISAAC NEWTON</vt:lpstr>
      <vt:lpstr>GALİLEO</vt:lpstr>
      <vt:lpstr>PASCAL</vt:lpstr>
      <vt:lpstr>ALEXANDER GRAHAMBELL</vt:lpstr>
      <vt:lpstr>ALFRED NOBEL</vt:lpstr>
      <vt:lpstr>SAMUEL MORSE</vt:lpstr>
      <vt:lpstr>ALEXANDER FLEMİNG</vt:lpstr>
      <vt:lpstr>WİLHELM CONDRAD RÖNTGEN</vt:lpstr>
      <vt:lpstr>CHARLES FRANCİS RİCHTER</vt:lpstr>
      <vt:lpstr>PİRİ REİS</vt:lpstr>
      <vt:lpstr>Slayt 25</vt:lpstr>
      <vt:lpstr>FARABİ (870-950)</vt:lpstr>
      <vt:lpstr>İBN-İ SİNA (980-1037)</vt:lpstr>
      <vt:lpstr>CAHİT ARF (1910-1997)</vt:lpstr>
      <vt:lpstr>Slayt 29</vt:lpstr>
      <vt:lpstr>PROF. DR. GAZİ YAŞARGİL (1925-  )</vt:lpstr>
      <vt:lpstr>PROF. DR. MEHMET ÖZ</vt:lpstr>
      <vt:lpstr>PROF. DR. OKTAY SİNANOĞLU</vt:lpstr>
      <vt:lpstr>Slayt 33</vt:lpstr>
      <vt:lpstr>Slayt 34</vt:lpstr>
      <vt:lpstr>DİNİMİZİN BİLİME VERDİĞİ ÖNEM</vt:lpstr>
      <vt:lpstr>ATATÜRK'ÜN BİLİM  VE TEKNOLOJİYE VERDİĞİ ÖNEM</vt:lpstr>
      <vt:lpstr>Slayt 37</vt:lpstr>
      <vt:lpstr>BİLGİ KAYNAKLARI</vt:lpstr>
      <vt:lpstr>Slayt 39</vt:lpstr>
      <vt:lpstr>Slayt 40</vt:lpstr>
      <vt:lpstr>ARAŞTIRMA VE KAYNAK KULLANMA YÖNTEMİ:</vt:lpstr>
      <vt:lpstr>KAYNAKÇA NASIL YAZILIR?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2015-04-19T21:49:18Z</dcterms:created>
  <dcterms:modified xsi:type="dcterms:W3CDTF">2016-03-07T13:54:43Z</dcterms:modified>
  <cp:category>www.sorubak.com</cp:category>
</cp:coreProperties>
</file>