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392" y="-31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AAF8F28-1191-4465-A332-C17779490528}" type="datetimeFigureOut">
              <a:rPr lang="tr-TR" smtClean="0"/>
              <a:pPr/>
              <a:t>07.11.2015</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8EAAB2E-62D9-4F7B-A16E-808D886DD469}" type="slidenum">
              <a:rPr lang="tr-TR" smtClean="0"/>
              <a:pPr/>
              <a:t>‹#›</a:t>
            </a:fld>
            <a:endParaRPr lang="tr-TR"/>
          </a:p>
        </p:txBody>
      </p:sp>
    </p:spTree>
    <p:extLst>
      <p:ext uri="{BB962C8B-B14F-4D97-AF65-F5344CB8AC3E}">
        <p14:creationId xmlns:p14="http://schemas.microsoft.com/office/powerpoint/2010/main" xmlns="" val="18929719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smtClean="0">
                <a:solidFill>
                  <a:schemeClr val="tx1"/>
                </a:solidFill>
                <a:latin typeface="+mn-lt"/>
                <a:ea typeface="+mn-ea"/>
                <a:cs typeface="+mn-cs"/>
              </a:rPr>
              <a:t>.com</a:t>
            </a:r>
            <a:endParaRPr lang="tr-TR" dirty="0"/>
          </a:p>
        </p:txBody>
      </p:sp>
      <p:sp>
        <p:nvSpPr>
          <p:cNvPr id="4" name="Slayt Numarası Yer Tutucusu 3"/>
          <p:cNvSpPr>
            <a:spLocks noGrp="1"/>
          </p:cNvSpPr>
          <p:nvPr>
            <p:ph type="sldNum" sz="quarter" idx="10"/>
          </p:nvPr>
        </p:nvSpPr>
        <p:spPr/>
        <p:txBody>
          <a:bodyPr/>
          <a:lstStyle/>
          <a:p>
            <a:fld id="{A8EAAB2E-62D9-4F7B-A16E-808D886DD469}" type="slidenum">
              <a:rPr lang="tr-TR" smtClean="0"/>
              <a:pPr/>
              <a:t>6</a:t>
            </a:fld>
            <a:endParaRPr lang="tr-TR"/>
          </a:p>
        </p:txBody>
      </p:sp>
    </p:spTree>
    <p:extLst>
      <p:ext uri="{BB962C8B-B14F-4D97-AF65-F5344CB8AC3E}">
        <p14:creationId xmlns:p14="http://schemas.microsoft.com/office/powerpoint/2010/main" xmlns="" val="19620929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4276802E-A11C-4C60-AF2C-08642CC4BC00}" type="datetimeFigureOut">
              <a:rPr lang="tr-TR" smtClean="0"/>
              <a:pPr/>
              <a:t>07.11.2015</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D8D7D49-7DFE-4D19-9ECD-121AFAC08E90}"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76802E-A11C-4C60-AF2C-08642CC4BC00}" type="datetimeFigureOut">
              <a:rPr lang="tr-TR" smtClean="0"/>
              <a:pPr/>
              <a:t>07.11.2015</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8D7D49-7DFE-4D19-9ECD-121AFAC08E90}"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0" y="0"/>
            <a:ext cx="9144000" cy="836712"/>
          </a:xfrm>
        </p:spPr>
        <p:txBody>
          <a:bodyPr/>
          <a:lstStyle/>
          <a:p>
            <a:r>
              <a:rPr lang="tr-TR" dirty="0" smtClean="0">
                <a:solidFill>
                  <a:srgbClr val="FF0000"/>
                </a:solidFill>
              </a:rPr>
              <a:t>KİRLİLİKLER</a:t>
            </a:r>
            <a:endParaRPr lang="tr-TR" dirty="0">
              <a:solidFill>
                <a:srgbClr val="FF0000"/>
              </a:solidFill>
            </a:endParaRPr>
          </a:p>
        </p:txBody>
      </p:sp>
      <p:sp>
        <p:nvSpPr>
          <p:cNvPr id="3" name="2 Alt Başlık"/>
          <p:cNvSpPr>
            <a:spLocks noGrp="1"/>
          </p:cNvSpPr>
          <p:nvPr>
            <p:ph type="subTitle" idx="1"/>
          </p:nvPr>
        </p:nvSpPr>
        <p:spPr>
          <a:xfrm>
            <a:off x="0" y="1052736"/>
            <a:ext cx="9144000" cy="5805264"/>
          </a:xfrm>
        </p:spPr>
        <p:txBody>
          <a:bodyPr/>
          <a:lstStyle/>
          <a:p>
            <a:pPr algn="l"/>
            <a:r>
              <a:rPr lang="tr-TR" dirty="0" smtClean="0">
                <a:solidFill>
                  <a:srgbClr val="FF0000"/>
                </a:solidFill>
              </a:rPr>
              <a:t>HAVA KİRLİLİĞİ</a:t>
            </a:r>
          </a:p>
          <a:p>
            <a:r>
              <a:rPr lang="tr-TR" sz="2400" b="1" dirty="0">
                <a:solidFill>
                  <a:srgbClr val="FF0000"/>
                </a:solidFill>
              </a:rPr>
              <a:t>Hava kirliliği</a:t>
            </a:r>
            <a:r>
              <a:rPr lang="tr-TR" sz="2400" dirty="0">
                <a:solidFill>
                  <a:srgbClr val="002060"/>
                </a:solidFill>
              </a:rPr>
              <a:t>, canlıların sağlığını olumsuz yönde etkileyen ve havadaki yabancı maddelerin, normalin üzerinde miktar ve yoğunluğa ulaşmasıdır.</a:t>
            </a:r>
          </a:p>
          <a:p>
            <a:r>
              <a:rPr lang="tr-TR" sz="2400" dirty="0">
                <a:solidFill>
                  <a:srgbClr val="002060"/>
                </a:solidFill>
              </a:rPr>
              <a:t>Bir başka deyişle hava kirliliği; havada katı, sıvı ve gaz şeklindeki yabancı maddelerin insan sağlığına, canlı hayatına ve ekolojik dengeye zarar verecek miktar, yoğunluk ve uzun sürede atmosferde bulunmasıdır. İnsanların çeşitli faaliyetleri sonucu meydana gelen üretim ve tüketim aktiviteleri sırasında ortaya çıkan atıklarla hava tabakası kirlenerek, yeryüzündeki canlı hayatını olumsuz yönde etkilemektedir.</a:t>
            </a:r>
          </a:p>
          <a:p>
            <a:pPr algn="l"/>
            <a:endParaRPr lang="tr-TR" sz="2400" dirty="0" smtClean="0">
              <a:solidFill>
                <a:srgbClr val="FF0000"/>
              </a:solidFill>
            </a:endParaRPr>
          </a:p>
          <a:p>
            <a:pPr algn="l"/>
            <a:endParaRPr lang="tr-TR" dirty="0">
              <a:solidFill>
                <a:srgbClr val="FF0000"/>
              </a:solidFill>
            </a:endParaRPr>
          </a:p>
        </p:txBody>
      </p:sp>
    </p:spTree>
  </p:cSld>
  <p:clrMapOvr>
    <a:masterClrMapping/>
  </p:clrMapOvr>
  <p:transition>
    <p:dissolv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980728"/>
            <a:ext cx="9144000" cy="5877272"/>
          </a:xfrm>
        </p:spPr>
        <p:txBody>
          <a:bodyPr>
            <a:normAutofit fontScale="77500" lnSpcReduction="20000"/>
          </a:bodyPr>
          <a:lstStyle/>
          <a:p>
            <a:pPr>
              <a:buNone/>
            </a:pPr>
            <a:r>
              <a:rPr lang="tr-TR" dirty="0" smtClean="0">
                <a:solidFill>
                  <a:srgbClr val="FF0000"/>
                </a:solidFill>
              </a:rPr>
              <a:t> TOPRAK KİRLİLİĞİ</a:t>
            </a:r>
          </a:p>
          <a:p>
            <a:pPr>
              <a:buNone/>
            </a:pPr>
            <a:r>
              <a:rPr lang="tr-TR" b="1" dirty="0">
                <a:solidFill>
                  <a:srgbClr val="FF0000"/>
                </a:solidFill>
              </a:rPr>
              <a:t>Toprak kirliliği</a:t>
            </a:r>
            <a:r>
              <a:rPr lang="tr-TR" dirty="0"/>
              <a:t>, katı, sıvı ve radyoaktif artık ve kirleticiler tarafından toprağın fiziksel ve kimyasal özelliklerinin bozulmasıdır. Topraklarda meydana gelecek tüm olumsuz değişimler insan yaşamını kuvvetle etkileyecek güce sahiptir. İnsanların geçmişten gelen ve geçmişte zararları fark edilmemiş olan alışkanlıkları, bu gün toprak kirlenmesi ve bununla birlikte ortaya çıkan yeraltı ve yüzey sularının kirlenmesi sonuçlarını getirmektedir.Toprak kayaçların parçalanmasıyla oluşur. Oluşumu çok uzun sürede gerçekleşen toprağın insan eli ile çok kısa sürede tahrip edilir. Tarımın yapılabilmesi için temel unsur verimli tarım arazileridir yani topraktır. Daha çok ürün elde edebilmek için kullanılan gübreler,tarım ilaçları sağladıkları yararın yanı sıra toprak kirliliğinin önemli sebepleri arasında yer almaktadır. Çevreye gelişigüzel atılan çöpler,evsel atıkların ve sanayi atıklarının arıtılmadan toprağa karıştırılması da toprağı kirleten etkenlerdendir.</a:t>
            </a:r>
            <a:endParaRPr lang="tr-TR" dirty="0" smtClean="0">
              <a:solidFill>
                <a:srgbClr val="FF0000"/>
              </a:solidFill>
            </a:endParaRPr>
          </a:p>
          <a:p>
            <a:endParaRPr lang="tr-TR" dirty="0">
              <a:solidFill>
                <a:srgbClr val="FF0000"/>
              </a:solidFill>
            </a:endParaRPr>
          </a:p>
        </p:txBody>
      </p:sp>
    </p:spTree>
  </p:cSld>
  <p:clrMapOvr>
    <a:masterClrMapping/>
  </p:clrMapOvr>
  <p:transition>
    <p:wedg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1196752"/>
            <a:ext cx="9144000" cy="5661248"/>
          </a:xfrm>
        </p:spPr>
        <p:txBody>
          <a:bodyPr>
            <a:normAutofit lnSpcReduction="10000"/>
          </a:bodyPr>
          <a:lstStyle/>
          <a:p>
            <a:pPr>
              <a:buNone/>
            </a:pPr>
            <a:r>
              <a:rPr lang="tr-TR" dirty="0" smtClean="0">
                <a:solidFill>
                  <a:srgbClr val="FF0000"/>
                </a:solidFill>
              </a:rPr>
              <a:t>  ÇEVRE KİRLİLİĞİ</a:t>
            </a:r>
          </a:p>
          <a:p>
            <a:r>
              <a:rPr lang="tr-TR" b="1" dirty="0">
                <a:solidFill>
                  <a:srgbClr val="FF0000"/>
                </a:solidFill>
              </a:rPr>
              <a:t>Çevre kirliliği</a:t>
            </a:r>
            <a:r>
              <a:rPr lang="tr-TR" dirty="0"/>
              <a:t>, çevrenin doğal olmayan bir şekilde insan eliyle bozulmasıdır. Bu ekosistemi bozma eylemleri; kirlenme şeklinde tabir edilir.</a:t>
            </a:r>
          </a:p>
          <a:p>
            <a:r>
              <a:rPr lang="tr-TR" dirty="0"/>
              <a:t>Çevre; dünya üzerinde yaşamını sürdüren canlılarının hayatları boyunca ilişkilerini sürdürdüğü dış ortamdır. Diğer bir deyişle "ekosistem" olarak tanımlanabilir.</a:t>
            </a:r>
          </a:p>
          <a:p>
            <a:r>
              <a:rPr lang="tr-TR" dirty="0"/>
              <a:t>Hava, su ve toprak bu çevrenin fiziksel unsurlarını, insan, hayvan, bitki ve diğer mikroorganizmalar ise biyolojik unsurlarını teşkil etmektedir.</a:t>
            </a:r>
          </a:p>
          <a:p>
            <a:pPr>
              <a:buNone/>
            </a:pPr>
            <a:endParaRPr lang="tr-TR" dirty="0">
              <a:solidFill>
                <a:srgbClr val="FF0000"/>
              </a:solidFill>
            </a:endParaRPr>
          </a:p>
        </p:txBody>
      </p:sp>
    </p:spTree>
  </p:cSld>
  <p:clrMapOvr>
    <a:masterClrMapping/>
  </p:clrMapOvr>
  <p:transition>
    <p:wheel spokes="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normAutofit fontScale="85000" lnSpcReduction="20000"/>
          </a:bodyPr>
          <a:lstStyle/>
          <a:p>
            <a:pPr>
              <a:buNone/>
            </a:pPr>
            <a:r>
              <a:rPr lang="tr-TR" sz="4000" dirty="0" smtClean="0">
                <a:solidFill>
                  <a:srgbClr val="FF0000"/>
                </a:solidFill>
              </a:rPr>
              <a:t> GÜRÜLTÜ KİRLİLİĞİ</a:t>
            </a:r>
          </a:p>
          <a:p>
            <a:r>
              <a:rPr lang="tr-TR" sz="2900" b="1" dirty="0" smtClean="0">
                <a:solidFill>
                  <a:srgbClr val="FF0000"/>
                </a:solidFill>
              </a:rPr>
              <a:t>Gürültü </a:t>
            </a:r>
            <a:r>
              <a:rPr lang="tr-TR" sz="2900" b="1" dirty="0">
                <a:solidFill>
                  <a:srgbClr val="FF0000"/>
                </a:solidFill>
              </a:rPr>
              <a:t>kirliliği</a:t>
            </a:r>
            <a:r>
              <a:rPr lang="tr-TR" sz="2900" dirty="0"/>
              <a:t> veya diğer adıyla </a:t>
            </a:r>
            <a:r>
              <a:rPr lang="tr-TR" sz="2900" dirty="0" smtClean="0"/>
              <a:t> </a:t>
            </a:r>
            <a:r>
              <a:rPr lang="tr-TR" sz="2900" b="1" dirty="0" smtClean="0">
                <a:solidFill>
                  <a:srgbClr val="FF0000"/>
                </a:solidFill>
              </a:rPr>
              <a:t>ses kirliliği</a:t>
            </a:r>
            <a:r>
              <a:rPr lang="tr-TR" sz="2900" dirty="0"/>
              <a:t>,</a:t>
            </a:r>
            <a:r>
              <a:rPr lang="tr-TR" sz="2900" dirty="0" smtClean="0"/>
              <a:t>insan </a:t>
            </a:r>
            <a:r>
              <a:rPr lang="tr-TR" sz="2900" dirty="0"/>
              <a:t>veya hayvan yaşamını olumsuz etkileyen, dengesini bozan her türlü insan, hayvan ya da makine kaynaklı ses oluşumudur. Gürültü kirliliğinin en yaygın biçimlerinden biri, özellikle motorlu araçların neden olduğu kirliliktir.</a:t>
            </a:r>
          </a:p>
          <a:p>
            <a:r>
              <a:rPr lang="tr-TR" sz="2900" dirty="0"/>
              <a:t>Dünya çapında en yaygın gürültü türü ulaşım sistemlerinden kaynaklanır. Motorlu araçların yanı sıra uçak ve demiryolu araçlarının yarattığı gürültü de önemli bir yer tutar. Şehir planlamacılığında yanlışlar yapılması sanayi ve yerleşim alanlarının birbirine bitişmesine neden olabilir ve sonuç olarak sanayi alanının yarattığı gürültü kirliliği komşu yerleşim birimlerinde yaşayanların sağlığı üzerinde olumsuz etkiler yaratabilir. Gürültü kirliliği yaratan diğer etmenler arasında özellikle istirahat saatlerinde yayılan araba alarmları, acil durum sirenleri, çeşitli beyaz eşyalar ile ev âletlerinin gürültüleri, fabrika-makine sesleri, yapım ve onarım çalışmaları, ses çıkaran hayvanlar, ses sistemleri, hoparlörler, maç, eğlence, dini-sosyal faaliyetler sayılabilir.</a:t>
            </a:r>
          </a:p>
          <a:p>
            <a:pPr>
              <a:buNone/>
            </a:pPr>
            <a:endParaRPr lang="tr-TR" dirty="0">
              <a:solidFill>
                <a:srgbClr val="FF0000"/>
              </a:solidFill>
            </a:endParaRPr>
          </a:p>
        </p:txBody>
      </p:sp>
    </p:spTree>
  </p:cSld>
  <p:clrMapOvr>
    <a:masterClrMapping/>
  </p:clrMapOvr>
  <p:transition>
    <p:wheel spokes="8"/>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lstStyle/>
          <a:p>
            <a:pPr>
              <a:buNone/>
            </a:pPr>
            <a:r>
              <a:rPr lang="tr-TR" dirty="0" smtClean="0">
                <a:solidFill>
                  <a:srgbClr val="FF0000"/>
                </a:solidFill>
              </a:rPr>
              <a:t>  SU KİRLİLİĞİ</a:t>
            </a:r>
          </a:p>
          <a:p>
            <a:pPr>
              <a:buNone/>
            </a:pPr>
            <a:r>
              <a:rPr lang="tr-TR" dirty="0" smtClean="0">
                <a:solidFill>
                  <a:srgbClr val="FF0000"/>
                </a:solidFill>
              </a:rPr>
              <a:t> </a:t>
            </a:r>
            <a:r>
              <a:rPr lang="tr-TR" i="1" dirty="0"/>
              <a:t>Su kirliliği</a:t>
            </a:r>
            <a:r>
              <a:rPr lang="tr-TR" dirty="0"/>
              <a:t>, göl, nehir, okyanus, deniz ve yeraltı suları gibi su barındıran havzalarda görülen kirliliğe verilen genel addır. Her çeşit su kirliliği, kirliliğin bulunduğu havzanın çevresinde veya içinde yaşayan tüm canlılara zarar verdiği gibi, çeşitli türlerin ve biyolojik toplulukların yok olmasına ortam hazırlar. Su kirliliği, içinde zararlı bileşenler barındıran atık suların, yeterli arıtım işleminden geçirilmeksizin havzalara boşaltılmasıyla meydana gelir.</a:t>
            </a:r>
            <a:endParaRPr lang="tr-TR" dirty="0" smtClean="0">
              <a:solidFill>
                <a:srgbClr val="FF0000"/>
              </a:solidFill>
            </a:endParaRPr>
          </a:p>
        </p:txBody>
      </p:sp>
    </p:spTree>
  </p:cSld>
  <p:clrMapOvr>
    <a:masterClrMapping/>
  </p:clrMapOvr>
  <p:transition>
    <p:strips dir="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0" y="692696"/>
            <a:ext cx="9144000" cy="6165304"/>
          </a:xfrm>
        </p:spPr>
        <p:txBody>
          <a:bodyPr>
            <a:normAutofit/>
          </a:bodyPr>
          <a:lstStyle/>
          <a:p>
            <a:pPr>
              <a:buNone/>
            </a:pPr>
            <a:r>
              <a:rPr lang="tr-TR" sz="6600" dirty="0" smtClean="0">
                <a:solidFill>
                  <a:srgbClr val="FF0000"/>
                </a:solidFill>
              </a:rPr>
              <a:t> HAZIRLAYANLAR</a:t>
            </a:r>
          </a:p>
          <a:p>
            <a:pPr>
              <a:buNone/>
            </a:pPr>
            <a:r>
              <a:rPr lang="tr-TR" sz="6600" dirty="0" smtClean="0">
                <a:solidFill>
                  <a:srgbClr val="FF0000"/>
                </a:solidFill>
              </a:rPr>
              <a:t>1-ME</a:t>
            </a:r>
            <a:r>
              <a:rPr lang="tr-TR" sz="6600" dirty="0" smtClean="0"/>
              <a:t>H</a:t>
            </a:r>
            <a:r>
              <a:rPr lang="tr-TR" sz="6600" dirty="0" smtClean="0">
                <a:solidFill>
                  <a:srgbClr val="FF0000"/>
                </a:solidFill>
              </a:rPr>
              <a:t>MET Mİ</a:t>
            </a:r>
            <a:r>
              <a:rPr lang="tr-TR" sz="6600" dirty="0" smtClean="0"/>
              <a:t>Ğ</a:t>
            </a:r>
            <a:r>
              <a:rPr lang="tr-TR" sz="6600" dirty="0" smtClean="0">
                <a:solidFill>
                  <a:srgbClr val="FF0000"/>
                </a:solidFill>
              </a:rPr>
              <a:t>AL </a:t>
            </a:r>
          </a:p>
          <a:p>
            <a:pPr>
              <a:buNone/>
            </a:pPr>
            <a:r>
              <a:rPr lang="tr-TR" sz="6600" dirty="0" smtClean="0">
                <a:solidFill>
                  <a:srgbClr val="FF0000"/>
                </a:solidFill>
              </a:rPr>
              <a:t>6</a:t>
            </a:r>
            <a:r>
              <a:rPr lang="tr-TR" sz="6600" dirty="0" smtClean="0"/>
              <a:t>/</a:t>
            </a:r>
            <a:r>
              <a:rPr lang="tr-TR" sz="6600" dirty="0" smtClean="0">
                <a:solidFill>
                  <a:srgbClr val="FF0000"/>
                </a:solidFill>
              </a:rPr>
              <a:t>B 1</a:t>
            </a:r>
            <a:r>
              <a:rPr lang="tr-TR" sz="6600" dirty="0" smtClean="0"/>
              <a:t>5</a:t>
            </a:r>
            <a:r>
              <a:rPr lang="tr-TR" sz="6600" dirty="0" smtClean="0">
                <a:solidFill>
                  <a:srgbClr val="FF0000"/>
                </a:solidFill>
              </a:rPr>
              <a:t>4</a:t>
            </a:r>
            <a:endParaRPr lang="tr-TR" sz="6600" dirty="0">
              <a:solidFill>
                <a:srgbClr val="FF0000"/>
              </a:solidFill>
            </a:endParaRPr>
          </a:p>
        </p:txBody>
      </p:sp>
    </p:spTree>
  </p:cSld>
  <p:clrMapOvr>
    <a:masterClrMapping/>
  </p:clrMapOvr>
  <p:transition>
    <p:newsflash/>
  </p:transition>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TotalTime>
  <Words>199</Words>
  <Application>Microsoft Office PowerPoint</Application>
  <PresentationFormat>Ekran Gösterisi (4:3)</PresentationFormat>
  <Paragraphs>20</Paragraphs>
  <Slides>6</Slides>
  <Notes>1</Notes>
  <HiddenSlides>0</HiddenSlides>
  <MMClips>0</MMClips>
  <ScaleCrop>false</ScaleCrop>
  <HeadingPairs>
    <vt:vector size="4" baseType="variant">
      <vt:variant>
        <vt:lpstr>Tema</vt:lpstr>
      </vt:variant>
      <vt:variant>
        <vt:i4>1</vt:i4>
      </vt:variant>
      <vt:variant>
        <vt:lpstr>Slayt Başlıkları</vt:lpstr>
      </vt:variant>
      <vt:variant>
        <vt:i4>6</vt:i4>
      </vt:variant>
    </vt:vector>
  </HeadingPairs>
  <TitlesOfParts>
    <vt:vector size="7" baseType="lpstr">
      <vt:lpstr>Ofis Teması</vt:lpstr>
      <vt:lpstr>KİRLİLİKLER</vt:lpstr>
      <vt:lpstr>Slayt 2</vt:lpstr>
      <vt:lpstr>Slayt 3</vt:lpstr>
      <vt:lpstr>Slayt 4</vt:lpstr>
      <vt:lpstr>Slayt 5</vt:lpstr>
      <vt:lpstr>Slayt 6</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2015-11-06T17:08:39Z</dcterms:created>
  <dcterms:modified xsi:type="dcterms:W3CDTF">2015-11-07T08:17:36Z</dcterms:modified>
  <cp:category>www.sorubak.com</cp:category>
</cp:coreProperties>
</file>