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57" r:id="rId3"/>
    <p:sldId id="258" r:id="rId4"/>
    <p:sldId id="259" r:id="rId5"/>
    <p:sldId id="261" r:id="rId6"/>
    <p:sldId id="262" r:id="rId7"/>
    <p:sldId id="260" r:id="rId8"/>
    <p:sldId id="263" r:id="rId9"/>
    <p:sldId id="264" r:id="rId10"/>
    <p:sldId id="265" r:id="rId11"/>
    <p:sldId id="282" r:id="rId12"/>
    <p:sldId id="266" r:id="rId13"/>
    <p:sldId id="268" r:id="rId14"/>
    <p:sldId id="269" r:id="rId15"/>
    <p:sldId id="283" r:id="rId16"/>
    <p:sldId id="284" r:id="rId17"/>
    <p:sldId id="291" r:id="rId18"/>
    <p:sldId id="285" r:id="rId19"/>
    <p:sldId id="292" r:id="rId20"/>
    <p:sldId id="286" r:id="rId21"/>
    <p:sldId id="310" r:id="rId22"/>
    <p:sldId id="287" r:id="rId23"/>
    <p:sldId id="293" r:id="rId24"/>
    <p:sldId id="288" r:id="rId25"/>
    <p:sldId id="294" r:id="rId26"/>
    <p:sldId id="289" r:id="rId27"/>
    <p:sldId id="295" r:id="rId28"/>
    <p:sldId id="290" r:id="rId29"/>
    <p:sldId id="299" r:id="rId30"/>
    <p:sldId id="300" r:id="rId31"/>
    <p:sldId id="301" r:id="rId32"/>
    <p:sldId id="296" r:id="rId33"/>
    <p:sldId id="297" r:id="rId34"/>
    <p:sldId id="302"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25" r:id="rId50"/>
    <p:sldId id="272" r:id="rId51"/>
    <p:sldId id="273" r:id="rId52"/>
    <p:sldId id="274" r:id="rId53"/>
    <p:sldId id="276" r:id="rId54"/>
    <p:sldId id="303" r:id="rId55"/>
    <p:sldId id="305" r:id="rId56"/>
    <p:sldId id="306" r:id="rId57"/>
    <p:sldId id="307" r:id="rId5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774"/>
    <a:srgbClr val="CC0066"/>
    <a:srgbClr val="FF0066"/>
    <a:srgbClr val="C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6" autoAdjust="0"/>
    <p:restoredTop sz="94660"/>
  </p:normalViewPr>
  <p:slideViewPr>
    <p:cSldViewPr>
      <p:cViewPr varScale="1">
        <p:scale>
          <a:sx n="86" d="100"/>
          <a:sy n="86" d="100"/>
        </p:scale>
        <p:origin x="-103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7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EB7CE-04E5-453D-BEC8-4D478A5D1229}" type="datetimeFigureOut">
              <a:rPr lang="tr-TR" smtClean="0"/>
              <a:pPr/>
              <a:t>11.01.2016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9EE70A-C609-4A2B-824D-A7E6CB86916F}" type="slidenum">
              <a:rPr lang="tr-TR" smtClean="0"/>
              <a:pPr/>
              <a:t>‹#›</a:t>
            </a:fld>
            <a:endParaRPr lang="tr-TR"/>
          </a:p>
        </p:txBody>
      </p:sp>
    </p:spTree>
    <p:extLst>
      <p:ext uri="{BB962C8B-B14F-4D97-AF65-F5344CB8AC3E}">
        <p14:creationId xmlns="" xmlns:p14="http://schemas.microsoft.com/office/powerpoint/2010/main" val="2796208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1A9EE70A-C609-4A2B-824D-A7E6CB86916F}"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A9EE70A-C609-4A2B-824D-A7E6CB86916F}" type="slidenum">
              <a:rPr lang="tr-TR" smtClean="0"/>
              <a:pPr/>
              <a:t>40</a:t>
            </a:fld>
            <a:endParaRPr lang="tr-TR"/>
          </a:p>
        </p:txBody>
      </p:sp>
    </p:spTree>
    <p:extLst>
      <p:ext uri="{BB962C8B-B14F-4D97-AF65-F5344CB8AC3E}">
        <p14:creationId xmlns="" xmlns:p14="http://schemas.microsoft.com/office/powerpoint/2010/main" val="2859783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1A9EE70A-C609-4A2B-824D-A7E6CB86916F}" type="slidenum">
              <a:rPr lang="tr-TR" smtClean="0"/>
              <a:pPr/>
              <a:t>57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676DE6B-219B-4FC7-A4CB-3CB5A91C9512}" type="datetimeFigureOut">
              <a:rPr lang="tr-TR" smtClean="0"/>
              <a:pPr/>
              <a:t>11.01.2016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F194CA6-0133-4CFA-B3A5-1C2A7CAA959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76DE6B-219B-4FC7-A4CB-3CB5A91C9512}" type="datetimeFigureOut">
              <a:rPr lang="tr-TR" smtClean="0"/>
              <a:pPr/>
              <a:t>11.01.2016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194CA6-0133-4CFA-B3A5-1C2A7CAA959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642918"/>
            <a:ext cx="7772400" cy="1470025"/>
          </a:xfrm>
        </p:spPr>
        <p:txBody>
          <a:bodyPr>
            <a:normAutofit/>
          </a:bodyPr>
          <a:lstStyle/>
          <a:p>
            <a:r>
              <a:rPr lang="tr-TR" sz="4000" b="1" dirty="0" smtClean="0">
                <a:solidFill>
                  <a:srgbClr val="002774"/>
                </a:solidFill>
                <a:latin typeface="Century Gothic" pitchFamily="34" charset="0"/>
              </a:rPr>
              <a:t>ATATÜRK  İLKELERİ</a:t>
            </a:r>
            <a:endParaRPr lang="tr-TR" sz="4000" b="1" dirty="0">
              <a:solidFill>
                <a:srgbClr val="002774"/>
              </a:solidFill>
              <a:latin typeface="Century Gothic" pitchFamily="34" charset="0"/>
            </a:endParaRPr>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34817" name="Picture 1" descr="trflag1[1]"/>
          <p:cNvPicPr>
            <a:picLocks noChangeAspect="1" noChangeArrowheads="1" noCrop="1"/>
          </p:cNvPicPr>
          <p:nvPr/>
        </p:nvPicPr>
        <p:blipFill>
          <a:blip r:embed="rId2" cstate="print"/>
          <a:srcRect/>
          <a:stretch>
            <a:fillRect/>
          </a:stretch>
        </p:blipFill>
        <p:spPr bwMode="auto">
          <a:xfrm>
            <a:off x="500034" y="2500306"/>
            <a:ext cx="1736725" cy="1235075"/>
          </a:xfrm>
          <a:prstGeom prst="rect">
            <a:avLst/>
          </a:prstGeom>
          <a:noFill/>
        </p:spPr>
      </p:pic>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34819" name="Picture 3" descr="trflag1[1]"/>
          <p:cNvPicPr>
            <a:picLocks noChangeAspect="1" noChangeArrowheads="1" noCrop="1"/>
          </p:cNvPicPr>
          <p:nvPr/>
        </p:nvPicPr>
        <p:blipFill>
          <a:blip r:embed="rId2" cstate="print"/>
          <a:srcRect/>
          <a:stretch>
            <a:fillRect/>
          </a:stretch>
        </p:blipFill>
        <p:spPr bwMode="auto">
          <a:xfrm>
            <a:off x="6715140" y="2571744"/>
            <a:ext cx="1736725" cy="123507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357166"/>
            <a:ext cx="7286676" cy="1000124"/>
          </a:xfrm>
        </p:spPr>
        <p:txBody>
          <a:bodyPr>
            <a:normAutofit/>
          </a:bodyPr>
          <a:lstStyle/>
          <a:p>
            <a:r>
              <a:rPr lang="tr-TR" sz="3600" b="1" dirty="0" smtClean="0">
                <a:solidFill>
                  <a:srgbClr val="CC0066"/>
                </a:solidFill>
                <a:latin typeface="Century Gothic" pitchFamily="34" charset="0"/>
              </a:rPr>
              <a:t>4 - DEVLETÇİLİK</a:t>
            </a:r>
            <a:endParaRPr lang="tr-TR" sz="3600" dirty="0">
              <a:solidFill>
                <a:srgbClr val="CC0066"/>
              </a:solidFill>
            </a:endParaRPr>
          </a:p>
        </p:txBody>
      </p:sp>
      <p:sp>
        <p:nvSpPr>
          <p:cNvPr id="3" name="2 İçerik Yer Tutucusu"/>
          <p:cNvSpPr>
            <a:spLocks noGrp="1"/>
          </p:cNvSpPr>
          <p:nvPr>
            <p:ph idx="1"/>
          </p:nvPr>
        </p:nvSpPr>
        <p:spPr>
          <a:xfrm>
            <a:off x="500034" y="1643050"/>
            <a:ext cx="3543296" cy="4525963"/>
          </a:xfrm>
        </p:spPr>
        <p:txBody>
          <a:bodyPr/>
          <a:lstStyle/>
          <a:p>
            <a:pPr>
              <a:buNone/>
            </a:pPr>
            <a:r>
              <a:rPr lang="tr-TR" dirty="0" smtClean="0">
                <a:solidFill>
                  <a:srgbClr val="002774"/>
                </a:solidFill>
              </a:rPr>
              <a:t>   </a:t>
            </a:r>
            <a:r>
              <a:rPr lang="tr-TR" dirty="0" smtClean="0">
                <a:solidFill>
                  <a:srgbClr val="CC0066"/>
                </a:solidFill>
              </a:rPr>
              <a:t>*</a:t>
            </a:r>
            <a:r>
              <a:rPr lang="tr-TR" dirty="0" smtClean="0">
                <a:solidFill>
                  <a:srgbClr val="002774"/>
                </a:solidFill>
              </a:rPr>
              <a:t> Özel girişimcilere destek olur , kişileri üretime ve ticarete özendirir.</a:t>
            </a:r>
            <a:endParaRPr lang="tr-TR" dirty="0">
              <a:solidFill>
                <a:srgbClr val="002774"/>
              </a:solidFill>
            </a:endParaRPr>
          </a:p>
        </p:txBody>
      </p:sp>
      <p:pic>
        <p:nvPicPr>
          <p:cNvPr id="8194" name="Picture 2"/>
          <p:cNvPicPr>
            <a:picLocks noChangeAspect="1" noChangeArrowheads="1"/>
          </p:cNvPicPr>
          <p:nvPr/>
        </p:nvPicPr>
        <p:blipFill>
          <a:blip r:embed="rId2" cstate="print"/>
          <a:srcRect/>
          <a:stretch>
            <a:fillRect/>
          </a:stretch>
        </p:blipFill>
        <p:spPr bwMode="auto">
          <a:xfrm>
            <a:off x="4286248" y="1285860"/>
            <a:ext cx="4500594" cy="4429156"/>
          </a:xfrm>
          <a:prstGeom prst="rect">
            <a:avLst/>
          </a:prstGeom>
          <a:noFill/>
          <a:ln w="9525">
            <a:noFill/>
            <a:miter lim="800000"/>
            <a:headEnd/>
            <a:tailEnd/>
          </a:ln>
          <a:effectLst/>
        </p:spPr>
      </p:pic>
      <p:sp>
        <p:nvSpPr>
          <p:cNvPr id="6" name="2 İçerik Yer Tutucusu"/>
          <p:cNvSpPr txBox="1">
            <a:spLocks/>
          </p:cNvSpPr>
          <p:nvPr/>
        </p:nvSpPr>
        <p:spPr>
          <a:xfrm>
            <a:off x="4357686" y="5929330"/>
            <a:ext cx="4614866" cy="428629"/>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2800" b="1" i="0" u="none" strike="noStrike" kern="1200" cap="none" spc="0" normalizeH="0" baseline="0" noProof="0" smtClean="0">
                <a:ln>
                  <a:noFill/>
                </a:ln>
                <a:solidFill>
                  <a:srgbClr val="CC0066"/>
                </a:solidFill>
                <a:effectLst/>
                <a:uLnTx/>
                <a:uFillTx/>
                <a:latin typeface="+mn-lt"/>
                <a:ea typeface="+mn-ea"/>
                <a:cs typeface="+mn-cs"/>
              </a:rPr>
              <a:t>UŞAK  ŞEKER  FABRİKASI - 1926</a:t>
            </a:r>
            <a:endParaRPr kumimoji="0" lang="tr-TR" sz="2800" b="1" i="0" u="none" strike="noStrike" kern="1200" cap="none" spc="0" normalizeH="0" baseline="0" noProof="0" dirty="0">
              <a:ln>
                <a:noFill/>
              </a:ln>
              <a:solidFill>
                <a:srgbClr val="CC0066"/>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68346"/>
          </a:xfrm>
        </p:spPr>
        <p:txBody>
          <a:bodyPr>
            <a:normAutofit/>
          </a:bodyPr>
          <a:lstStyle/>
          <a:p>
            <a:r>
              <a:rPr lang="tr-TR" sz="3600" b="1" dirty="0" smtClean="0">
                <a:solidFill>
                  <a:srgbClr val="CC0066"/>
                </a:solidFill>
                <a:latin typeface="Century Gothic" pitchFamily="34" charset="0"/>
              </a:rPr>
              <a:t>4 - DEVLETÇİLİK</a:t>
            </a:r>
            <a:endParaRPr lang="tr-TR" sz="3600" dirty="0">
              <a:solidFill>
                <a:srgbClr val="CC0066"/>
              </a:solidFill>
            </a:endParaRPr>
          </a:p>
        </p:txBody>
      </p:sp>
      <p:pic>
        <p:nvPicPr>
          <p:cNvPr id="9218" name="Picture 2"/>
          <p:cNvPicPr>
            <a:picLocks noChangeAspect="1" noChangeArrowheads="1"/>
          </p:cNvPicPr>
          <p:nvPr/>
        </p:nvPicPr>
        <p:blipFill>
          <a:blip r:embed="rId2" cstate="print"/>
          <a:srcRect/>
          <a:stretch>
            <a:fillRect/>
          </a:stretch>
        </p:blipFill>
        <p:spPr bwMode="auto">
          <a:xfrm>
            <a:off x="857224" y="1357298"/>
            <a:ext cx="7358114" cy="4143404"/>
          </a:xfrm>
          <a:prstGeom prst="rect">
            <a:avLst/>
          </a:prstGeom>
          <a:noFill/>
          <a:ln w="9525">
            <a:noFill/>
            <a:miter lim="800000"/>
            <a:headEnd/>
            <a:tailEnd/>
          </a:ln>
          <a:effectLst/>
        </p:spPr>
      </p:pic>
      <p:sp>
        <p:nvSpPr>
          <p:cNvPr id="5" name="2 İçerik Yer Tutucusu"/>
          <p:cNvSpPr>
            <a:spLocks noGrp="1"/>
          </p:cNvSpPr>
          <p:nvPr>
            <p:ph idx="1"/>
          </p:nvPr>
        </p:nvSpPr>
        <p:spPr>
          <a:xfrm>
            <a:off x="885796" y="5786454"/>
            <a:ext cx="8258204" cy="428628"/>
          </a:xfrm>
        </p:spPr>
        <p:txBody>
          <a:bodyPr>
            <a:noAutofit/>
          </a:bodyPr>
          <a:lstStyle/>
          <a:p>
            <a:pPr>
              <a:buNone/>
            </a:pPr>
            <a:r>
              <a:rPr lang="tr-TR" sz="2800" b="1" dirty="0" smtClean="0">
                <a:solidFill>
                  <a:srgbClr val="002774"/>
                </a:solidFill>
                <a:latin typeface="Century Gothic" pitchFamily="34" charset="0"/>
              </a:rPr>
              <a:t>       </a:t>
            </a:r>
            <a:r>
              <a:rPr lang="tr-TR" sz="2800" b="1" dirty="0" smtClean="0">
                <a:solidFill>
                  <a:srgbClr val="CC0066"/>
                </a:solidFill>
                <a:latin typeface="Century Gothic" pitchFamily="34" charset="0"/>
              </a:rPr>
              <a:t>BURSA  MERİNOS İPLİK FABRİKASI</a:t>
            </a:r>
            <a:endParaRPr lang="tr-TR" sz="2800" b="1" dirty="0">
              <a:solidFill>
                <a:srgbClr val="CC0066"/>
              </a:solidFill>
              <a:latin typeface="Century Gothic"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00948" cy="1143000"/>
          </a:xfrm>
        </p:spPr>
        <p:txBody>
          <a:bodyPr>
            <a:normAutofit/>
          </a:bodyPr>
          <a:lstStyle/>
          <a:p>
            <a:r>
              <a:rPr lang="tr-TR" sz="3200" b="1" dirty="0">
                <a:solidFill>
                  <a:srgbClr val="CC0066"/>
                </a:solidFill>
                <a:latin typeface="Century Gothic" pitchFamily="34" charset="0"/>
              </a:rPr>
              <a:t>5</a:t>
            </a:r>
            <a:r>
              <a:rPr lang="tr-TR" sz="3200" b="1" dirty="0" smtClean="0">
                <a:solidFill>
                  <a:srgbClr val="CC0066"/>
                </a:solidFill>
                <a:latin typeface="Century Gothic" pitchFamily="34" charset="0"/>
              </a:rPr>
              <a:t> - LAİKLİK</a:t>
            </a:r>
            <a:endParaRPr lang="tr-TR" sz="3200" dirty="0">
              <a:solidFill>
                <a:srgbClr val="CC0066"/>
              </a:solidFill>
            </a:endParaRPr>
          </a:p>
        </p:txBody>
      </p:sp>
      <p:sp>
        <p:nvSpPr>
          <p:cNvPr id="3" name="2 İçerik Yer Tutucusu"/>
          <p:cNvSpPr>
            <a:spLocks noGrp="1"/>
          </p:cNvSpPr>
          <p:nvPr>
            <p:ph idx="1"/>
          </p:nvPr>
        </p:nvSpPr>
        <p:spPr>
          <a:xfrm>
            <a:off x="214282" y="1285860"/>
            <a:ext cx="3786214" cy="4840303"/>
          </a:xfrm>
        </p:spPr>
        <p:txBody>
          <a:bodyPr/>
          <a:lstStyle/>
          <a:p>
            <a:pPr>
              <a:buNone/>
            </a:pPr>
            <a:r>
              <a:rPr lang="tr-TR" dirty="0" smtClean="0">
                <a:solidFill>
                  <a:srgbClr val="002774"/>
                </a:solidFill>
              </a:rPr>
              <a:t>    </a:t>
            </a:r>
            <a:r>
              <a:rPr lang="tr-TR" dirty="0" smtClean="0">
                <a:solidFill>
                  <a:srgbClr val="CC0066"/>
                </a:solidFill>
              </a:rPr>
              <a:t>*</a:t>
            </a:r>
            <a:r>
              <a:rPr lang="tr-TR" dirty="0" smtClean="0">
                <a:solidFill>
                  <a:srgbClr val="002774"/>
                </a:solidFill>
              </a:rPr>
              <a:t>  Din ve devlet işlerinin birbirinden ayrılmasına “ </a:t>
            </a:r>
            <a:r>
              <a:rPr lang="tr-TR" dirty="0" smtClean="0">
                <a:solidFill>
                  <a:srgbClr val="CC0066"/>
                </a:solidFill>
              </a:rPr>
              <a:t>laiklik</a:t>
            </a:r>
            <a:r>
              <a:rPr lang="tr-TR" dirty="0" smtClean="0">
                <a:solidFill>
                  <a:srgbClr val="002774"/>
                </a:solidFill>
              </a:rPr>
              <a:t>” denir.                                                   </a:t>
            </a:r>
            <a:r>
              <a:rPr lang="tr-TR" dirty="0" smtClean="0">
                <a:solidFill>
                  <a:srgbClr val="CC0066"/>
                </a:solidFill>
              </a:rPr>
              <a:t>* </a:t>
            </a:r>
            <a:r>
              <a:rPr lang="tr-TR" dirty="0" smtClean="0">
                <a:solidFill>
                  <a:srgbClr val="002774"/>
                </a:solidFill>
              </a:rPr>
              <a:t> Herkesin vicdan ,dini inanç ve kanaat özgürlüğüne sahip olmasıdır.</a:t>
            </a:r>
            <a:endParaRPr lang="tr-TR" dirty="0">
              <a:solidFill>
                <a:srgbClr val="002774"/>
              </a:solidFill>
            </a:endParaRPr>
          </a:p>
        </p:txBody>
      </p:sp>
      <p:pic>
        <p:nvPicPr>
          <p:cNvPr id="23554" name="7 Resim" descr="untitled.bmp"/>
          <p:cNvPicPr>
            <a:picLocks noChangeAspect="1" noChangeArrowheads="1"/>
          </p:cNvPicPr>
          <p:nvPr/>
        </p:nvPicPr>
        <p:blipFill>
          <a:blip r:embed="rId2" cstate="print"/>
          <a:srcRect/>
          <a:stretch>
            <a:fillRect/>
          </a:stretch>
        </p:blipFill>
        <p:spPr bwMode="auto">
          <a:xfrm>
            <a:off x="4286248" y="1643050"/>
            <a:ext cx="4429156" cy="335758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829576" cy="1143000"/>
          </a:xfrm>
        </p:spPr>
        <p:txBody>
          <a:bodyPr>
            <a:normAutofit/>
          </a:bodyPr>
          <a:lstStyle/>
          <a:p>
            <a:r>
              <a:rPr lang="tr-TR" sz="3600" b="1" dirty="0">
                <a:solidFill>
                  <a:srgbClr val="CC0066"/>
                </a:solidFill>
                <a:latin typeface="Century Gothic" pitchFamily="34" charset="0"/>
              </a:rPr>
              <a:t>6</a:t>
            </a:r>
            <a:r>
              <a:rPr lang="tr-TR" sz="3600" b="1" dirty="0" smtClean="0">
                <a:solidFill>
                  <a:srgbClr val="CC0066"/>
                </a:solidFill>
                <a:latin typeface="Century Gothic" pitchFamily="34" charset="0"/>
              </a:rPr>
              <a:t> - İNKILAPÇILIK</a:t>
            </a:r>
            <a:endParaRPr lang="tr-TR" sz="3600" dirty="0">
              <a:solidFill>
                <a:srgbClr val="CC0066"/>
              </a:solidFill>
            </a:endParaRPr>
          </a:p>
        </p:txBody>
      </p:sp>
      <p:sp>
        <p:nvSpPr>
          <p:cNvPr id="3" name="2 İçerik Yer Tutucusu"/>
          <p:cNvSpPr>
            <a:spLocks noGrp="1"/>
          </p:cNvSpPr>
          <p:nvPr>
            <p:ph idx="1"/>
          </p:nvPr>
        </p:nvSpPr>
        <p:spPr>
          <a:xfrm>
            <a:off x="714348" y="1600201"/>
            <a:ext cx="7643866" cy="2828932"/>
          </a:xfrm>
        </p:spPr>
        <p:txBody>
          <a:bodyPr/>
          <a:lstStyle/>
          <a:p>
            <a:pPr>
              <a:buNone/>
            </a:pPr>
            <a:r>
              <a:rPr lang="tr-TR" dirty="0" smtClean="0"/>
              <a:t>    </a:t>
            </a:r>
            <a:r>
              <a:rPr lang="tr-TR" dirty="0" smtClean="0">
                <a:solidFill>
                  <a:srgbClr val="CC0066"/>
                </a:solidFill>
              </a:rPr>
              <a:t>*  </a:t>
            </a:r>
            <a:r>
              <a:rPr lang="tr-TR" dirty="0" smtClean="0">
                <a:solidFill>
                  <a:srgbClr val="002774"/>
                </a:solidFill>
              </a:rPr>
              <a:t>Türk milletinin gelişmesi ve güçlenmesi için yapılan yeniliklere “</a:t>
            </a:r>
            <a:r>
              <a:rPr lang="tr-TR" dirty="0" smtClean="0">
                <a:solidFill>
                  <a:srgbClr val="CC0066"/>
                </a:solidFill>
              </a:rPr>
              <a:t>inkılap</a:t>
            </a:r>
            <a:r>
              <a:rPr lang="tr-TR" dirty="0" smtClean="0">
                <a:solidFill>
                  <a:srgbClr val="002774"/>
                </a:solidFill>
              </a:rPr>
              <a:t>” denir.                                         </a:t>
            </a:r>
            <a:r>
              <a:rPr lang="tr-TR" dirty="0" smtClean="0">
                <a:solidFill>
                  <a:srgbClr val="CC0066"/>
                </a:solidFill>
              </a:rPr>
              <a:t>*</a:t>
            </a:r>
            <a:r>
              <a:rPr lang="tr-TR" dirty="0" smtClean="0">
                <a:solidFill>
                  <a:srgbClr val="002774"/>
                </a:solidFill>
              </a:rPr>
              <a:t>  Atatürk ilkelerinin kaynağı inkılaplardır.                                    </a:t>
            </a:r>
            <a:r>
              <a:rPr lang="tr-TR" dirty="0" smtClean="0">
                <a:solidFill>
                  <a:srgbClr val="CC0066"/>
                </a:solidFill>
              </a:rPr>
              <a:t>*</a:t>
            </a:r>
            <a:r>
              <a:rPr lang="tr-TR" dirty="0" smtClean="0">
                <a:solidFill>
                  <a:srgbClr val="002774"/>
                </a:solidFill>
              </a:rPr>
              <a:t>  Gücünü gerçeklerden ,akıl ,bilim ve teknolojiden alır.</a:t>
            </a:r>
            <a:endParaRPr lang="tr-TR" dirty="0">
              <a:solidFill>
                <a:srgbClr val="002774"/>
              </a:solidFill>
            </a:endParaRPr>
          </a:p>
        </p:txBody>
      </p:sp>
      <p:pic>
        <p:nvPicPr>
          <p:cNvPr id="4" name="Picture 2"/>
          <p:cNvPicPr>
            <a:picLocks noChangeAspect="1" noChangeArrowheads="1"/>
          </p:cNvPicPr>
          <p:nvPr/>
        </p:nvPicPr>
        <p:blipFill>
          <a:blip r:embed="rId2" cstate="print"/>
          <a:srcRect/>
          <a:stretch>
            <a:fillRect/>
          </a:stretch>
        </p:blipFill>
        <p:spPr bwMode="auto">
          <a:xfrm>
            <a:off x="1785918" y="4357694"/>
            <a:ext cx="1409700" cy="1352550"/>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a:stretch>
            <a:fillRect/>
          </a:stretch>
        </p:blipFill>
        <p:spPr bwMode="auto">
          <a:xfrm>
            <a:off x="5643570" y="4214818"/>
            <a:ext cx="1409700" cy="135255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smtClean="0">
                <a:solidFill>
                  <a:srgbClr val="CC0066"/>
                </a:solidFill>
                <a:latin typeface="Century Gothic" pitchFamily="34" charset="0"/>
              </a:rPr>
              <a:t>6 - İNKILAPÇILIK</a:t>
            </a:r>
            <a:endParaRPr lang="tr-TR" sz="3200" dirty="0">
              <a:solidFill>
                <a:srgbClr val="CC0066"/>
              </a:solidFill>
            </a:endParaRPr>
          </a:p>
        </p:txBody>
      </p:sp>
      <p:pic>
        <p:nvPicPr>
          <p:cNvPr id="21505" name="Picture 1"/>
          <p:cNvPicPr>
            <a:picLocks noChangeAspect="1" noChangeArrowheads="1"/>
          </p:cNvPicPr>
          <p:nvPr/>
        </p:nvPicPr>
        <p:blipFill>
          <a:blip r:embed="rId2" cstate="print"/>
          <a:srcRect/>
          <a:stretch>
            <a:fillRect/>
          </a:stretch>
        </p:blipFill>
        <p:spPr bwMode="auto">
          <a:xfrm>
            <a:off x="214282" y="1357298"/>
            <a:ext cx="8501122" cy="528641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543824" cy="1143000"/>
          </a:xfrm>
        </p:spPr>
        <p:txBody>
          <a:bodyPr>
            <a:normAutofit/>
          </a:bodyPr>
          <a:lstStyle/>
          <a:p>
            <a:r>
              <a:rPr lang="tr-TR" sz="3600" b="1" dirty="0" smtClean="0">
                <a:solidFill>
                  <a:srgbClr val="CC0066"/>
                </a:solidFill>
                <a:latin typeface="Century Gothic" pitchFamily="34" charset="0"/>
              </a:rPr>
              <a:t>ATATÜRK  İNKILAPLARI</a:t>
            </a:r>
            <a:endParaRPr lang="tr-TR" sz="3600" b="1" dirty="0">
              <a:solidFill>
                <a:srgbClr val="CC0066"/>
              </a:solidFill>
              <a:latin typeface="Century Gothic" pitchFamily="34" charset="0"/>
            </a:endParaRPr>
          </a:p>
        </p:txBody>
      </p:sp>
      <p:sp>
        <p:nvSpPr>
          <p:cNvPr id="3" name="2 İçerik Yer Tutucusu"/>
          <p:cNvSpPr>
            <a:spLocks noGrp="1"/>
          </p:cNvSpPr>
          <p:nvPr>
            <p:ph idx="1"/>
          </p:nvPr>
        </p:nvSpPr>
        <p:spPr>
          <a:xfrm>
            <a:off x="1000100" y="1857364"/>
            <a:ext cx="7500990" cy="4268799"/>
          </a:xfrm>
        </p:spPr>
        <p:txBody>
          <a:bodyPr>
            <a:normAutofit/>
          </a:bodyPr>
          <a:lstStyle/>
          <a:p>
            <a:pPr>
              <a:lnSpc>
                <a:spcPct val="150000"/>
              </a:lnSpc>
              <a:buNone/>
            </a:pPr>
            <a:r>
              <a:rPr lang="tr-TR" sz="2800" b="1" dirty="0" smtClean="0">
                <a:solidFill>
                  <a:srgbClr val="CC0066"/>
                </a:solidFill>
                <a:latin typeface="Century Gothic" pitchFamily="34" charset="0"/>
              </a:rPr>
              <a:t>1 – </a:t>
            </a:r>
            <a:r>
              <a:rPr lang="tr-TR" sz="2800" b="1" dirty="0" smtClean="0">
                <a:solidFill>
                  <a:srgbClr val="002774"/>
                </a:solidFill>
                <a:latin typeface="Century Gothic" pitchFamily="34" charset="0"/>
              </a:rPr>
              <a:t>SİYASAL ALANDA İNKILAP</a:t>
            </a:r>
          </a:p>
          <a:p>
            <a:pPr>
              <a:lnSpc>
                <a:spcPct val="150000"/>
              </a:lnSpc>
              <a:buNone/>
            </a:pPr>
            <a:r>
              <a:rPr lang="tr-TR" sz="2800" b="1" dirty="0" smtClean="0">
                <a:solidFill>
                  <a:srgbClr val="CC0066"/>
                </a:solidFill>
                <a:latin typeface="Century Gothic" pitchFamily="34" charset="0"/>
              </a:rPr>
              <a:t>2 – </a:t>
            </a:r>
            <a:r>
              <a:rPr lang="tr-TR" sz="2800" b="1" dirty="0" smtClean="0">
                <a:solidFill>
                  <a:srgbClr val="002774"/>
                </a:solidFill>
                <a:latin typeface="Century Gothic" pitchFamily="34" charset="0"/>
              </a:rPr>
              <a:t>HUKUK ALANINDA İNKILAP</a:t>
            </a:r>
          </a:p>
          <a:p>
            <a:pPr>
              <a:lnSpc>
                <a:spcPct val="150000"/>
              </a:lnSpc>
              <a:buNone/>
            </a:pPr>
            <a:r>
              <a:rPr lang="tr-TR" sz="2800" b="1" dirty="0" smtClean="0">
                <a:solidFill>
                  <a:srgbClr val="CC0066"/>
                </a:solidFill>
                <a:latin typeface="Century Gothic" pitchFamily="34" charset="0"/>
              </a:rPr>
              <a:t>3 – </a:t>
            </a:r>
            <a:r>
              <a:rPr lang="tr-TR" sz="2800" b="1" dirty="0" smtClean="0">
                <a:solidFill>
                  <a:srgbClr val="002774"/>
                </a:solidFill>
                <a:latin typeface="Century Gothic" pitchFamily="34" charset="0"/>
              </a:rPr>
              <a:t>EĞİTİM VE KÜLTÜR ALANINDA İNKILAP</a:t>
            </a:r>
          </a:p>
          <a:p>
            <a:pPr>
              <a:lnSpc>
                <a:spcPct val="150000"/>
              </a:lnSpc>
              <a:buNone/>
            </a:pPr>
            <a:r>
              <a:rPr lang="tr-TR" sz="2800" b="1" dirty="0" smtClean="0">
                <a:solidFill>
                  <a:srgbClr val="CC0066"/>
                </a:solidFill>
                <a:latin typeface="Century Gothic" pitchFamily="34" charset="0"/>
              </a:rPr>
              <a:t>4 – </a:t>
            </a:r>
            <a:r>
              <a:rPr lang="tr-TR" sz="2800" b="1" dirty="0" smtClean="0">
                <a:solidFill>
                  <a:srgbClr val="002774"/>
                </a:solidFill>
                <a:latin typeface="Century Gothic" pitchFamily="34" charset="0"/>
              </a:rPr>
              <a:t>TOPLUMSAL ALANDA İNKILAP</a:t>
            </a:r>
          </a:p>
          <a:p>
            <a:pPr>
              <a:lnSpc>
                <a:spcPct val="150000"/>
              </a:lnSpc>
              <a:buNone/>
            </a:pPr>
            <a:r>
              <a:rPr lang="tr-TR" sz="2800" b="1" dirty="0" smtClean="0">
                <a:solidFill>
                  <a:srgbClr val="CC0066"/>
                </a:solidFill>
                <a:latin typeface="Century Gothic" pitchFamily="34" charset="0"/>
              </a:rPr>
              <a:t>5 – </a:t>
            </a:r>
            <a:r>
              <a:rPr lang="tr-TR" sz="2800" b="1" dirty="0" smtClean="0">
                <a:solidFill>
                  <a:srgbClr val="002774"/>
                </a:solidFill>
                <a:latin typeface="Century Gothic" pitchFamily="34" charset="0"/>
              </a:rPr>
              <a:t>EKONOMİK ALANDA İNKILAP</a:t>
            </a:r>
            <a:endParaRPr lang="tr-TR" sz="2800" b="1" dirty="0">
              <a:solidFill>
                <a:srgbClr val="002774"/>
              </a:solidFill>
              <a:latin typeface="Century Gothic"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972452" cy="725470"/>
          </a:xfrm>
        </p:spPr>
        <p:txBody>
          <a:bodyPr>
            <a:normAutofit/>
          </a:bodyPr>
          <a:lstStyle/>
          <a:p>
            <a:r>
              <a:rPr lang="tr-TR" sz="3600" b="1" dirty="0" smtClean="0">
                <a:solidFill>
                  <a:srgbClr val="CC0066"/>
                </a:solidFill>
              </a:rPr>
              <a:t>SİYASAL ALANDA İNKILAP</a:t>
            </a:r>
            <a:endParaRPr lang="tr-TR" sz="3600" dirty="0">
              <a:solidFill>
                <a:srgbClr val="CC0066"/>
              </a:solidFill>
            </a:endParaRPr>
          </a:p>
        </p:txBody>
      </p:sp>
      <p:sp>
        <p:nvSpPr>
          <p:cNvPr id="3" name="2 İçerik Yer Tutucusu"/>
          <p:cNvSpPr>
            <a:spLocks noGrp="1"/>
          </p:cNvSpPr>
          <p:nvPr>
            <p:ph idx="1"/>
          </p:nvPr>
        </p:nvSpPr>
        <p:spPr>
          <a:xfrm>
            <a:off x="285720" y="1214422"/>
            <a:ext cx="8572560" cy="5286412"/>
          </a:xfrm>
        </p:spPr>
        <p:txBody>
          <a:bodyPr>
            <a:normAutofit/>
          </a:bodyPr>
          <a:lstStyle/>
          <a:p>
            <a:pPr>
              <a:buNone/>
            </a:pPr>
            <a:r>
              <a:rPr lang="tr-TR" dirty="0" smtClean="0">
                <a:solidFill>
                  <a:srgbClr val="CC0066"/>
                </a:solidFill>
                <a:latin typeface="Century Gothic" pitchFamily="34" charset="0"/>
              </a:rPr>
              <a:t>   * </a:t>
            </a:r>
            <a:r>
              <a:rPr lang="tr-TR" dirty="0" smtClean="0">
                <a:solidFill>
                  <a:srgbClr val="002774"/>
                </a:solidFill>
                <a:latin typeface="Century Gothic" pitchFamily="34" charset="0"/>
              </a:rPr>
              <a:t> </a:t>
            </a:r>
            <a:r>
              <a:rPr lang="tr-TR" dirty="0" smtClean="0">
                <a:solidFill>
                  <a:srgbClr val="CC0066"/>
                </a:solidFill>
                <a:latin typeface="Century Gothic" pitchFamily="34" charset="0"/>
              </a:rPr>
              <a:t>Saltanatın kaldırılması ( 1 Kasım 1922)</a:t>
            </a:r>
            <a:r>
              <a:rPr lang="tr-TR" b="1" dirty="0" smtClean="0">
                <a:solidFill>
                  <a:srgbClr val="CC0066"/>
                </a:solidFill>
                <a:latin typeface="Century Gothic" pitchFamily="34" charset="0"/>
              </a:rPr>
              <a:t> </a:t>
            </a:r>
          </a:p>
          <a:p>
            <a:pPr>
              <a:buNone/>
            </a:pPr>
            <a:r>
              <a:rPr lang="tr-TR" sz="2800" b="1" dirty="0" smtClean="0">
                <a:solidFill>
                  <a:srgbClr val="CC0066"/>
                </a:solidFill>
                <a:latin typeface="Century Gothic" pitchFamily="34" charset="0"/>
              </a:rPr>
              <a:t>   -</a:t>
            </a:r>
            <a:r>
              <a:rPr lang="tr-TR" sz="2800" b="1" dirty="0" smtClean="0">
                <a:latin typeface="Century Gothic" pitchFamily="34" charset="0"/>
              </a:rPr>
              <a:t> </a:t>
            </a:r>
            <a:r>
              <a:rPr lang="tr-TR" sz="2800" dirty="0" smtClean="0">
                <a:solidFill>
                  <a:srgbClr val="002774"/>
                </a:solidFill>
                <a:latin typeface="Century Gothic" pitchFamily="34" charset="0"/>
              </a:rPr>
              <a:t>Bir ülkede hükümdarın, padişahın, sultanın egemen olmasına dayalı yönetime “ </a:t>
            </a:r>
            <a:r>
              <a:rPr lang="tr-TR" sz="2800" dirty="0" smtClean="0">
                <a:solidFill>
                  <a:srgbClr val="CC0066"/>
                </a:solidFill>
                <a:latin typeface="Century Gothic" pitchFamily="34" charset="0"/>
              </a:rPr>
              <a:t>saltanat</a:t>
            </a:r>
            <a:r>
              <a:rPr lang="tr-TR" sz="2800" dirty="0" smtClean="0">
                <a:solidFill>
                  <a:srgbClr val="002774"/>
                </a:solidFill>
                <a:latin typeface="Century Gothic" pitchFamily="34" charset="0"/>
              </a:rPr>
              <a:t> ”denir.</a:t>
            </a:r>
          </a:p>
          <a:p>
            <a:pPr>
              <a:buNone/>
            </a:pPr>
            <a:r>
              <a:rPr lang="tr-TR" dirty="0" smtClean="0">
                <a:solidFill>
                  <a:srgbClr val="002774"/>
                </a:solidFill>
                <a:latin typeface="Century Gothic" pitchFamily="34" charset="0"/>
              </a:rPr>
              <a:t>   </a:t>
            </a:r>
            <a:r>
              <a:rPr lang="tr-TR" dirty="0" smtClean="0">
                <a:solidFill>
                  <a:srgbClr val="CC0066"/>
                </a:solidFill>
                <a:latin typeface="Century Gothic" pitchFamily="34" charset="0"/>
              </a:rPr>
              <a:t>*  Ankara’nın başkent olması (13 Ekim)               * </a:t>
            </a:r>
            <a:r>
              <a:rPr lang="tr-TR" dirty="0" smtClean="0">
                <a:solidFill>
                  <a:srgbClr val="002774"/>
                </a:solidFill>
                <a:latin typeface="Century Gothic" pitchFamily="34" charset="0"/>
              </a:rPr>
              <a:t> </a:t>
            </a:r>
            <a:r>
              <a:rPr lang="tr-TR" dirty="0" smtClean="0">
                <a:solidFill>
                  <a:srgbClr val="CC0066"/>
                </a:solidFill>
                <a:latin typeface="Century Gothic" pitchFamily="34" charset="0"/>
              </a:rPr>
              <a:t>Cumhuriyetin ilanı (29 Ekim 1923)</a:t>
            </a:r>
          </a:p>
          <a:p>
            <a:pPr>
              <a:buNone/>
            </a:pPr>
            <a:r>
              <a:rPr lang="tr-TR" dirty="0" smtClean="0">
                <a:solidFill>
                  <a:srgbClr val="002774"/>
                </a:solidFill>
                <a:latin typeface="Century Gothic" pitchFamily="34" charset="0"/>
              </a:rPr>
              <a:t>  </a:t>
            </a:r>
            <a:r>
              <a:rPr lang="tr-TR" dirty="0" smtClean="0">
                <a:solidFill>
                  <a:srgbClr val="CC0066"/>
                </a:solidFill>
                <a:latin typeface="Century Gothic" pitchFamily="34" charset="0"/>
              </a:rPr>
              <a:t> </a:t>
            </a:r>
            <a:r>
              <a:rPr lang="tr-TR" sz="2800" b="1" dirty="0" smtClean="0">
                <a:solidFill>
                  <a:srgbClr val="CC0066"/>
                </a:solidFill>
                <a:latin typeface="Century Gothic" pitchFamily="34" charset="0"/>
              </a:rPr>
              <a:t>-</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23 Nisan 1920’de TBMM açıldığında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Egemenlik milletindir.</a:t>
            </a:r>
            <a:r>
              <a:rPr lang="tr-TR" sz="2800" dirty="0" smtClean="0">
                <a:solidFill>
                  <a:srgbClr val="002774"/>
                </a:solidFill>
                <a:latin typeface="Century Gothic" pitchFamily="34" charset="0"/>
              </a:rPr>
              <a:t>” ilkesi kabul edildi.Devlet artık meclis tarafından yönetilmeye başlandı.</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686700" cy="725470"/>
          </a:xfrm>
        </p:spPr>
        <p:txBody>
          <a:bodyPr>
            <a:normAutofit/>
          </a:bodyPr>
          <a:lstStyle/>
          <a:p>
            <a:r>
              <a:rPr lang="tr-TR" sz="3600" b="1" dirty="0" smtClean="0">
                <a:solidFill>
                  <a:srgbClr val="CC0066"/>
                </a:solidFill>
              </a:rPr>
              <a:t>SİYASAL ALANDA İNKILAP</a:t>
            </a:r>
            <a:endParaRPr lang="tr-TR" sz="3600" dirty="0"/>
          </a:p>
        </p:txBody>
      </p:sp>
      <p:sp>
        <p:nvSpPr>
          <p:cNvPr id="3" name="2 İçerik Yer Tutucusu"/>
          <p:cNvSpPr>
            <a:spLocks noGrp="1"/>
          </p:cNvSpPr>
          <p:nvPr>
            <p:ph idx="1"/>
          </p:nvPr>
        </p:nvSpPr>
        <p:spPr>
          <a:xfrm>
            <a:off x="457200" y="1142984"/>
            <a:ext cx="8229600" cy="4983179"/>
          </a:xfrm>
        </p:spPr>
        <p:txBody>
          <a:bodyPr>
            <a:normAutofit/>
          </a:bodyPr>
          <a:lstStyle/>
          <a:p>
            <a:pPr>
              <a:buNone/>
            </a:pPr>
            <a:r>
              <a:rPr lang="tr-TR" dirty="0" smtClean="0">
                <a:solidFill>
                  <a:srgbClr val="CC0066"/>
                </a:solidFill>
                <a:latin typeface="Century Gothic" pitchFamily="34" charset="0"/>
              </a:rPr>
              <a:t>   * </a:t>
            </a:r>
            <a:r>
              <a:rPr lang="tr-TR" dirty="0" smtClean="0">
                <a:solidFill>
                  <a:srgbClr val="002774"/>
                </a:solidFill>
                <a:latin typeface="Century Gothic" pitchFamily="34" charset="0"/>
              </a:rPr>
              <a:t> </a:t>
            </a:r>
            <a:r>
              <a:rPr lang="tr-TR" dirty="0" smtClean="0">
                <a:solidFill>
                  <a:srgbClr val="CC0066"/>
                </a:solidFill>
                <a:latin typeface="Century Gothic" pitchFamily="34" charset="0"/>
              </a:rPr>
              <a:t>Halifeliğin kaldırılması (3 Mart 1924)</a:t>
            </a:r>
            <a:r>
              <a:rPr lang="tr-TR" dirty="0" smtClean="0">
                <a:solidFill>
                  <a:srgbClr val="002774"/>
                </a:solidFill>
                <a:latin typeface="Century Gothic" pitchFamily="34" charset="0"/>
              </a:rPr>
              <a:t/>
            </a:r>
            <a:br>
              <a:rPr lang="tr-TR" dirty="0" smtClean="0">
                <a:solidFill>
                  <a:srgbClr val="002774"/>
                </a:solidFill>
                <a:latin typeface="Century Gothic" pitchFamily="34" charset="0"/>
              </a:rPr>
            </a:br>
            <a:endParaRPr lang="tr-TR" dirty="0" smtClean="0">
              <a:solidFill>
                <a:srgbClr val="002774"/>
              </a:solidFill>
              <a:latin typeface="Century Gothic" pitchFamily="34" charset="0"/>
            </a:endParaRP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Peygamberimizin  ölümünden  sonra devlet başkanlarına  “</a:t>
            </a:r>
            <a:r>
              <a:rPr lang="tr-TR" sz="2800" dirty="0" smtClean="0">
                <a:solidFill>
                  <a:srgbClr val="CC0066"/>
                </a:solidFill>
                <a:latin typeface="Century Gothic" pitchFamily="34" charset="0"/>
              </a:rPr>
              <a:t>halife</a:t>
            </a:r>
            <a:r>
              <a:rPr lang="tr-TR" sz="2800" dirty="0" smtClean="0">
                <a:solidFill>
                  <a:srgbClr val="002774"/>
                </a:solidFill>
                <a:latin typeface="Century Gothic" pitchFamily="34" charset="0"/>
              </a:rPr>
              <a:t>” adı verilmiştir.</a:t>
            </a:r>
          </a:p>
          <a:p>
            <a:pPr>
              <a:buNone/>
            </a:pPr>
            <a:r>
              <a:rPr lang="tr-TR" sz="2800" b="1"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1517 yılında Yavuz Sultan Selim zamanında Osmanlıya  geçen halifelik TBMM tarafından kaldırıldı.</a:t>
            </a:r>
          </a:p>
          <a:p>
            <a:pPr>
              <a:buNone/>
            </a:pPr>
            <a:r>
              <a:rPr lang="tr-TR" dirty="0" smtClean="0">
                <a:solidFill>
                  <a:srgbClr val="002774"/>
                </a:solidFill>
                <a:latin typeface="Century Gothic" pitchFamily="34" charset="0"/>
              </a:rPr>
              <a:t>   </a:t>
            </a:r>
            <a:r>
              <a:rPr lang="tr-TR" dirty="0" smtClean="0">
                <a:solidFill>
                  <a:srgbClr val="CC0066"/>
                </a:solidFill>
                <a:latin typeface="Century Gothic" pitchFamily="34" charset="0"/>
              </a:rPr>
              <a:t>- </a:t>
            </a:r>
            <a:r>
              <a:rPr lang="tr-TR" dirty="0" smtClean="0">
                <a:solidFill>
                  <a:srgbClr val="002774"/>
                </a:solidFill>
                <a:latin typeface="Century Gothic" pitchFamily="34" charset="0"/>
              </a:rPr>
              <a:t>Son Osmanlı halifesi Abdülmecit’tir.</a:t>
            </a:r>
            <a:endParaRPr lang="tr-TR" u="sng" dirty="0" smtClean="0"/>
          </a:p>
          <a:p>
            <a:pPr>
              <a:buNone/>
            </a:pP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solidFill>
                  <a:srgbClr val="CC0066"/>
                </a:solidFill>
              </a:rPr>
              <a:t>HUKUK ALANINDA İNKILAP</a:t>
            </a:r>
            <a:endParaRPr lang="tr-TR" sz="3600" dirty="0">
              <a:solidFill>
                <a:srgbClr val="CC0066"/>
              </a:solidFill>
            </a:endParaRPr>
          </a:p>
        </p:txBody>
      </p:sp>
      <p:sp>
        <p:nvSpPr>
          <p:cNvPr id="3" name="2 İçerik Yer Tutucusu"/>
          <p:cNvSpPr>
            <a:spLocks noGrp="1"/>
          </p:cNvSpPr>
          <p:nvPr>
            <p:ph idx="1"/>
          </p:nvPr>
        </p:nvSpPr>
        <p:spPr>
          <a:xfrm>
            <a:off x="285720" y="1214422"/>
            <a:ext cx="8643998" cy="5072098"/>
          </a:xfrm>
        </p:spPr>
        <p:txBody>
          <a:bodyPr>
            <a:normAutofit/>
          </a:bodyPr>
          <a:lstStyle/>
          <a:p>
            <a:pPr>
              <a:buNone/>
            </a:pPr>
            <a:r>
              <a:rPr lang="tr-TR" dirty="0" smtClean="0">
                <a:solidFill>
                  <a:srgbClr val="002774"/>
                </a:solidFill>
              </a:rPr>
              <a:t>   </a:t>
            </a:r>
            <a:r>
              <a:rPr lang="tr-TR" dirty="0" smtClean="0">
                <a:solidFill>
                  <a:srgbClr val="CC0066"/>
                </a:solidFill>
              </a:rPr>
              <a:t> *  Anayasanın Kabulü (Teşkilât-ı  Esasiye Kanunu)</a:t>
            </a:r>
            <a:r>
              <a:rPr lang="tr-TR" dirty="0" smtClean="0">
                <a:solidFill>
                  <a:srgbClr val="002774"/>
                </a:solidFill>
              </a:rPr>
              <a:t> 20 Ocak 1921’de TBMM’de kabul edilmiştir.</a:t>
            </a:r>
          </a:p>
          <a:p>
            <a:pPr>
              <a:buNone/>
            </a:pPr>
            <a:r>
              <a:rPr lang="tr-TR" dirty="0" smtClean="0">
                <a:solidFill>
                  <a:srgbClr val="002774"/>
                </a:solidFill>
              </a:rPr>
              <a:t>    </a:t>
            </a:r>
            <a:r>
              <a:rPr lang="tr-TR" sz="2800" dirty="0" smtClean="0">
                <a:solidFill>
                  <a:srgbClr val="CC0066"/>
                </a:solidFill>
              </a:rPr>
              <a:t>- </a:t>
            </a:r>
            <a:r>
              <a:rPr lang="tr-TR" sz="2800" dirty="0" smtClean="0">
                <a:solidFill>
                  <a:srgbClr val="002774"/>
                </a:solidFill>
              </a:rPr>
              <a:t> Hukuk kuralları; yasa, tüzük, yönetmelik gibi yazılı kurallar bütünüdür.</a:t>
            </a:r>
          </a:p>
          <a:p>
            <a:pPr>
              <a:buNone/>
            </a:pPr>
            <a:r>
              <a:rPr lang="tr-TR" sz="2800" dirty="0" smtClean="0">
                <a:solidFill>
                  <a:srgbClr val="002774"/>
                </a:solidFill>
              </a:rPr>
              <a:t>    - Anayasa bir devletin yönetimi için hazırlanan temel kanundur.</a:t>
            </a:r>
          </a:p>
          <a:p>
            <a:pPr>
              <a:buNone/>
            </a:pPr>
            <a:r>
              <a:rPr lang="tr-TR" sz="2800" dirty="0" smtClean="0">
                <a:solidFill>
                  <a:srgbClr val="002774"/>
                </a:solidFill>
              </a:rPr>
              <a:t>    - Anayasada ;yasama(yasa yapma) ,yürütme(uygulama) ve yargı (yargılama) ile ilgili maddeler bulunur.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normAutofit/>
          </a:bodyPr>
          <a:lstStyle/>
          <a:p>
            <a:r>
              <a:rPr lang="tr-TR" sz="3200" b="1" dirty="0" smtClean="0">
                <a:solidFill>
                  <a:srgbClr val="CC0066"/>
                </a:solidFill>
              </a:rPr>
              <a:t>HUKUK ALANINDA İNKILAP</a:t>
            </a:r>
            <a:endParaRPr lang="tr-TR" sz="3200" dirty="0"/>
          </a:p>
        </p:txBody>
      </p:sp>
      <p:sp>
        <p:nvSpPr>
          <p:cNvPr id="3" name="2 İçerik Yer Tutucusu"/>
          <p:cNvSpPr>
            <a:spLocks noGrp="1"/>
          </p:cNvSpPr>
          <p:nvPr>
            <p:ph idx="1"/>
          </p:nvPr>
        </p:nvSpPr>
        <p:spPr>
          <a:xfrm>
            <a:off x="0" y="1000108"/>
            <a:ext cx="3786182" cy="5857892"/>
          </a:xfrm>
        </p:spPr>
        <p:txBody>
          <a:bodyPr>
            <a:noAutofit/>
          </a:bodyPr>
          <a:lstStyle/>
          <a:p>
            <a:pPr>
              <a:lnSpc>
                <a:spcPct val="120000"/>
              </a:lnSpc>
              <a:buNone/>
            </a:pPr>
            <a:r>
              <a:rPr lang="tr-TR" sz="2800" b="1" dirty="0" smtClean="0">
                <a:solidFill>
                  <a:srgbClr val="002774"/>
                </a:solidFill>
                <a:latin typeface="Century Gothic" pitchFamily="34" charset="0"/>
              </a:rPr>
              <a:t>    </a:t>
            </a:r>
            <a:r>
              <a:rPr lang="tr-TR" sz="2800" dirty="0" smtClean="0">
                <a:solidFill>
                  <a:srgbClr val="002774"/>
                </a:solidFill>
                <a:latin typeface="Century Gothic" pitchFamily="34" charset="0"/>
              </a:rPr>
              <a:t>Toplum düzeni için </a:t>
            </a:r>
          </a:p>
          <a:p>
            <a:pPr>
              <a:lnSpc>
                <a:spcPct val="120000"/>
              </a:lnSpc>
              <a:buNone/>
            </a:pPr>
            <a:r>
              <a:rPr lang="tr-TR" sz="2800" dirty="0" smtClean="0">
                <a:solidFill>
                  <a:srgbClr val="002774"/>
                </a:solidFill>
                <a:latin typeface="Century Gothic" pitchFamily="34" charset="0"/>
              </a:rPr>
              <a:t> uymak zorunda</a:t>
            </a:r>
          </a:p>
          <a:p>
            <a:pPr>
              <a:lnSpc>
                <a:spcPct val="120000"/>
              </a:lnSpc>
              <a:buNone/>
            </a:pPr>
            <a:r>
              <a:rPr lang="tr-TR" sz="2800" dirty="0" smtClean="0">
                <a:solidFill>
                  <a:srgbClr val="002774"/>
                </a:solidFill>
                <a:latin typeface="Century Gothic" pitchFamily="34" charset="0"/>
              </a:rPr>
              <a:t>olduğumuz  kurallara</a:t>
            </a:r>
          </a:p>
          <a:p>
            <a:pPr>
              <a:lnSpc>
                <a:spcPct val="120000"/>
              </a:lnSpc>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hukuk kuralları </a:t>
            </a:r>
            <a:r>
              <a:rPr lang="tr-TR" sz="2800" dirty="0" smtClean="0">
                <a:solidFill>
                  <a:srgbClr val="002774"/>
                </a:solidFill>
                <a:latin typeface="Century Gothic" pitchFamily="34" charset="0"/>
              </a:rPr>
              <a:t>denir.</a:t>
            </a:r>
          </a:p>
          <a:p>
            <a:pPr>
              <a:lnSpc>
                <a:spcPct val="120000"/>
              </a:lnSpc>
              <a:buNone/>
            </a:pPr>
            <a:r>
              <a:rPr lang="tr-TR" sz="2800" dirty="0" smtClean="0">
                <a:solidFill>
                  <a:srgbClr val="002774"/>
                </a:solidFill>
                <a:latin typeface="Century Gothic" pitchFamily="34" charset="0"/>
              </a:rPr>
              <a:t>       Bunlar ;</a:t>
            </a:r>
          </a:p>
          <a:p>
            <a:pPr>
              <a:lnSpc>
                <a:spcPct val="120000"/>
              </a:lnSpc>
              <a:buNone/>
            </a:pP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Anayasa</a:t>
            </a:r>
          </a:p>
          <a:p>
            <a:pPr>
              <a:lnSpc>
                <a:spcPct val="120000"/>
              </a:lnSpc>
              <a:buNone/>
            </a:pP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Yasa</a:t>
            </a:r>
          </a:p>
          <a:p>
            <a:pPr>
              <a:lnSpc>
                <a:spcPct val="120000"/>
              </a:lnSpc>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a:t>
            </a:r>
            <a:r>
              <a:rPr lang="tr-TR" sz="2800" dirty="0" smtClean="0">
                <a:solidFill>
                  <a:srgbClr val="002774"/>
                </a:solidFill>
                <a:latin typeface="Century Gothic" pitchFamily="34" charset="0"/>
              </a:rPr>
              <a:t>  Tüzük</a:t>
            </a:r>
          </a:p>
          <a:p>
            <a:pPr>
              <a:lnSpc>
                <a:spcPct val="120000"/>
              </a:lnSpc>
              <a:buNone/>
            </a:pP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Yönetmelik</a:t>
            </a:r>
          </a:p>
          <a:p>
            <a:pPr>
              <a:lnSpc>
                <a:spcPct val="120000"/>
              </a:lnSpc>
              <a:buNone/>
            </a:pPr>
            <a:r>
              <a:rPr lang="tr-TR" sz="2800" dirty="0" smtClean="0">
                <a:solidFill>
                  <a:srgbClr val="002774"/>
                </a:solidFill>
                <a:latin typeface="Century Gothic" pitchFamily="34" charset="0"/>
              </a:rPr>
              <a:t>                                                    </a:t>
            </a:r>
          </a:p>
          <a:p>
            <a:pPr>
              <a:lnSpc>
                <a:spcPct val="120000"/>
              </a:lnSpc>
              <a:buNone/>
            </a:pPr>
            <a:r>
              <a:rPr lang="tr-TR" sz="2800" b="1" dirty="0" smtClean="0">
                <a:solidFill>
                  <a:srgbClr val="CC0066"/>
                </a:solidFill>
                <a:latin typeface="Century Gothic" pitchFamily="34" charset="0"/>
              </a:rPr>
              <a:t>                                                        </a:t>
            </a:r>
            <a:endParaRPr lang="tr-TR" sz="2800" dirty="0" smtClean="0">
              <a:solidFill>
                <a:srgbClr val="002774"/>
              </a:solidFill>
              <a:latin typeface="Century Gothic" pitchFamily="34" charset="0"/>
            </a:endParaRPr>
          </a:p>
          <a:p>
            <a:pPr>
              <a:lnSpc>
                <a:spcPct val="120000"/>
              </a:lnSpc>
              <a:buNone/>
            </a:pPr>
            <a:r>
              <a:rPr lang="tr-TR" sz="2800" dirty="0" smtClean="0">
                <a:solidFill>
                  <a:srgbClr val="002774"/>
                </a:solidFill>
                <a:latin typeface="Century Gothic" pitchFamily="34" charset="0"/>
              </a:rPr>
              <a:t>                                                              </a:t>
            </a:r>
          </a:p>
          <a:p>
            <a:pPr>
              <a:lnSpc>
                <a:spcPct val="120000"/>
              </a:lnSpc>
              <a:buNone/>
            </a:pPr>
            <a:r>
              <a:rPr lang="tr-TR" sz="2800" dirty="0" smtClean="0">
                <a:solidFill>
                  <a:srgbClr val="002774"/>
                </a:solidFill>
                <a:latin typeface="Century Gothic" pitchFamily="34" charset="0"/>
              </a:rPr>
              <a:t>   </a:t>
            </a:r>
          </a:p>
          <a:p>
            <a:pPr>
              <a:lnSpc>
                <a:spcPct val="120000"/>
              </a:lnSpc>
              <a:buNone/>
            </a:pPr>
            <a:r>
              <a:rPr lang="tr-TR" sz="2800" dirty="0" smtClean="0">
                <a:solidFill>
                  <a:srgbClr val="002774"/>
                </a:solidFill>
                <a:latin typeface="Century Gothic" pitchFamily="34" charset="0"/>
              </a:rPr>
              <a:t>    </a:t>
            </a:r>
          </a:p>
          <a:p>
            <a:pPr>
              <a:buNone/>
            </a:pPr>
            <a:endParaRPr lang="tr-TR" sz="2800" dirty="0" smtClean="0">
              <a:solidFill>
                <a:srgbClr val="002774"/>
              </a:solidFill>
              <a:latin typeface="Century Gothic" pitchFamily="34" charset="0"/>
            </a:endParaRPr>
          </a:p>
          <a:p>
            <a:pPr>
              <a:buNone/>
            </a:pPr>
            <a:r>
              <a:rPr lang="tr-TR" sz="2800" dirty="0" smtClean="0">
                <a:solidFill>
                  <a:srgbClr val="CC0066"/>
                </a:solidFill>
                <a:latin typeface="Century Gothic" pitchFamily="34" charset="0"/>
              </a:rPr>
              <a:t>    </a:t>
            </a:r>
            <a:endParaRPr lang="tr-TR" sz="2800" dirty="0">
              <a:latin typeface="Century Gothic" pitchFamily="34" charset="0"/>
            </a:endParaRPr>
          </a:p>
        </p:txBody>
      </p:sp>
      <p:pic>
        <p:nvPicPr>
          <p:cNvPr id="16385" name="Picture 1"/>
          <p:cNvPicPr>
            <a:picLocks noChangeAspect="1" noChangeArrowheads="1"/>
          </p:cNvPicPr>
          <p:nvPr/>
        </p:nvPicPr>
        <p:blipFill>
          <a:blip r:embed="rId2" cstate="print"/>
          <a:srcRect/>
          <a:stretch>
            <a:fillRect/>
          </a:stretch>
        </p:blipFill>
        <p:spPr bwMode="auto">
          <a:xfrm>
            <a:off x="3786182" y="1285860"/>
            <a:ext cx="5143536" cy="500066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758138" cy="1143000"/>
          </a:xfrm>
        </p:spPr>
        <p:txBody>
          <a:bodyPr>
            <a:normAutofit/>
          </a:bodyPr>
          <a:lstStyle/>
          <a:p>
            <a:r>
              <a:rPr lang="tr-TR" sz="3600" b="1" dirty="0" smtClean="0">
                <a:solidFill>
                  <a:srgbClr val="CC0066"/>
                </a:solidFill>
              </a:rPr>
              <a:t>ATATÜRK  İLKELERİ</a:t>
            </a:r>
            <a:endParaRPr lang="tr-TR" sz="3600" b="1" dirty="0">
              <a:solidFill>
                <a:srgbClr val="CC0066"/>
              </a:solidFill>
            </a:endParaRPr>
          </a:p>
        </p:txBody>
      </p:sp>
      <p:sp>
        <p:nvSpPr>
          <p:cNvPr id="3" name="2 İçerik Yer Tutucusu"/>
          <p:cNvSpPr>
            <a:spLocks noGrp="1"/>
          </p:cNvSpPr>
          <p:nvPr>
            <p:ph idx="1"/>
          </p:nvPr>
        </p:nvSpPr>
        <p:spPr>
          <a:xfrm>
            <a:off x="1285852" y="1571612"/>
            <a:ext cx="4000528" cy="4043378"/>
          </a:xfrm>
        </p:spPr>
        <p:txBody>
          <a:bodyPr>
            <a:normAutofit/>
          </a:bodyPr>
          <a:lstStyle/>
          <a:p>
            <a:pPr>
              <a:buNone/>
            </a:pPr>
            <a:r>
              <a:rPr lang="tr-TR" b="1" dirty="0" smtClean="0">
                <a:solidFill>
                  <a:srgbClr val="CC0066"/>
                </a:solidFill>
                <a:latin typeface="Century Gothic" pitchFamily="34" charset="0"/>
              </a:rPr>
              <a:t>1 – </a:t>
            </a:r>
            <a:r>
              <a:rPr lang="tr-TR" b="1" dirty="0" smtClean="0">
                <a:solidFill>
                  <a:srgbClr val="002774"/>
                </a:solidFill>
                <a:latin typeface="Century Gothic" pitchFamily="34" charset="0"/>
              </a:rPr>
              <a:t>Cumhuriyetçilik</a:t>
            </a:r>
          </a:p>
          <a:p>
            <a:pPr>
              <a:buNone/>
            </a:pPr>
            <a:r>
              <a:rPr lang="tr-TR" b="1" dirty="0" smtClean="0">
                <a:solidFill>
                  <a:srgbClr val="CC0066"/>
                </a:solidFill>
                <a:latin typeface="Century Gothic" pitchFamily="34" charset="0"/>
              </a:rPr>
              <a:t>2 – </a:t>
            </a:r>
            <a:r>
              <a:rPr lang="tr-TR" b="1" dirty="0" smtClean="0">
                <a:solidFill>
                  <a:srgbClr val="002774"/>
                </a:solidFill>
                <a:latin typeface="Century Gothic" pitchFamily="34" charset="0"/>
              </a:rPr>
              <a:t>Milliyetçilik</a:t>
            </a:r>
          </a:p>
          <a:p>
            <a:pPr>
              <a:buNone/>
            </a:pPr>
            <a:r>
              <a:rPr lang="tr-TR" b="1" dirty="0" smtClean="0">
                <a:solidFill>
                  <a:srgbClr val="CC0066"/>
                </a:solidFill>
                <a:latin typeface="Century Gothic" pitchFamily="34" charset="0"/>
              </a:rPr>
              <a:t>3 – </a:t>
            </a:r>
            <a:r>
              <a:rPr lang="tr-TR" b="1" dirty="0" smtClean="0">
                <a:solidFill>
                  <a:srgbClr val="002774"/>
                </a:solidFill>
                <a:latin typeface="Century Gothic" pitchFamily="34" charset="0"/>
              </a:rPr>
              <a:t>Halkçılık</a:t>
            </a:r>
          </a:p>
          <a:p>
            <a:pPr>
              <a:buNone/>
            </a:pPr>
            <a:r>
              <a:rPr lang="tr-TR" b="1" dirty="0" smtClean="0">
                <a:solidFill>
                  <a:srgbClr val="CC0066"/>
                </a:solidFill>
                <a:latin typeface="Century Gothic" pitchFamily="34" charset="0"/>
              </a:rPr>
              <a:t>4 – </a:t>
            </a:r>
            <a:r>
              <a:rPr lang="tr-TR" b="1" dirty="0" smtClean="0">
                <a:solidFill>
                  <a:srgbClr val="002774"/>
                </a:solidFill>
                <a:latin typeface="Century Gothic" pitchFamily="34" charset="0"/>
              </a:rPr>
              <a:t>Devletçilik</a:t>
            </a:r>
          </a:p>
          <a:p>
            <a:pPr>
              <a:buNone/>
            </a:pPr>
            <a:r>
              <a:rPr lang="tr-TR" b="1" dirty="0" smtClean="0">
                <a:solidFill>
                  <a:srgbClr val="CC0066"/>
                </a:solidFill>
                <a:latin typeface="Century Gothic" pitchFamily="34" charset="0"/>
              </a:rPr>
              <a:t>5 – </a:t>
            </a:r>
            <a:r>
              <a:rPr lang="tr-TR" b="1" dirty="0">
                <a:solidFill>
                  <a:srgbClr val="002774"/>
                </a:solidFill>
                <a:latin typeface="Century Gothic" pitchFamily="34" charset="0"/>
              </a:rPr>
              <a:t>L</a:t>
            </a:r>
            <a:r>
              <a:rPr lang="tr-TR" b="1" dirty="0" smtClean="0">
                <a:solidFill>
                  <a:srgbClr val="002774"/>
                </a:solidFill>
                <a:latin typeface="Century Gothic" pitchFamily="34" charset="0"/>
              </a:rPr>
              <a:t>aiklik</a:t>
            </a:r>
          </a:p>
          <a:p>
            <a:pPr>
              <a:buNone/>
            </a:pPr>
            <a:r>
              <a:rPr lang="tr-TR" b="1" dirty="0" smtClean="0">
                <a:solidFill>
                  <a:srgbClr val="CC0066"/>
                </a:solidFill>
                <a:latin typeface="Century Gothic" pitchFamily="34" charset="0"/>
              </a:rPr>
              <a:t>6 – </a:t>
            </a:r>
            <a:r>
              <a:rPr lang="tr-TR" b="1" dirty="0" smtClean="0">
                <a:solidFill>
                  <a:srgbClr val="002774"/>
                </a:solidFill>
                <a:latin typeface="Century Gothic" pitchFamily="34" charset="0"/>
              </a:rPr>
              <a:t>İnkılapçılık</a:t>
            </a:r>
            <a:endParaRPr lang="tr-TR" b="1" dirty="0" smtClean="0">
              <a:solidFill>
                <a:srgbClr val="002774"/>
              </a:solidFill>
              <a:latin typeface="Century Gothic" pitchFamily="34" charset="0"/>
            </a:endParaRPr>
          </a:p>
        </p:txBody>
      </p:sp>
      <p:pic>
        <p:nvPicPr>
          <p:cNvPr id="4" name="3 Resim"/>
          <p:cNvPicPr/>
          <p:nvPr/>
        </p:nvPicPr>
        <p:blipFill>
          <a:blip r:embed="rId2" cstate="print"/>
          <a:srcRect/>
          <a:stretch>
            <a:fillRect/>
          </a:stretch>
        </p:blipFill>
        <p:spPr bwMode="auto">
          <a:xfrm>
            <a:off x="6000760" y="1643050"/>
            <a:ext cx="2428892" cy="3714776"/>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829576" cy="796908"/>
          </a:xfrm>
        </p:spPr>
        <p:txBody>
          <a:bodyPr>
            <a:normAutofit/>
          </a:bodyPr>
          <a:lstStyle/>
          <a:p>
            <a:r>
              <a:rPr lang="tr-TR" sz="3600" b="1" dirty="0" smtClean="0">
                <a:solidFill>
                  <a:srgbClr val="CC0066"/>
                </a:solidFill>
              </a:rPr>
              <a:t>HUKUK ALANINDA İNKILAP</a:t>
            </a:r>
            <a:endParaRPr lang="tr-TR" sz="3600" dirty="0">
              <a:solidFill>
                <a:srgbClr val="CC0066"/>
              </a:solidFill>
            </a:endParaRPr>
          </a:p>
        </p:txBody>
      </p:sp>
      <p:sp>
        <p:nvSpPr>
          <p:cNvPr id="3" name="2 İçerik Yer Tutucusu"/>
          <p:cNvSpPr>
            <a:spLocks noGrp="1"/>
          </p:cNvSpPr>
          <p:nvPr>
            <p:ph idx="1"/>
          </p:nvPr>
        </p:nvSpPr>
        <p:spPr>
          <a:xfrm>
            <a:off x="457200" y="1214422"/>
            <a:ext cx="8229600" cy="5429288"/>
          </a:xfrm>
        </p:spPr>
        <p:txBody>
          <a:bodyPr>
            <a:normAutofit/>
          </a:bodyPr>
          <a:lstStyle/>
          <a:p>
            <a:pPr>
              <a:lnSpc>
                <a:spcPct val="120000"/>
              </a:lnSpc>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Ülkemizde ;  </a:t>
            </a:r>
          </a:p>
          <a:p>
            <a:pPr>
              <a:lnSpc>
                <a:spcPct val="120000"/>
              </a:lnSpc>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1921  Anayasası</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1924  Anayasası</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1961  Anayasası</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1982  Anayasası olmak üzere dört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tane anayasa yapılmıştır.</a:t>
            </a:r>
          </a:p>
          <a:p>
            <a:pPr>
              <a:lnSpc>
                <a:spcPct val="120000"/>
              </a:lnSpc>
              <a:buNone/>
            </a:pPr>
            <a:endParaRPr lang="tr-TR" dirty="0" smtClean="0">
              <a:solidFill>
                <a:srgbClr val="CC0066"/>
              </a:solidFill>
              <a:latin typeface="Century Gothic"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329510" cy="796908"/>
          </a:xfrm>
        </p:spPr>
        <p:txBody>
          <a:bodyPr>
            <a:normAutofit/>
          </a:bodyPr>
          <a:lstStyle/>
          <a:p>
            <a:r>
              <a:rPr lang="tr-TR" sz="3600" b="1" dirty="0" smtClean="0">
                <a:solidFill>
                  <a:srgbClr val="CC0066"/>
                </a:solidFill>
              </a:rPr>
              <a:t>HUKUK ALANINDA İNKILAP</a:t>
            </a:r>
            <a:endParaRPr lang="tr-TR" sz="3600" dirty="0"/>
          </a:p>
        </p:txBody>
      </p:sp>
      <p:sp>
        <p:nvSpPr>
          <p:cNvPr id="3" name="2 İçerik Yer Tutucusu"/>
          <p:cNvSpPr>
            <a:spLocks noGrp="1"/>
          </p:cNvSpPr>
          <p:nvPr>
            <p:ph idx="1"/>
          </p:nvPr>
        </p:nvSpPr>
        <p:spPr>
          <a:xfrm>
            <a:off x="0" y="1214422"/>
            <a:ext cx="9144000" cy="5643578"/>
          </a:xfrm>
        </p:spPr>
        <p:txBody>
          <a:bodyPr>
            <a:normAutofit/>
          </a:bodyPr>
          <a:lstStyle/>
          <a:p>
            <a:pPr>
              <a:buNone/>
            </a:pPr>
            <a:r>
              <a:rPr lang="tr-TR" sz="2800" dirty="0" smtClean="0">
                <a:solidFill>
                  <a:srgbClr val="CC0066"/>
                </a:solidFill>
                <a:latin typeface="Century Gothic" pitchFamily="34" charset="0"/>
              </a:rPr>
              <a:t>         * Türk Medenî Kanunu ve Türk Ceza Kanunu Türk Medenî Kanunu 4 Ekim 1926’da yürürlüğe girdi. </a:t>
            </a:r>
          </a:p>
          <a:p>
            <a:pPr>
              <a:buNone/>
            </a:pP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Böylece, evlenme ve boşanmalar belirli esaslara bağlandı. Tek eş ile evlilik ve resmî nikâh esası getirildi. Kadınlar erkeklerle eşit haklara sahip oldular.</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İsviçre Medenî Kanunu uyarlanarak yeni bir medenî kanun hazırlandı.</a:t>
            </a:r>
          </a:p>
          <a:p>
            <a:pPr>
              <a:buNone/>
            </a:pPr>
            <a:r>
              <a:rPr lang="tr-TR" sz="2800" dirty="0" smtClean="0">
                <a:solidFill>
                  <a:srgbClr val="CC0066"/>
                </a:solidFill>
                <a:latin typeface="Century Gothic" pitchFamily="34" charset="0"/>
              </a:rPr>
              <a:t>     *  1 Mart 1926’da Ceza Kanunu kabul edildi. </a:t>
            </a:r>
            <a:r>
              <a:rPr lang="tr-TR" sz="2800" dirty="0" smtClean="0">
                <a:solidFill>
                  <a:srgbClr val="002774"/>
                </a:solidFill>
                <a:latin typeface="Century Gothic" pitchFamily="34" charset="0"/>
              </a:rPr>
              <a:t>Türk Ticaret Kanunu ile Borçlar Kanunu da yeniden hazırlandı.</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68346"/>
          </a:xfrm>
        </p:spPr>
        <p:txBody>
          <a:bodyPr>
            <a:normAutofit/>
          </a:bodyPr>
          <a:lstStyle/>
          <a:p>
            <a:r>
              <a:rPr lang="tr-TR" sz="3200" b="1" dirty="0" smtClean="0">
                <a:solidFill>
                  <a:srgbClr val="CC0066"/>
                </a:solidFill>
              </a:rPr>
              <a:t>EĞİTİM  VE  KÜLTÜR  ALANINDA  İNKILAP</a:t>
            </a:r>
            <a:endParaRPr lang="tr-TR" sz="3200" dirty="0">
              <a:solidFill>
                <a:srgbClr val="CC0066"/>
              </a:solidFill>
            </a:endParaRPr>
          </a:p>
        </p:txBody>
      </p:sp>
      <p:sp>
        <p:nvSpPr>
          <p:cNvPr id="3" name="2 İçerik Yer Tutucusu"/>
          <p:cNvSpPr>
            <a:spLocks noGrp="1"/>
          </p:cNvSpPr>
          <p:nvPr>
            <p:ph idx="1"/>
          </p:nvPr>
        </p:nvSpPr>
        <p:spPr>
          <a:xfrm>
            <a:off x="285720" y="1285860"/>
            <a:ext cx="8572560" cy="5357850"/>
          </a:xfrm>
        </p:spPr>
        <p:txBody>
          <a:bodyPr>
            <a:normAutofit lnSpcReduction="10000"/>
          </a:bodyPr>
          <a:lstStyle/>
          <a:p>
            <a:pPr>
              <a:buNone/>
            </a:pPr>
            <a:r>
              <a:rPr lang="tr-TR" b="1" dirty="0" smtClean="0"/>
              <a:t>     </a:t>
            </a:r>
            <a:r>
              <a:rPr lang="tr-TR" b="1" dirty="0" smtClean="0">
                <a:solidFill>
                  <a:srgbClr val="CC0066"/>
                </a:solidFill>
                <a:latin typeface="Century Gothic" pitchFamily="34" charset="0"/>
              </a:rPr>
              <a:t>A - Millî Eğitim </a:t>
            </a:r>
          </a:p>
          <a:p>
            <a:pPr>
              <a:buNone/>
            </a:pPr>
            <a:r>
              <a:rPr lang="tr-TR" b="1" dirty="0" smtClean="0"/>
              <a:t>     </a:t>
            </a:r>
            <a:r>
              <a:rPr lang="tr-TR" dirty="0" smtClean="0">
                <a:solidFill>
                  <a:srgbClr val="CC0066"/>
                </a:solidFill>
                <a:latin typeface="Century Gothic" pitchFamily="34" charset="0"/>
              </a:rPr>
              <a:t>*  Yeni Türk Harflerinin Kabulü</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Türkler, tarih boyunca ,önce </a:t>
            </a:r>
            <a:r>
              <a:rPr lang="tr-TR" sz="2800" dirty="0" smtClean="0">
                <a:solidFill>
                  <a:srgbClr val="CC0066"/>
                </a:solidFill>
                <a:latin typeface="Century Gothic" pitchFamily="34" charset="0"/>
              </a:rPr>
              <a:t>Göktürk</a:t>
            </a:r>
            <a:r>
              <a:rPr lang="tr-TR" sz="2800" dirty="0" smtClean="0">
                <a:solidFill>
                  <a:srgbClr val="002774"/>
                </a:solidFill>
                <a:latin typeface="Century Gothic" pitchFamily="34" charset="0"/>
              </a:rPr>
              <a:t> ve </a:t>
            </a:r>
            <a:r>
              <a:rPr lang="tr-TR" sz="2800" dirty="0" smtClean="0">
                <a:solidFill>
                  <a:srgbClr val="CC0066"/>
                </a:solidFill>
                <a:latin typeface="Century Gothic" pitchFamily="34" charset="0"/>
              </a:rPr>
              <a:t>Uygur</a:t>
            </a:r>
            <a:r>
              <a:rPr lang="tr-TR" sz="2800" dirty="0" smtClean="0">
                <a:solidFill>
                  <a:srgbClr val="002774"/>
                </a:solidFill>
                <a:latin typeface="Century Gothic" pitchFamily="34" charset="0"/>
              </a:rPr>
              <a:t> alfabesiyle daha sonra da </a:t>
            </a:r>
            <a:r>
              <a:rPr lang="tr-TR" sz="2800" dirty="0" smtClean="0">
                <a:solidFill>
                  <a:srgbClr val="CC0066"/>
                </a:solidFill>
                <a:latin typeface="Century Gothic" pitchFamily="34" charset="0"/>
              </a:rPr>
              <a:t>Arap </a:t>
            </a:r>
            <a:r>
              <a:rPr lang="tr-TR" sz="2800" dirty="0" smtClean="0">
                <a:solidFill>
                  <a:srgbClr val="002774"/>
                </a:solidFill>
                <a:latin typeface="Century Gothic" pitchFamily="34" charset="0"/>
              </a:rPr>
              <a:t>alfabesiyle okuyup yazdılar.</a:t>
            </a:r>
            <a:r>
              <a:rPr lang="tr-TR" sz="2800" dirty="0" smtClean="0">
                <a:latin typeface="Century Gothic" pitchFamily="34" charset="0"/>
              </a:rPr>
              <a:t> </a:t>
            </a:r>
          </a:p>
          <a:p>
            <a:pPr>
              <a:buNone/>
            </a:pPr>
            <a:r>
              <a:rPr lang="tr-TR" sz="2800" dirty="0" smtClean="0">
                <a:solidFill>
                  <a:srgbClr val="002774"/>
                </a:solidFill>
                <a:latin typeface="Century Gothic" pitchFamily="34" charset="0"/>
              </a:rPr>
              <a:t>    </a:t>
            </a:r>
            <a:r>
              <a:rPr lang="tr-TR" sz="2800" b="1" dirty="0" smtClean="0">
                <a:solidFill>
                  <a:srgbClr val="002774"/>
                </a:solidFill>
                <a:latin typeface="Century Gothic" pitchFamily="34" charset="0"/>
              </a:rPr>
              <a:t> </a:t>
            </a:r>
            <a:r>
              <a:rPr lang="tr-TR" sz="2800" b="1" dirty="0" smtClean="0">
                <a:solidFill>
                  <a:srgbClr val="CC0066"/>
                </a:solidFill>
                <a:latin typeface="Century Gothic" pitchFamily="34" charset="0"/>
              </a:rPr>
              <a:t>-</a:t>
            </a:r>
            <a:r>
              <a:rPr lang="tr-TR" sz="2800" b="1" dirty="0" smtClean="0">
                <a:solidFill>
                  <a:srgbClr val="002774"/>
                </a:solidFill>
                <a:latin typeface="Century Gothic" pitchFamily="34" charset="0"/>
              </a:rPr>
              <a:t> </a:t>
            </a:r>
            <a:r>
              <a:rPr lang="tr-TR" sz="2800" dirty="0" smtClean="0">
                <a:solidFill>
                  <a:srgbClr val="002774"/>
                </a:solidFill>
                <a:latin typeface="Century Gothic" pitchFamily="34" charset="0"/>
              </a:rPr>
              <a:t>1 Kasım 1928’de, TBMM yeni Türk alfabesini kabul etti.</a:t>
            </a:r>
          </a:p>
          <a:p>
            <a:pPr>
              <a:buNone/>
            </a:pPr>
            <a:r>
              <a:rPr lang="tr-TR" sz="2800" b="1" dirty="0" smtClean="0">
                <a:solidFill>
                  <a:srgbClr val="002774"/>
                </a:solidFill>
                <a:latin typeface="Century Gothic" pitchFamily="34" charset="0"/>
              </a:rPr>
              <a:t>  </a:t>
            </a:r>
            <a:r>
              <a:rPr lang="tr-TR" b="1" dirty="0" smtClean="0">
                <a:latin typeface="Century Gothic" pitchFamily="34" charset="0"/>
              </a:rPr>
              <a:t>  </a:t>
            </a:r>
            <a:r>
              <a:rPr lang="tr-TR" dirty="0" smtClean="0">
                <a:solidFill>
                  <a:srgbClr val="CC0066"/>
                </a:solidFill>
                <a:latin typeface="Century Gothic" pitchFamily="34" charset="0"/>
              </a:rPr>
              <a:t>*  Öğretim  Birliğinin  Sağlanması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3 Mart 1924’te Tevhid-i Tedrisat Kanunu (Öğretim Birliği Yasası) kabul edildi.</a:t>
            </a:r>
            <a:endParaRPr lang="tr-TR" sz="2800" dirty="0" smtClean="0">
              <a:solidFill>
                <a:srgbClr val="CC0066"/>
              </a:solidFill>
              <a:latin typeface="Century Gothic" pitchFamily="34" charset="0"/>
            </a:endParaRPr>
          </a:p>
          <a:p>
            <a:pPr>
              <a:buNone/>
            </a:pPr>
            <a:r>
              <a:rPr lang="tr-TR" b="1" dirty="0" smtClean="0">
                <a:solidFill>
                  <a:srgbClr val="CC0066"/>
                </a:solidFill>
              </a:rPr>
              <a:t>   </a:t>
            </a:r>
            <a:endParaRPr lang="tr-TR" dirty="0">
              <a:solidFill>
                <a:srgbClr val="00277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25470"/>
          </a:xfrm>
        </p:spPr>
        <p:txBody>
          <a:bodyPr>
            <a:normAutofit/>
          </a:bodyPr>
          <a:lstStyle/>
          <a:p>
            <a:r>
              <a:rPr lang="tr-TR" sz="3200" b="1" dirty="0" smtClean="0">
                <a:solidFill>
                  <a:srgbClr val="CC0066"/>
                </a:solidFill>
                <a:latin typeface="Century Gothic" pitchFamily="34" charset="0"/>
              </a:rPr>
              <a:t>EĞİTİM  VE  KÜLTÜR  ALANINDA  İNKILAP</a:t>
            </a:r>
            <a:endParaRPr lang="tr-TR" sz="3200" dirty="0">
              <a:latin typeface="Century Gothic" pitchFamily="34" charset="0"/>
            </a:endParaRPr>
          </a:p>
        </p:txBody>
      </p:sp>
      <p:sp>
        <p:nvSpPr>
          <p:cNvPr id="3" name="2 İçerik Yer Tutucusu"/>
          <p:cNvSpPr>
            <a:spLocks noGrp="1"/>
          </p:cNvSpPr>
          <p:nvPr>
            <p:ph idx="1"/>
          </p:nvPr>
        </p:nvSpPr>
        <p:spPr>
          <a:xfrm>
            <a:off x="457200" y="1357298"/>
            <a:ext cx="8229600" cy="4768865"/>
          </a:xfrm>
        </p:spPr>
        <p:txBody>
          <a:bodyPr>
            <a:normAutofit fontScale="92500" lnSpcReduction="20000"/>
          </a:bodyPr>
          <a:lstStyle/>
          <a:p>
            <a:pPr>
              <a:buNone/>
            </a:pPr>
            <a:r>
              <a:rPr lang="tr-TR" dirty="0" smtClean="0">
                <a:solidFill>
                  <a:srgbClr val="CC0066"/>
                </a:solidFill>
                <a:latin typeface="Century Gothic" pitchFamily="34" charset="0"/>
              </a:rPr>
              <a:t>  </a:t>
            </a:r>
            <a:r>
              <a:rPr lang="tr-TR" b="1" dirty="0" smtClean="0">
                <a:solidFill>
                  <a:srgbClr val="CC0066"/>
                </a:solidFill>
                <a:latin typeface="Century Gothic" pitchFamily="34" charset="0"/>
              </a:rPr>
              <a:t> B -  Millî Kültür</a:t>
            </a:r>
            <a:r>
              <a:rPr lang="tr-TR" dirty="0" smtClean="0">
                <a:solidFill>
                  <a:srgbClr val="CC0066"/>
                </a:solidFill>
                <a:latin typeface="Century Gothic" pitchFamily="34" charset="0"/>
              </a:rPr>
              <a:t> </a:t>
            </a:r>
          </a:p>
          <a:p>
            <a:pPr>
              <a:buNone/>
            </a:pPr>
            <a:r>
              <a:rPr lang="tr-TR" dirty="0" smtClean="0">
                <a:latin typeface="Century Gothic" pitchFamily="34" charset="0"/>
              </a:rPr>
              <a:t>     </a:t>
            </a:r>
            <a:r>
              <a:rPr lang="tr-TR" dirty="0" smtClean="0">
                <a:solidFill>
                  <a:srgbClr val="CC0066"/>
                </a:solidFill>
                <a:latin typeface="Century Gothic" pitchFamily="34" charset="0"/>
              </a:rPr>
              <a:t>* Türk Tarih Kurumunu (TTK)     </a:t>
            </a:r>
            <a:r>
              <a:rPr lang="tr-TR" dirty="0" smtClean="0">
                <a:solidFill>
                  <a:srgbClr val="002774"/>
                </a:solidFill>
                <a:latin typeface="Century Gothic" pitchFamily="34" charset="0"/>
              </a:rPr>
              <a:t>1931 yılında kurdurmuştur. </a:t>
            </a:r>
          </a:p>
          <a:p>
            <a:pPr>
              <a:buNone/>
            </a:pPr>
            <a:r>
              <a:rPr lang="tr-TR" dirty="0" smtClean="0">
                <a:solidFill>
                  <a:srgbClr val="002774"/>
                </a:solidFill>
                <a:latin typeface="Century Gothic" pitchFamily="34" charset="0"/>
              </a:rPr>
              <a:t>   </a:t>
            </a:r>
            <a:r>
              <a:rPr lang="tr-TR" dirty="0" smtClean="0">
                <a:solidFill>
                  <a:srgbClr val="CC0066"/>
                </a:solidFill>
                <a:latin typeface="Century Gothic" pitchFamily="34" charset="0"/>
              </a:rPr>
              <a:t>   - </a:t>
            </a:r>
            <a:r>
              <a:rPr lang="tr-TR" dirty="0" smtClean="0">
                <a:solidFill>
                  <a:srgbClr val="002774"/>
                </a:solidFill>
                <a:latin typeface="Century Gothic" pitchFamily="34" charset="0"/>
              </a:rPr>
              <a:t>Ulusal kültürümüzün kaynağı tarihimizdir.</a:t>
            </a:r>
          </a:p>
          <a:p>
            <a:pPr>
              <a:buNone/>
            </a:pPr>
            <a:r>
              <a:rPr lang="tr-TR" dirty="0" smtClean="0">
                <a:latin typeface="Century Gothic" pitchFamily="34" charset="0"/>
              </a:rPr>
              <a:t>    </a:t>
            </a:r>
            <a:r>
              <a:rPr lang="tr-TR" dirty="0" smtClean="0">
                <a:solidFill>
                  <a:srgbClr val="CC0066"/>
                </a:solidFill>
                <a:latin typeface="Century Gothic" pitchFamily="34" charset="0"/>
              </a:rPr>
              <a:t> - </a:t>
            </a:r>
            <a:r>
              <a:rPr lang="tr-TR" dirty="0" smtClean="0">
                <a:solidFill>
                  <a:srgbClr val="002774"/>
                </a:solidFill>
                <a:latin typeface="Century Gothic" pitchFamily="34" charset="0"/>
              </a:rPr>
              <a:t>Bir toplumun kültürü, dil aracılığıyla korunur ve geleceğe aktarılır. </a:t>
            </a:r>
            <a:endParaRPr lang="tr-TR" dirty="0" smtClean="0">
              <a:solidFill>
                <a:srgbClr val="CC0066"/>
              </a:solidFill>
              <a:latin typeface="Century Gothic" pitchFamily="34" charset="0"/>
            </a:endParaRPr>
          </a:p>
          <a:p>
            <a:pPr>
              <a:buNone/>
            </a:pPr>
            <a:r>
              <a:rPr lang="tr-TR" dirty="0" smtClean="0">
                <a:solidFill>
                  <a:srgbClr val="CC0066"/>
                </a:solidFill>
                <a:latin typeface="Century Gothic" pitchFamily="34" charset="0"/>
              </a:rPr>
              <a:t> *  Türk Dil Kurumunu (TDK)</a:t>
            </a:r>
            <a:r>
              <a:rPr lang="tr-TR" dirty="0" smtClean="0">
                <a:latin typeface="Century Gothic" pitchFamily="34" charset="0"/>
              </a:rPr>
              <a:t> </a:t>
            </a:r>
            <a:r>
              <a:rPr lang="tr-TR" dirty="0" smtClean="0">
                <a:solidFill>
                  <a:srgbClr val="002774"/>
                </a:solidFill>
                <a:latin typeface="Century Gothic" pitchFamily="34" charset="0"/>
              </a:rPr>
              <a:t>1932 yılında kurdurmuştur.</a:t>
            </a:r>
            <a:r>
              <a:rPr lang="tr-TR" dirty="0" smtClean="0">
                <a:latin typeface="Century Gothic" pitchFamily="34" charset="0"/>
              </a:rPr>
              <a:t> </a:t>
            </a:r>
          </a:p>
          <a:p>
            <a:pPr>
              <a:buNone/>
            </a:pPr>
            <a:r>
              <a:rPr lang="tr-TR" dirty="0" smtClean="0">
                <a:solidFill>
                  <a:srgbClr val="CC0066"/>
                </a:solidFill>
                <a:latin typeface="Century Gothic" pitchFamily="34" charset="0"/>
              </a:rPr>
              <a:t>  </a:t>
            </a:r>
            <a:r>
              <a:rPr lang="tr-TR" b="1" dirty="0" smtClean="0">
                <a:solidFill>
                  <a:srgbClr val="CC0066"/>
                </a:solidFill>
                <a:latin typeface="Century Gothic" pitchFamily="34" charset="0"/>
              </a:rPr>
              <a:t> - </a:t>
            </a:r>
            <a:r>
              <a:rPr lang="tr-TR" dirty="0" smtClean="0">
                <a:solidFill>
                  <a:srgbClr val="002774"/>
                </a:solidFill>
                <a:latin typeface="Century Gothic" pitchFamily="34" charset="0"/>
              </a:rPr>
              <a:t>Atatürk, güzel Türkçemizin korunup geliştirilmesi için bu kurumu kurmuştur.</a:t>
            </a:r>
            <a:endParaRPr lang="tr-TR" dirty="0">
              <a:solidFill>
                <a:srgbClr val="002774"/>
              </a:solidFill>
              <a:latin typeface="Century Gothic"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686700" cy="725470"/>
          </a:xfrm>
        </p:spPr>
        <p:txBody>
          <a:bodyPr>
            <a:normAutofit/>
          </a:bodyPr>
          <a:lstStyle/>
          <a:p>
            <a:r>
              <a:rPr lang="tr-TR" sz="3200" b="1" dirty="0" smtClean="0">
                <a:solidFill>
                  <a:srgbClr val="CC0066"/>
                </a:solidFill>
                <a:latin typeface="Century Gothic" pitchFamily="34" charset="0"/>
              </a:rPr>
              <a:t>TOPLUMSAL ALANDA İNKILAP</a:t>
            </a:r>
            <a:endParaRPr lang="tr-TR" sz="3200" dirty="0">
              <a:solidFill>
                <a:srgbClr val="CC0066"/>
              </a:solidFill>
              <a:latin typeface="Century Gothic" pitchFamily="34" charset="0"/>
            </a:endParaRPr>
          </a:p>
        </p:txBody>
      </p:sp>
      <p:sp>
        <p:nvSpPr>
          <p:cNvPr id="3" name="2 İçerik Yer Tutucusu"/>
          <p:cNvSpPr>
            <a:spLocks noGrp="1"/>
          </p:cNvSpPr>
          <p:nvPr>
            <p:ph idx="1"/>
          </p:nvPr>
        </p:nvSpPr>
        <p:spPr>
          <a:xfrm>
            <a:off x="0" y="1142984"/>
            <a:ext cx="3571868" cy="5429287"/>
          </a:xfrm>
        </p:spPr>
        <p:txBody>
          <a:bodyPr>
            <a:normAutofit/>
          </a:bodyPr>
          <a:lstStyle/>
          <a:p>
            <a:pPr>
              <a:buNone/>
            </a:pPr>
            <a:r>
              <a:rPr lang="tr-TR" sz="2800" b="1" dirty="0" smtClean="0">
                <a:solidFill>
                  <a:srgbClr val="CC0066"/>
                </a:solidFill>
                <a:latin typeface="Century Gothic" pitchFamily="34" charset="0"/>
              </a:rPr>
              <a:t>    </a:t>
            </a:r>
            <a:r>
              <a:rPr lang="tr-TR" sz="2800" dirty="0" smtClean="0">
                <a:solidFill>
                  <a:srgbClr val="CC0066"/>
                </a:solidFill>
                <a:latin typeface="Century Gothic" pitchFamily="34" charset="0"/>
              </a:rPr>
              <a:t>*  Kıyafette Değişiklik  </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Kastamonu’da şapka giyerek halkın karşısına çıktı. 25 Kasım 1925’te de “Şapka Giyilmesi Hakkında Kanun” kabul edildi. </a:t>
            </a:r>
          </a:p>
        </p:txBody>
      </p:sp>
      <p:pic>
        <p:nvPicPr>
          <p:cNvPr id="5121" name="Picture 1"/>
          <p:cNvPicPr>
            <a:picLocks noChangeAspect="1" noChangeArrowheads="1"/>
          </p:cNvPicPr>
          <p:nvPr/>
        </p:nvPicPr>
        <p:blipFill>
          <a:blip r:embed="rId2" cstate="print"/>
          <a:srcRect/>
          <a:stretch>
            <a:fillRect/>
          </a:stretch>
        </p:blipFill>
        <p:spPr bwMode="auto">
          <a:xfrm>
            <a:off x="3495674" y="1428736"/>
            <a:ext cx="5648325" cy="5429264"/>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274638"/>
            <a:ext cx="7215238" cy="725470"/>
          </a:xfrm>
        </p:spPr>
        <p:txBody>
          <a:bodyPr>
            <a:normAutofit/>
          </a:bodyPr>
          <a:lstStyle/>
          <a:p>
            <a:r>
              <a:rPr lang="tr-TR" sz="3200" b="1" dirty="0" smtClean="0">
                <a:solidFill>
                  <a:srgbClr val="CC0066"/>
                </a:solidFill>
                <a:latin typeface="Century Gothic" pitchFamily="34" charset="0"/>
              </a:rPr>
              <a:t>TOPLUMSAL ALANDA İNKILAP</a:t>
            </a:r>
            <a:endParaRPr lang="tr-TR" sz="3200" dirty="0"/>
          </a:p>
        </p:txBody>
      </p:sp>
      <p:sp>
        <p:nvSpPr>
          <p:cNvPr id="3" name="2 İçerik Yer Tutucusu"/>
          <p:cNvSpPr>
            <a:spLocks noGrp="1"/>
          </p:cNvSpPr>
          <p:nvPr>
            <p:ph idx="1"/>
          </p:nvPr>
        </p:nvSpPr>
        <p:spPr>
          <a:xfrm>
            <a:off x="500034" y="1142985"/>
            <a:ext cx="8501122" cy="3929090"/>
          </a:xfrm>
        </p:spPr>
        <p:txBody>
          <a:bodyPr/>
          <a:lstStyle/>
          <a:p>
            <a:pPr>
              <a:buNone/>
            </a:pPr>
            <a:r>
              <a:rPr lang="tr-TR" sz="2800" b="1" dirty="0" smtClean="0">
                <a:latin typeface="Century Gothic" pitchFamily="34" charset="0"/>
              </a:rPr>
              <a:t>    </a:t>
            </a:r>
            <a:r>
              <a:rPr lang="tr-TR" sz="2800" dirty="0" smtClean="0">
                <a:solidFill>
                  <a:srgbClr val="CC0066"/>
                </a:solidFill>
                <a:latin typeface="Century Gothic" pitchFamily="34" charset="0"/>
              </a:rPr>
              <a:t>*  Takvim, Saat ve Ölçülerde Değişiklik </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1 Ocak 1926’da Hicrî Takvim yerine Milâdî Takvim kabul edildi.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1 Nisan 1931’de, bu karışıklıkları gidermek amacıyla ağırlık ve uzunluk ölçülerinde değişiklik yapıldı.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Okka yerine kilogram ; arşın, endaze yerine metre kullanılması kabul edildi.</a:t>
            </a:r>
          </a:p>
          <a:p>
            <a:endParaRPr lang="tr-TR" dirty="0"/>
          </a:p>
        </p:txBody>
      </p:sp>
      <p:pic>
        <p:nvPicPr>
          <p:cNvPr id="58369" name="Picture 1"/>
          <p:cNvPicPr>
            <a:picLocks noChangeAspect="1" noChangeArrowheads="1"/>
          </p:cNvPicPr>
          <p:nvPr/>
        </p:nvPicPr>
        <p:blipFill>
          <a:blip r:embed="rId2" cstate="print"/>
          <a:srcRect/>
          <a:stretch>
            <a:fillRect/>
          </a:stretch>
        </p:blipFill>
        <p:spPr bwMode="auto">
          <a:xfrm>
            <a:off x="1571604" y="5143512"/>
            <a:ext cx="1647825" cy="1114425"/>
          </a:xfrm>
          <a:prstGeom prst="rect">
            <a:avLst/>
          </a:prstGeom>
          <a:noFill/>
          <a:ln w="9525">
            <a:noFill/>
            <a:miter lim="800000"/>
            <a:headEnd/>
            <a:tailEnd/>
          </a:ln>
          <a:effectLst/>
        </p:spPr>
      </p:pic>
      <p:pic>
        <p:nvPicPr>
          <p:cNvPr id="58370" name="Picture 2"/>
          <p:cNvPicPr>
            <a:picLocks noChangeAspect="1" noChangeArrowheads="1"/>
          </p:cNvPicPr>
          <p:nvPr/>
        </p:nvPicPr>
        <p:blipFill>
          <a:blip r:embed="rId2" cstate="print"/>
          <a:srcRect/>
          <a:stretch>
            <a:fillRect/>
          </a:stretch>
        </p:blipFill>
        <p:spPr bwMode="auto">
          <a:xfrm>
            <a:off x="5929322" y="5143512"/>
            <a:ext cx="1647825" cy="1114425"/>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normAutofit/>
          </a:bodyPr>
          <a:lstStyle/>
          <a:p>
            <a:r>
              <a:rPr lang="tr-TR" sz="3200" b="1" dirty="0" smtClean="0">
                <a:solidFill>
                  <a:srgbClr val="CC0066"/>
                </a:solidFill>
                <a:latin typeface="Century Gothic" pitchFamily="34" charset="0"/>
              </a:rPr>
              <a:t>TOPLUMSAL ALANDA İNKILAP</a:t>
            </a:r>
            <a:endParaRPr lang="tr-TR" sz="3200" dirty="0"/>
          </a:p>
        </p:txBody>
      </p:sp>
      <p:sp>
        <p:nvSpPr>
          <p:cNvPr id="3" name="2 İçerik Yer Tutucusu"/>
          <p:cNvSpPr>
            <a:spLocks noGrp="1"/>
          </p:cNvSpPr>
          <p:nvPr>
            <p:ph idx="1"/>
          </p:nvPr>
        </p:nvSpPr>
        <p:spPr>
          <a:xfrm>
            <a:off x="0" y="1214422"/>
            <a:ext cx="4143372" cy="5643578"/>
          </a:xfrm>
        </p:spPr>
        <p:txBody>
          <a:bodyPr>
            <a:noAutofit/>
          </a:bodyPr>
          <a:lstStyle/>
          <a:p>
            <a:pPr>
              <a:buNone/>
            </a:pPr>
            <a:r>
              <a:rPr lang="tr-TR" sz="2800" dirty="0" smtClean="0">
                <a:solidFill>
                  <a:srgbClr val="CC0066"/>
                </a:solidFill>
                <a:latin typeface="Century Gothic" pitchFamily="34" charset="0"/>
              </a:rPr>
              <a:t>    *  Soyadı Kanunu </a:t>
            </a:r>
            <a:r>
              <a:rPr lang="tr-TR" sz="2800" dirty="0" smtClean="0">
                <a:solidFill>
                  <a:srgbClr val="002774"/>
                </a:solidFill>
                <a:latin typeface="Century Gothic" pitchFamily="34" charset="0"/>
              </a:rPr>
              <a:t>21 Haziran 1934’te karışıklıkları önlemek amacıyla Soyadı Kanunu çıkarıldı.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Bu yasayla herkesin bir soyadı alması zorunlu oldu.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 TBMM tarafından Gazi Mustafa Kemal’e “</a:t>
            </a:r>
            <a:r>
              <a:rPr lang="tr-TR" sz="2800" dirty="0" smtClean="0">
                <a:solidFill>
                  <a:srgbClr val="CC0066"/>
                </a:solidFill>
                <a:latin typeface="Century Gothic" pitchFamily="34" charset="0"/>
              </a:rPr>
              <a:t>Atatürk </a:t>
            </a:r>
            <a:r>
              <a:rPr lang="tr-TR" sz="2800" dirty="0" smtClean="0">
                <a:solidFill>
                  <a:srgbClr val="002774"/>
                </a:solidFill>
                <a:latin typeface="Century Gothic" pitchFamily="34" charset="0"/>
              </a:rPr>
              <a:t>“ soyadı verildi.</a:t>
            </a:r>
          </a:p>
        </p:txBody>
      </p:sp>
      <p:pic>
        <p:nvPicPr>
          <p:cNvPr id="4097" name="Picture 1"/>
          <p:cNvPicPr>
            <a:picLocks noChangeAspect="1" noChangeArrowheads="1"/>
          </p:cNvPicPr>
          <p:nvPr/>
        </p:nvPicPr>
        <p:blipFill>
          <a:blip r:embed="rId2" cstate="print"/>
          <a:srcRect/>
          <a:stretch>
            <a:fillRect/>
          </a:stretch>
        </p:blipFill>
        <p:spPr bwMode="auto">
          <a:xfrm>
            <a:off x="4071934" y="1571612"/>
            <a:ext cx="4857784" cy="5072098"/>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543824" cy="796908"/>
          </a:xfrm>
        </p:spPr>
        <p:txBody>
          <a:bodyPr>
            <a:normAutofit/>
          </a:bodyPr>
          <a:lstStyle/>
          <a:p>
            <a:r>
              <a:rPr lang="tr-TR" sz="3200" b="1" dirty="0" smtClean="0">
                <a:solidFill>
                  <a:srgbClr val="CC0066"/>
                </a:solidFill>
                <a:latin typeface="Century Gothic" pitchFamily="34" charset="0"/>
              </a:rPr>
              <a:t>TOPLUMSAL ALANDA İNKILAP</a:t>
            </a:r>
            <a:endParaRPr lang="tr-TR" sz="3200" dirty="0"/>
          </a:p>
        </p:txBody>
      </p:sp>
      <p:sp>
        <p:nvSpPr>
          <p:cNvPr id="3" name="2 İçerik Yer Tutucusu"/>
          <p:cNvSpPr>
            <a:spLocks noGrp="1"/>
          </p:cNvSpPr>
          <p:nvPr>
            <p:ph idx="1"/>
          </p:nvPr>
        </p:nvSpPr>
        <p:spPr>
          <a:xfrm>
            <a:off x="457200" y="1142984"/>
            <a:ext cx="8229600" cy="5572164"/>
          </a:xfrm>
        </p:spPr>
        <p:txBody>
          <a:bodyPr>
            <a:normAutofit lnSpcReduction="10000"/>
          </a:bodyPr>
          <a:lstStyle/>
          <a:p>
            <a:pPr>
              <a:buNone/>
            </a:pPr>
            <a:r>
              <a:rPr lang="tr-TR" sz="2800" b="1" dirty="0" smtClean="0">
                <a:latin typeface="Century Gothic" pitchFamily="34" charset="0"/>
              </a:rPr>
              <a:t>   </a:t>
            </a:r>
            <a:r>
              <a:rPr lang="tr-TR" sz="2800" dirty="0" smtClean="0">
                <a:solidFill>
                  <a:srgbClr val="CC0066"/>
                </a:solidFill>
                <a:latin typeface="Century Gothic" pitchFamily="34" charset="0"/>
              </a:rPr>
              <a:t>*  Türk Kadın Hakları </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1926’da </a:t>
            </a:r>
            <a:r>
              <a:rPr lang="tr-TR" sz="2800" dirty="0" smtClean="0">
                <a:solidFill>
                  <a:srgbClr val="CC0066"/>
                </a:solidFill>
                <a:latin typeface="Century Gothic" pitchFamily="34" charset="0"/>
              </a:rPr>
              <a:t>Türk Medenî Kanunu </a:t>
            </a:r>
            <a:r>
              <a:rPr lang="tr-TR" sz="2800" dirty="0" smtClean="0">
                <a:solidFill>
                  <a:srgbClr val="002774"/>
                </a:solidFill>
                <a:latin typeface="Century Gothic" pitchFamily="34" charset="0"/>
              </a:rPr>
              <a:t>kabul edildi.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Bu kanunla toplumsal ve ekonomik alanda kadın  erkek eşitliği sağlandı.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Kadınların siyasal haklarına kavuşmasını da sağladı. </a:t>
            </a:r>
          </a:p>
          <a:p>
            <a:pPr>
              <a:buNone/>
            </a:pPr>
            <a:r>
              <a:rPr lang="tr-TR" sz="2800" dirty="0" smtClean="0">
                <a:solidFill>
                  <a:srgbClr val="002774"/>
                </a:solidFill>
                <a:latin typeface="Century Gothic" pitchFamily="34" charset="0"/>
              </a:rPr>
              <a:t>         Türk kadınlarına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1930 yılında belediye seçimlerine,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1933 yılında muhtarlık seçimlerine katılma hakkı ,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1934 yılında da milletvekili seçme ve</a:t>
            </a:r>
          </a:p>
          <a:p>
            <a:pPr>
              <a:buNone/>
            </a:pPr>
            <a:r>
              <a:rPr lang="tr-TR" sz="2800" dirty="0" smtClean="0">
                <a:solidFill>
                  <a:srgbClr val="002774"/>
                </a:solidFill>
                <a:latin typeface="Century Gothic" pitchFamily="34" charset="0"/>
              </a:rPr>
              <a:t>seçilme hakkını elde ettiler</a:t>
            </a:r>
            <a:endParaRPr lang="tr-TR" sz="2800" dirty="0">
              <a:solidFill>
                <a:srgbClr val="002774"/>
              </a:solidFill>
              <a:latin typeface="Century Gothic"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686700" cy="868346"/>
          </a:xfrm>
        </p:spPr>
        <p:txBody>
          <a:bodyPr>
            <a:normAutofit/>
          </a:bodyPr>
          <a:lstStyle/>
          <a:p>
            <a:r>
              <a:rPr lang="tr-TR" sz="3200" b="1" dirty="0" smtClean="0">
                <a:solidFill>
                  <a:srgbClr val="CC0066"/>
                </a:solidFill>
                <a:latin typeface="Century Gothic" pitchFamily="34" charset="0"/>
              </a:rPr>
              <a:t>EKONOMİK ALANDA İNKILAP</a:t>
            </a:r>
            <a:endParaRPr lang="tr-TR" sz="3200" dirty="0">
              <a:solidFill>
                <a:srgbClr val="CC0066"/>
              </a:solidFill>
              <a:latin typeface="Century Gothic" pitchFamily="34" charset="0"/>
            </a:endParaRPr>
          </a:p>
        </p:txBody>
      </p:sp>
      <p:sp>
        <p:nvSpPr>
          <p:cNvPr id="3" name="2 İçerik Yer Tutucusu"/>
          <p:cNvSpPr>
            <a:spLocks noGrp="1"/>
          </p:cNvSpPr>
          <p:nvPr>
            <p:ph idx="1"/>
          </p:nvPr>
        </p:nvSpPr>
        <p:spPr>
          <a:xfrm>
            <a:off x="285720" y="1142984"/>
            <a:ext cx="8858280" cy="5500726"/>
          </a:xfrm>
        </p:spPr>
        <p:txBody>
          <a:bodyPr>
            <a:normAutofit/>
          </a:bodyPr>
          <a:lstStyle/>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Üretim ,tüketim ve dağıtım faaliyetlerinin tümüne  “</a:t>
            </a:r>
            <a:r>
              <a:rPr lang="tr-TR" sz="2800" dirty="0" smtClean="0">
                <a:solidFill>
                  <a:srgbClr val="CC0066"/>
                </a:solidFill>
                <a:latin typeface="Century Gothic" pitchFamily="34" charset="0"/>
              </a:rPr>
              <a:t>ekonomi</a:t>
            </a:r>
            <a:r>
              <a:rPr lang="tr-TR" sz="2800" dirty="0" smtClean="0">
                <a:solidFill>
                  <a:srgbClr val="002774"/>
                </a:solidFill>
                <a:latin typeface="Century Gothic" pitchFamily="34" charset="0"/>
              </a:rPr>
              <a:t>”  denir.</a:t>
            </a:r>
          </a:p>
          <a:p>
            <a:pPr>
              <a:buNone/>
            </a:pPr>
            <a:r>
              <a:rPr lang="tr-TR" sz="2800" dirty="0" smtClean="0">
                <a:solidFill>
                  <a:srgbClr val="CC0066"/>
                </a:solidFill>
                <a:latin typeface="Century Gothic" pitchFamily="34" charset="0"/>
              </a:rPr>
              <a:t>   *  </a:t>
            </a:r>
            <a:r>
              <a:rPr lang="tr-TR" sz="2800" dirty="0" smtClean="0">
                <a:solidFill>
                  <a:srgbClr val="002774"/>
                </a:solidFill>
                <a:latin typeface="Century Gothic" pitchFamily="34" charset="0"/>
              </a:rPr>
              <a:t>Osmanlı ekonomisi  tarıma dayalı olup ticaret yabancıların elindeydi . Kapitülasyonlar  ülkenin gelişmesine engeldi.</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 Lozan Anlaşmasıyla kapitülasyonlar kaldırıldı.              ( 24 Temmuz  1923 )</a:t>
            </a:r>
          </a:p>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 Bir ülke tarafından başka bir ülkenin vatandaşlarına verilen ticari ayrıcalıklar bütününe  “</a:t>
            </a:r>
            <a:r>
              <a:rPr lang="tr-TR" sz="2800" dirty="0" smtClean="0">
                <a:solidFill>
                  <a:srgbClr val="CC0066"/>
                </a:solidFill>
                <a:latin typeface="Century Gothic" pitchFamily="34" charset="0"/>
              </a:rPr>
              <a:t>kapitülasyon</a:t>
            </a:r>
            <a:r>
              <a:rPr lang="tr-TR" sz="2800" dirty="0" smtClean="0">
                <a:solidFill>
                  <a:srgbClr val="002774"/>
                </a:solidFill>
                <a:latin typeface="Century Gothic" pitchFamily="34" charset="0"/>
              </a:rPr>
              <a:t>”  denir.</a:t>
            </a:r>
          </a:p>
          <a:p>
            <a:pPr>
              <a:buNone/>
            </a:pPr>
            <a:endParaRPr lang="tr-TR" sz="2800" dirty="0">
              <a:solidFill>
                <a:srgbClr val="CC0066"/>
              </a:solidFill>
              <a:latin typeface="Century Gothic"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829576" cy="654032"/>
          </a:xfrm>
        </p:spPr>
        <p:txBody>
          <a:bodyPr>
            <a:normAutofit/>
          </a:bodyPr>
          <a:lstStyle/>
          <a:p>
            <a:r>
              <a:rPr lang="tr-TR" sz="3200" b="1" dirty="0" smtClean="0">
                <a:solidFill>
                  <a:srgbClr val="CC0066"/>
                </a:solidFill>
                <a:latin typeface="Century Gothic" pitchFamily="34" charset="0"/>
              </a:rPr>
              <a:t>EKONOMİK ALANDA İNKILAP</a:t>
            </a:r>
            <a:endParaRPr lang="tr-TR" sz="3200" dirty="0"/>
          </a:p>
        </p:txBody>
      </p:sp>
      <p:sp>
        <p:nvSpPr>
          <p:cNvPr id="3" name="2 İçerik Yer Tutucusu"/>
          <p:cNvSpPr>
            <a:spLocks noGrp="1"/>
          </p:cNvSpPr>
          <p:nvPr>
            <p:ph idx="1"/>
          </p:nvPr>
        </p:nvSpPr>
        <p:spPr>
          <a:xfrm>
            <a:off x="0" y="857232"/>
            <a:ext cx="9144000" cy="2571768"/>
          </a:xfrm>
        </p:spPr>
        <p:txBody>
          <a:bodyPr>
            <a:noAutofit/>
          </a:bodyPr>
          <a:lstStyle/>
          <a:p>
            <a:pPr>
              <a:buNone/>
            </a:pPr>
            <a:r>
              <a:rPr lang="tr-TR" sz="2800" dirty="0" smtClean="0">
                <a:solidFill>
                  <a:srgbClr val="CC0066"/>
                </a:solidFill>
                <a:latin typeface="Century Gothic" pitchFamily="34" charset="0"/>
              </a:rPr>
              <a:t>    *  Millî Ekonominin Kurulması</a:t>
            </a:r>
          </a:p>
          <a:p>
            <a:pPr>
              <a:buNone/>
            </a:pPr>
            <a:r>
              <a:rPr lang="tr-TR" sz="2400" dirty="0" smtClean="0">
                <a:solidFill>
                  <a:srgbClr val="002774"/>
                </a:solidFill>
                <a:latin typeface="Century Gothic" pitchFamily="34" charset="0"/>
              </a:rPr>
              <a:t>    </a:t>
            </a:r>
            <a:r>
              <a:rPr lang="tr-TR" sz="2800" b="1" dirty="0" smtClean="0">
                <a:solidFill>
                  <a:srgbClr val="CC0066"/>
                </a:solidFill>
                <a:latin typeface="Century Gothic" pitchFamily="34" charset="0"/>
              </a:rPr>
              <a:t>-</a:t>
            </a:r>
            <a:r>
              <a:rPr lang="tr-TR" sz="2800" dirty="0" smtClean="0">
                <a:solidFill>
                  <a:srgbClr val="CC0066"/>
                </a:solidFill>
                <a:latin typeface="Century Gothic" pitchFamily="34" charset="0"/>
              </a:rPr>
              <a:t> İzmir İktisat Kongresi  </a:t>
            </a:r>
            <a:r>
              <a:rPr lang="tr-TR" sz="2400" dirty="0" smtClean="0">
                <a:solidFill>
                  <a:srgbClr val="002774"/>
                </a:solidFill>
                <a:latin typeface="Century Gothic" pitchFamily="34" charset="0"/>
              </a:rPr>
              <a:t>Ülkenin ekonomik alanda kalkınmasının yollarını araştırmak amacıyla İzmir’de İktisat Kongresi toplandı. (17 Şubat 1923) </a:t>
            </a:r>
          </a:p>
          <a:p>
            <a:pPr>
              <a:buNone/>
            </a:pPr>
            <a:r>
              <a:rPr lang="tr-TR" sz="2400" dirty="0" smtClean="0">
                <a:solidFill>
                  <a:srgbClr val="002774"/>
                </a:solidFill>
                <a:latin typeface="Century Gothic" pitchFamily="34" charset="0"/>
              </a:rPr>
              <a:t>   </a:t>
            </a:r>
            <a:r>
              <a:rPr lang="tr-TR" sz="2400" b="1" dirty="0" smtClean="0">
                <a:solidFill>
                  <a:srgbClr val="CC0066"/>
                </a:solidFill>
                <a:latin typeface="Century Gothic" pitchFamily="34" charset="0"/>
              </a:rPr>
              <a:t>- </a:t>
            </a:r>
            <a:r>
              <a:rPr lang="tr-TR" sz="2400" dirty="0" smtClean="0">
                <a:solidFill>
                  <a:srgbClr val="002774"/>
                </a:solidFill>
                <a:latin typeface="Century Gothic" pitchFamily="34" charset="0"/>
              </a:rPr>
              <a:t>Kongre, yeni Türkiye'nin ekonomi (iktisat) politikasını belirlemek amacıyla toplanmıştır. </a:t>
            </a:r>
          </a:p>
        </p:txBody>
      </p:sp>
      <p:pic>
        <p:nvPicPr>
          <p:cNvPr id="40962" name="Picture 2"/>
          <p:cNvPicPr>
            <a:picLocks noChangeAspect="1" noChangeArrowheads="1"/>
          </p:cNvPicPr>
          <p:nvPr/>
        </p:nvPicPr>
        <p:blipFill>
          <a:blip r:embed="rId2" cstate="print"/>
          <a:srcRect/>
          <a:stretch>
            <a:fillRect/>
          </a:stretch>
        </p:blipFill>
        <p:spPr bwMode="auto">
          <a:xfrm>
            <a:off x="357158" y="3357562"/>
            <a:ext cx="8358246" cy="3286148"/>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solidFill>
                  <a:srgbClr val="CC0066"/>
                </a:solidFill>
                <a:latin typeface="Century Gothic" pitchFamily="34" charset="0"/>
              </a:rPr>
              <a:t>1 - CUMHURİYETÇİLİK</a:t>
            </a:r>
            <a:endParaRPr lang="tr-TR" sz="3600" b="1" dirty="0">
              <a:solidFill>
                <a:srgbClr val="CC0066"/>
              </a:solidFill>
              <a:latin typeface="Century Gothic" pitchFamily="34" charset="0"/>
            </a:endParaRPr>
          </a:p>
        </p:txBody>
      </p:sp>
      <p:sp>
        <p:nvSpPr>
          <p:cNvPr id="3" name="2 İçerik Yer Tutucusu"/>
          <p:cNvSpPr>
            <a:spLocks noGrp="1"/>
          </p:cNvSpPr>
          <p:nvPr>
            <p:ph idx="1"/>
          </p:nvPr>
        </p:nvSpPr>
        <p:spPr>
          <a:xfrm>
            <a:off x="642910" y="1600200"/>
            <a:ext cx="7572428" cy="4525963"/>
          </a:xfrm>
        </p:spPr>
        <p:txBody>
          <a:bodyPr/>
          <a:lstStyle/>
          <a:p>
            <a:pPr>
              <a:buNone/>
            </a:pPr>
            <a:r>
              <a:rPr lang="tr-TR" dirty="0" smtClean="0">
                <a:solidFill>
                  <a:srgbClr val="002774"/>
                </a:solidFill>
              </a:rPr>
              <a:t>   </a:t>
            </a:r>
            <a:r>
              <a:rPr lang="tr-TR" dirty="0" smtClean="0">
                <a:solidFill>
                  <a:srgbClr val="CC0066"/>
                </a:solidFill>
              </a:rPr>
              <a:t> *  </a:t>
            </a:r>
            <a:r>
              <a:rPr lang="tr-TR" dirty="0" smtClean="0">
                <a:solidFill>
                  <a:srgbClr val="002774"/>
                </a:solidFill>
              </a:rPr>
              <a:t>Devletin ,cumhuriyet ile yönetilmesini  öngörür.                                                                                   </a:t>
            </a:r>
            <a:r>
              <a:rPr lang="tr-TR" dirty="0" smtClean="0">
                <a:solidFill>
                  <a:srgbClr val="CC0066"/>
                </a:solidFill>
              </a:rPr>
              <a:t>*</a:t>
            </a:r>
            <a:r>
              <a:rPr lang="tr-TR" dirty="0" smtClean="0">
                <a:solidFill>
                  <a:srgbClr val="002774"/>
                </a:solidFill>
              </a:rPr>
              <a:t>  Cumhuriyet yönetiminde egemenlik milletindir.                                                                              </a:t>
            </a:r>
            <a:r>
              <a:rPr lang="tr-TR" dirty="0" smtClean="0">
                <a:solidFill>
                  <a:srgbClr val="CC0066"/>
                </a:solidFill>
              </a:rPr>
              <a:t>*</a:t>
            </a:r>
            <a:r>
              <a:rPr lang="tr-TR" dirty="0" smtClean="0">
                <a:solidFill>
                  <a:srgbClr val="002774"/>
                </a:solidFill>
              </a:rPr>
              <a:t>  Millet egemenlik hakkını ve yetkisini temsilcileri aracılığıyla kullanır. </a:t>
            </a:r>
            <a:r>
              <a:rPr lang="tr-TR" dirty="0">
                <a:solidFill>
                  <a:srgbClr val="002774"/>
                </a:solidFill>
              </a:rPr>
              <a:t> </a:t>
            </a:r>
            <a:r>
              <a:rPr lang="tr-TR" dirty="0" smtClean="0">
                <a:solidFill>
                  <a:srgbClr val="002774"/>
                </a:solidFill>
              </a:rPr>
              <a:t>                                                   </a:t>
            </a:r>
            <a:r>
              <a:rPr lang="tr-TR" dirty="0" smtClean="0">
                <a:solidFill>
                  <a:srgbClr val="CC0066"/>
                </a:solidFill>
              </a:rPr>
              <a:t>*</a:t>
            </a:r>
            <a:r>
              <a:rPr lang="tr-TR" dirty="0" smtClean="0">
                <a:solidFill>
                  <a:srgbClr val="002774"/>
                </a:solidFill>
              </a:rPr>
              <a:t>  Halkın temsilcileri Büyük Millet Meclisi'ni oluşturur. </a:t>
            </a:r>
            <a:r>
              <a:rPr lang="tr-TR" dirty="0">
                <a:solidFill>
                  <a:srgbClr val="002774"/>
                </a:solidFill>
              </a:rPr>
              <a:t> </a:t>
            </a:r>
            <a:r>
              <a:rPr lang="tr-TR" dirty="0" smtClean="0">
                <a:solidFill>
                  <a:srgbClr val="002774"/>
                </a:solidFill>
              </a:rPr>
              <a:t>                                                                                                            </a:t>
            </a:r>
            <a:r>
              <a:rPr lang="tr-TR" dirty="0" smtClean="0">
                <a:solidFill>
                  <a:srgbClr val="CC0066"/>
                </a:solidFill>
              </a:rPr>
              <a:t>*</a:t>
            </a:r>
            <a:r>
              <a:rPr lang="tr-TR" dirty="0" smtClean="0">
                <a:solidFill>
                  <a:srgbClr val="002774"/>
                </a:solidFill>
              </a:rPr>
              <a:t>  Ülkeyi bu meclis yönetir.</a:t>
            </a:r>
            <a:endParaRPr lang="tr-TR" dirty="0">
              <a:solidFill>
                <a:srgbClr val="002774"/>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258072" cy="582594"/>
          </a:xfrm>
        </p:spPr>
        <p:txBody>
          <a:bodyPr>
            <a:normAutofit/>
          </a:bodyPr>
          <a:lstStyle/>
          <a:p>
            <a:r>
              <a:rPr lang="tr-TR" sz="3200" b="1" dirty="0" smtClean="0">
                <a:solidFill>
                  <a:srgbClr val="CC0066"/>
                </a:solidFill>
                <a:latin typeface="Century Gothic" pitchFamily="34" charset="0"/>
              </a:rPr>
              <a:t>EKONOMİK ALANDA İNKILAP</a:t>
            </a:r>
            <a:endParaRPr lang="tr-TR" sz="3200" dirty="0"/>
          </a:p>
        </p:txBody>
      </p:sp>
      <p:sp>
        <p:nvSpPr>
          <p:cNvPr id="3" name="2 İçerik Yer Tutucusu"/>
          <p:cNvSpPr>
            <a:spLocks noGrp="1"/>
          </p:cNvSpPr>
          <p:nvPr>
            <p:ph idx="1"/>
          </p:nvPr>
        </p:nvSpPr>
        <p:spPr>
          <a:xfrm>
            <a:off x="457200" y="1000108"/>
            <a:ext cx="8229600" cy="5126055"/>
          </a:xfrm>
        </p:spPr>
        <p:txBody>
          <a:bodyPr>
            <a:noAutofit/>
          </a:bodyPr>
          <a:lstStyle/>
          <a:p>
            <a:pPr>
              <a:buNone/>
            </a:pPr>
            <a:r>
              <a:rPr lang="tr-TR" sz="2800" dirty="0" smtClean="0">
                <a:solidFill>
                  <a:srgbClr val="CC0066"/>
                </a:solidFill>
                <a:latin typeface="Century Gothic" pitchFamily="34" charset="0"/>
              </a:rPr>
              <a:t> *  Tarım, Ticaret, Sanayi ve Bayındırlık Alanında Gelişmeler </a:t>
            </a:r>
          </a:p>
          <a:p>
            <a:pPr>
              <a:buNone/>
            </a:pPr>
            <a:r>
              <a:rPr lang="tr-TR" sz="2800" dirty="0" smtClean="0">
                <a:solidFill>
                  <a:srgbClr val="CC0066"/>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Aşar vergisi kaldırıldı.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Ziraat Bankasının köylüye tarım kredisi vermesi sağlandı.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  </a:t>
            </a:r>
            <a:r>
              <a:rPr lang="tr-TR" sz="2800" dirty="0" smtClean="0">
                <a:solidFill>
                  <a:srgbClr val="002774"/>
                </a:solidFill>
                <a:latin typeface="Century Gothic" pitchFamily="34" charset="0"/>
              </a:rPr>
              <a:t>Örnek çiftlikler ve tarım kredi kooperatifleri kuruldu.  </a:t>
            </a:r>
          </a:p>
          <a:p>
            <a:pPr>
              <a:buNone/>
            </a:pPr>
            <a:r>
              <a:rPr lang="tr-TR" sz="2800" b="1"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Köylülerin uygun fiyatlarla traktör almaları sağlanarak makineleşmeye önem verildi.                        </a:t>
            </a:r>
            <a:endParaRPr lang="tr-TR"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82594"/>
          </a:xfrm>
        </p:spPr>
        <p:txBody>
          <a:bodyPr>
            <a:normAutofit/>
          </a:bodyPr>
          <a:lstStyle/>
          <a:p>
            <a:r>
              <a:rPr lang="tr-TR" sz="3200" b="1" dirty="0" smtClean="0">
                <a:solidFill>
                  <a:srgbClr val="CC0066"/>
                </a:solidFill>
                <a:latin typeface="Century Gothic" pitchFamily="34" charset="0"/>
              </a:rPr>
              <a:t>EKONOMİK ALANDA İNKILAP</a:t>
            </a:r>
            <a:endParaRPr lang="tr-TR" sz="3200" dirty="0"/>
          </a:p>
        </p:txBody>
      </p:sp>
      <p:sp>
        <p:nvSpPr>
          <p:cNvPr id="3" name="2 İçerik Yer Tutucusu"/>
          <p:cNvSpPr>
            <a:spLocks noGrp="1"/>
          </p:cNvSpPr>
          <p:nvPr>
            <p:ph idx="1"/>
          </p:nvPr>
        </p:nvSpPr>
        <p:spPr>
          <a:xfrm>
            <a:off x="457200" y="1600200"/>
            <a:ext cx="2257412" cy="4525963"/>
          </a:xfrm>
        </p:spPr>
        <p:txBody>
          <a:bodyPr/>
          <a:lstStyle/>
          <a:p>
            <a:pPr>
              <a:buNone/>
            </a:pPr>
            <a:r>
              <a:rPr lang="tr-TR" b="1" dirty="0" smtClean="0">
                <a:solidFill>
                  <a:srgbClr val="CC0066"/>
                </a:solidFill>
                <a:latin typeface="Century Gothic" pitchFamily="34" charset="0"/>
              </a:rPr>
              <a:t>-</a:t>
            </a:r>
            <a:r>
              <a:rPr lang="tr-TR" dirty="0" smtClean="0">
                <a:solidFill>
                  <a:srgbClr val="002774"/>
                </a:solidFill>
                <a:latin typeface="Century Gothic" pitchFamily="34" charset="0"/>
              </a:rPr>
              <a:t>  Tarımda makine kullanımı yaygınlaştırıldı.</a:t>
            </a:r>
            <a:endParaRPr lang="tr-TR" dirty="0"/>
          </a:p>
        </p:txBody>
      </p:sp>
      <p:pic>
        <p:nvPicPr>
          <p:cNvPr id="48130" name="Picture 2"/>
          <p:cNvPicPr>
            <a:picLocks noChangeAspect="1" noChangeArrowheads="1"/>
          </p:cNvPicPr>
          <p:nvPr/>
        </p:nvPicPr>
        <p:blipFill>
          <a:blip r:embed="rId2" cstate="print"/>
          <a:srcRect/>
          <a:stretch>
            <a:fillRect/>
          </a:stretch>
        </p:blipFill>
        <p:spPr bwMode="auto">
          <a:xfrm>
            <a:off x="2857488" y="1500174"/>
            <a:ext cx="6000792" cy="4714908"/>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72386" cy="511156"/>
          </a:xfrm>
        </p:spPr>
        <p:txBody>
          <a:bodyPr>
            <a:noAutofit/>
          </a:bodyPr>
          <a:lstStyle/>
          <a:p>
            <a:r>
              <a:rPr lang="tr-TR" sz="3200" b="1" dirty="0" smtClean="0">
                <a:solidFill>
                  <a:srgbClr val="CC0066"/>
                </a:solidFill>
                <a:latin typeface="Century Gothic" pitchFamily="34" charset="0"/>
              </a:rPr>
              <a:t>EKONOMİK ALANDA İNKILAP</a:t>
            </a:r>
            <a:endParaRPr lang="tr-TR" sz="3200" dirty="0"/>
          </a:p>
        </p:txBody>
      </p:sp>
      <p:sp>
        <p:nvSpPr>
          <p:cNvPr id="3" name="2 İçerik Yer Tutucusu"/>
          <p:cNvSpPr>
            <a:spLocks noGrp="1"/>
          </p:cNvSpPr>
          <p:nvPr>
            <p:ph idx="1"/>
          </p:nvPr>
        </p:nvSpPr>
        <p:spPr>
          <a:xfrm>
            <a:off x="0" y="928670"/>
            <a:ext cx="2500298" cy="5715040"/>
          </a:xfrm>
        </p:spPr>
        <p:txBody>
          <a:bodyPr>
            <a:normAutofit fontScale="92500" lnSpcReduction="20000"/>
          </a:bodyPr>
          <a:lstStyle/>
          <a:p>
            <a:pPr>
              <a:buNone/>
            </a:pPr>
            <a:r>
              <a:rPr lang="tr-TR" dirty="0" smtClean="0">
                <a:solidFill>
                  <a:srgbClr val="CC0066"/>
                </a:solidFill>
                <a:latin typeface="Century Gothic" pitchFamily="34" charset="0"/>
              </a:rPr>
              <a:t>    </a:t>
            </a:r>
            <a:r>
              <a:rPr lang="tr-TR" sz="2800" dirty="0" smtClean="0">
                <a:solidFill>
                  <a:srgbClr val="CC0066"/>
                </a:solidFill>
                <a:latin typeface="Century Gothic" pitchFamily="34" charset="0"/>
              </a:rPr>
              <a:t>*  1926 yılında Kabotaj Kanunu kabul edildi. </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Bu yasayla denizlerimizde gemi işletme hakkı yalnızca Türk vatandaşlarına verildi.</a:t>
            </a:r>
          </a:p>
          <a:p>
            <a:pPr>
              <a:buNone/>
            </a:pPr>
            <a:r>
              <a:rPr lang="tr-TR" sz="2800" dirty="0" smtClean="0">
                <a:solidFill>
                  <a:srgbClr val="002774"/>
                </a:solidFill>
                <a:latin typeface="Century Gothic" pitchFamily="34" charset="0"/>
              </a:rPr>
              <a:t>    </a:t>
            </a:r>
            <a:r>
              <a:rPr lang="tr-TR" sz="2800" b="1" dirty="0" smtClean="0">
                <a:solidFill>
                  <a:srgbClr val="CC0066"/>
                </a:solidFill>
                <a:latin typeface="Century Gothic" pitchFamily="34" charset="0"/>
              </a:rPr>
              <a:t> </a:t>
            </a:r>
            <a:endParaRPr lang="tr-TR" sz="2800" dirty="0">
              <a:solidFill>
                <a:srgbClr val="002774"/>
              </a:solidFill>
              <a:latin typeface="Century Gothic" pitchFamily="34" charset="0"/>
            </a:endParaRPr>
          </a:p>
        </p:txBody>
      </p:sp>
      <p:pic>
        <p:nvPicPr>
          <p:cNvPr id="4" name="Picture 2"/>
          <p:cNvPicPr>
            <a:picLocks noChangeAspect="1" noChangeArrowheads="1"/>
          </p:cNvPicPr>
          <p:nvPr/>
        </p:nvPicPr>
        <p:blipFill>
          <a:blip r:embed="rId2" cstate="print"/>
          <a:srcRect/>
          <a:stretch>
            <a:fillRect/>
          </a:stretch>
        </p:blipFill>
        <p:spPr bwMode="auto">
          <a:xfrm>
            <a:off x="2500298" y="1000108"/>
            <a:ext cx="6429420" cy="5572164"/>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615262" cy="511156"/>
          </a:xfrm>
        </p:spPr>
        <p:txBody>
          <a:bodyPr>
            <a:normAutofit fontScale="90000"/>
          </a:bodyPr>
          <a:lstStyle/>
          <a:p>
            <a:r>
              <a:rPr lang="tr-TR" sz="3200" b="1" dirty="0" smtClean="0">
                <a:solidFill>
                  <a:srgbClr val="CC0066"/>
                </a:solidFill>
                <a:latin typeface="Century Gothic" pitchFamily="34" charset="0"/>
              </a:rPr>
              <a:t>EKONOMİK ALANDA İNKILAP</a:t>
            </a:r>
            <a:endParaRPr lang="tr-TR" sz="3200" dirty="0"/>
          </a:p>
        </p:txBody>
      </p:sp>
      <p:sp>
        <p:nvSpPr>
          <p:cNvPr id="4" name="3 İçerik Yer Tutucusu"/>
          <p:cNvSpPr>
            <a:spLocks noGrp="1"/>
          </p:cNvSpPr>
          <p:nvPr>
            <p:ph idx="1"/>
          </p:nvPr>
        </p:nvSpPr>
        <p:spPr>
          <a:xfrm>
            <a:off x="457200" y="1000108"/>
            <a:ext cx="8258204" cy="5126055"/>
          </a:xfrm>
        </p:spPr>
        <p:txBody>
          <a:bodyPr/>
          <a:lstStyle/>
          <a:p>
            <a:pPr>
              <a:buNone/>
            </a:pPr>
            <a:r>
              <a:rPr lang="tr-TR" b="1" dirty="0" smtClean="0">
                <a:solidFill>
                  <a:srgbClr val="CC0066"/>
                </a:solidFill>
                <a:latin typeface="Century Gothic" pitchFamily="34" charset="0"/>
              </a:rPr>
              <a:t>-  </a:t>
            </a:r>
            <a:r>
              <a:rPr lang="tr-TR" dirty="0" smtClean="0">
                <a:solidFill>
                  <a:srgbClr val="002774"/>
                </a:solidFill>
                <a:latin typeface="Century Gothic" pitchFamily="34" charset="0"/>
              </a:rPr>
              <a:t>Kalkınma programları hazırlandı. Sanayileşme ve kalkınma için ulusal bankacılığın geliştirilmesi kararı alındı. Bankalar kuruldu. </a:t>
            </a:r>
          </a:p>
          <a:p>
            <a:pPr>
              <a:buNone/>
            </a:pPr>
            <a:r>
              <a:rPr lang="tr-TR" dirty="0" smtClean="0">
                <a:solidFill>
                  <a:srgbClr val="002774"/>
                </a:solidFill>
                <a:latin typeface="Century Gothic" pitchFamily="34" charset="0"/>
              </a:rPr>
              <a:t>   </a:t>
            </a:r>
            <a:r>
              <a:rPr lang="tr-TR" b="1" dirty="0" smtClean="0">
                <a:solidFill>
                  <a:srgbClr val="CC0066"/>
                </a:solidFill>
                <a:latin typeface="Century Gothic" pitchFamily="34" charset="0"/>
              </a:rPr>
              <a:t> </a:t>
            </a:r>
            <a:r>
              <a:rPr lang="tr-TR" dirty="0" smtClean="0">
                <a:solidFill>
                  <a:srgbClr val="CC0066"/>
                </a:solidFill>
                <a:latin typeface="Century Gothic" pitchFamily="34" charset="0"/>
              </a:rPr>
              <a:t>*</a:t>
            </a:r>
            <a:r>
              <a:rPr lang="tr-TR" b="1" dirty="0" smtClean="0">
                <a:solidFill>
                  <a:srgbClr val="CC0066"/>
                </a:solidFill>
                <a:latin typeface="Century Gothic" pitchFamily="34" charset="0"/>
              </a:rPr>
              <a:t> </a:t>
            </a:r>
            <a:r>
              <a:rPr lang="tr-TR" dirty="0" smtClean="0">
                <a:solidFill>
                  <a:srgbClr val="CC0066"/>
                </a:solidFill>
                <a:latin typeface="Century Gothic" pitchFamily="34" charset="0"/>
              </a:rPr>
              <a:t>Maden Tetkik ve Arama Enstitüsü (MTA) </a:t>
            </a:r>
            <a:r>
              <a:rPr lang="tr-TR" dirty="0" smtClean="0">
                <a:solidFill>
                  <a:srgbClr val="002774"/>
                </a:solidFill>
                <a:latin typeface="Century Gothic" pitchFamily="34" charset="0"/>
              </a:rPr>
              <a:t>Madenlerimizin araştırılıp değerlendirilmesi için Maden Tetkik ve Arama </a:t>
            </a:r>
            <a:r>
              <a:rPr lang="tr-TR" dirty="0" err="1" smtClean="0">
                <a:solidFill>
                  <a:srgbClr val="002774"/>
                </a:solidFill>
                <a:latin typeface="Century Gothic" pitchFamily="34" charset="0"/>
              </a:rPr>
              <a:t>Entitüsü</a:t>
            </a:r>
            <a:r>
              <a:rPr lang="tr-TR" dirty="0" smtClean="0">
                <a:solidFill>
                  <a:srgbClr val="002774"/>
                </a:solidFill>
                <a:latin typeface="Century Gothic" pitchFamily="34" charset="0"/>
              </a:rPr>
              <a:t> (MTA) kuruldu.</a:t>
            </a:r>
          </a:p>
          <a:p>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829576" cy="654032"/>
          </a:xfrm>
        </p:spPr>
        <p:txBody>
          <a:bodyPr>
            <a:normAutofit/>
          </a:bodyPr>
          <a:lstStyle/>
          <a:p>
            <a:r>
              <a:rPr lang="tr-TR" sz="3200" b="1" dirty="0" smtClean="0">
                <a:solidFill>
                  <a:srgbClr val="CC0066"/>
                </a:solidFill>
                <a:latin typeface="Century Gothic" pitchFamily="34" charset="0"/>
              </a:rPr>
              <a:t>EKONOMİK ALANDA İNKILAP</a:t>
            </a:r>
            <a:endParaRPr lang="tr-TR" sz="3200" dirty="0"/>
          </a:p>
        </p:txBody>
      </p:sp>
      <p:sp>
        <p:nvSpPr>
          <p:cNvPr id="3" name="2 İçerik Yer Tutucusu"/>
          <p:cNvSpPr>
            <a:spLocks noGrp="1"/>
          </p:cNvSpPr>
          <p:nvPr>
            <p:ph idx="1"/>
          </p:nvPr>
        </p:nvSpPr>
        <p:spPr>
          <a:xfrm>
            <a:off x="457200" y="1214422"/>
            <a:ext cx="4329114" cy="4911741"/>
          </a:xfrm>
        </p:spPr>
        <p:txBody>
          <a:bodyPr>
            <a:normAutofit fontScale="92500" lnSpcReduction="10000"/>
          </a:bodyPr>
          <a:lstStyle/>
          <a:p>
            <a:pPr>
              <a:buNone/>
            </a:pPr>
            <a:r>
              <a:rPr lang="tr-TR" sz="2800" dirty="0" smtClean="0">
                <a:solidFill>
                  <a:srgbClr val="002774"/>
                </a:solidFill>
                <a:latin typeface="Century Gothic" pitchFamily="34" charset="0"/>
              </a:rPr>
              <a:t>    </a:t>
            </a:r>
            <a:r>
              <a:rPr lang="tr-TR" sz="2800" dirty="0" smtClean="0">
                <a:solidFill>
                  <a:srgbClr val="CC0066"/>
                </a:solidFill>
                <a:latin typeface="Century Gothic" pitchFamily="34" charset="0"/>
              </a:rPr>
              <a:t>* Devlet Demiryolları Genel Müdürlüğü </a:t>
            </a:r>
            <a:r>
              <a:rPr lang="tr-TR" sz="2800" dirty="0" smtClean="0">
                <a:solidFill>
                  <a:srgbClr val="002774"/>
                </a:solidFill>
                <a:latin typeface="Century Gothic" pitchFamily="34" charset="0"/>
              </a:rPr>
              <a:t>Bayındırlık alanında ; Devlet Demiryolları Genel Müdürlüğü kuruldu. </a:t>
            </a:r>
          </a:p>
          <a:p>
            <a:pPr>
              <a:buNone/>
            </a:pPr>
            <a:r>
              <a:rPr lang="tr-TR" sz="2800" b="1" dirty="0" smtClean="0">
                <a:solidFill>
                  <a:srgbClr val="002774"/>
                </a:solidFill>
                <a:latin typeface="Century Gothic" pitchFamily="34" charset="0"/>
              </a:rPr>
              <a:t>    </a:t>
            </a:r>
            <a:r>
              <a:rPr lang="tr-TR" sz="2800" b="1" dirty="0" smtClean="0">
                <a:solidFill>
                  <a:srgbClr val="CC0066"/>
                </a:solidFill>
                <a:latin typeface="Century Gothic" pitchFamily="34" charset="0"/>
              </a:rPr>
              <a:t>- </a:t>
            </a:r>
            <a:r>
              <a:rPr lang="tr-TR" sz="2800" dirty="0" smtClean="0">
                <a:solidFill>
                  <a:srgbClr val="002774"/>
                </a:solidFill>
                <a:latin typeface="Century Gothic" pitchFamily="34" charset="0"/>
              </a:rPr>
              <a:t> Demir yolu taşımacılığına önem verildi.                                         </a:t>
            </a:r>
            <a:r>
              <a:rPr lang="tr-TR" sz="2800" b="1" dirty="0" smtClean="0">
                <a:solidFill>
                  <a:srgbClr val="CC0066"/>
                </a:solidFill>
                <a:latin typeface="Century Gothic" pitchFamily="34" charset="0"/>
              </a:rPr>
              <a:t>-</a:t>
            </a:r>
            <a:r>
              <a:rPr lang="tr-TR" sz="2800" dirty="0" smtClean="0">
                <a:solidFill>
                  <a:srgbClr val="002774"/>
                </a:solidFill>
                <a:latin typeface="Century Gothic" pitchFamily="34" charset="0"/>
              </a:rPr>
              <a:t>  Ayrıca köprü, liman ve hava alanları yapımına başlandı.</a:t>
            </a:r>
          </a:p>
          <a:p>
            <a:endParaRPr lang="tr-TR" dirty="0"/>
          </a:p>
        </p:txBody>
      </p:sp>
      <p:pic>
        <p:nvPicPr>
          <p:cNvPr id="49154" name="Picture 2"/>
          <p:cNvPicPr>
            <a:picLocks noChangeAspect="1" noChangeArrowheads="1"/>
          </p:cNvPicPr>
          <p:nvPr/>
        </p:nvPicPr>
        <p:blipFill>
          <a:blip r:embed="rId2" cstate="print"/>
          <a:srcRect/>
          <a:stretch>
            <a:fillRect/>
          </a:stretch>
        </p:blipFill>
        <p:spPr bwMode="auto">
          <a:xfrm>
            <a:off x="4857752" y="1285860"/>
            <a:ext cx="4000528" cy="464347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785818"/>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ATATÜRK  İLKELERİ</a:t>
            </a:r>
            <a:r>
              <a:rPr lang="tr-TR" dirty="0" smtClean="0"/>
              <a:t/>
            </a:r>
            <a:br>
              <a:rPr lang="tr-TR" dirty="0" smtClean="0"/>
            </a:br>
            <a:endParaRPr lang="tr-TR" dirty="0"/>
          </a:p>
        </p:txBody>
      </p:sp>
      <p:sp>
        <p:nvSpPr>
          <p:cNvPr id="3" name="2 İçerik Yer Tutucusu"/>
          <p:cNvSpPr>
            <a:spLocks noGrp="1"/>
          </p:cNvSpPr>
          <p:nvPr>
            <p:ph idx="1"/>
          </p:nvPr>
        </p:nvSpPr>
        <p:spPr>
          <a:xfrm>
            <a:off x="214282" y="1000108"/>
            <a:ext cx="8786874" cy="5572164"/>
          </a:xfrm>
        </p:spPr>
        <p:txBody>
          <a:bodyPr>
            <a:normAutofit/>
          </a:bodyPr>
          <a:lstStyle/>
          <a:p>
            <a:pPr>
              <a:buNone/>
            </a:pPr>
            <a:r>
              <a:rPr lang="tr-TR" dirty="0" smtClean="0"/>
              <a:t> </a:t>
            </a:r>
            <a:r>
              <a:rPr lang="tr-TR" sz="2800" dirty="0" smtClean="0">
                <a:latin typeface="Century Gothic" pitchFamily="34" charset="0"/>
              </a:rPr>
              <a:t>           </a:t>
            </a:r>
            <a:r>
              <a:rPr lang="tr-TR" sz="2800" dirty="0" smtClean="0">
                <a:solidFill>
                  <a:srgbClr val="002774"/>
                </a:solidFill>
                <a:latin typeface="Century Gothic" pitchFamily="34" charset="0"/>
              </a:rPr>
              <a:t>Yeni kurulan Türkiye Cumhuriyetinin bağımsız,demokratik ve çağdaş özellikler kazanması için bir takım ilkeler ortaya konulmuştur.</a:t>
            </a:r>
          </a:p>
          <a:p>
            <a:pPr>
              <a:buNone/>
            </a:pPr>
            <a:r>
              <a:rPr lang="tr-TR" sz="2800" b="1" dirty="0" smtClean="0">
                <a:solidFill>
                  <a:srgbClr val="CC0066"/>
                </a:solidFill>
                <a:latin typeface="Century Gothic" pitchFamily="34" charset="0"/>
              </a:rPr>
              <a:t>       </a:t>
            </a:r>
            <a:r>
              <a:rPr lang="tr-TR" sz="2800" b="1" u="sng" dirty="0" smtClean="0">
                <a:solidFill>
                  <a:srgbClr val="CC0066"/>
                </a:solidFill>
                <a:latin typeface="Century Gothic" pitchFamily="34" charset="0"/>
              </a:rPr>
              <a:t>Atatürk İlkeleri adı verilen bu ilkeler;</a:t>
            </a:r>
            <a:r>
              <a:rPr lang="tr-TR" sz="2800" b="1" dirty="0" smtClean="0">
                <a:latin typeface="Century Gothic" pitchFamily="34" charset="0"/>
              </a:rPr>
              <a:t> </a:t>
            </a:r>
            <a:endParaRPr lang="tr-TR" sz="2800" dirty="0" smtClean="0">
              <a:latin typeface="Century Gothic" pitchFamily="34" charset="0"/>
            </a:endParaRPr>
          </a:p>
          <a:p>
            <a:pPr>
              <a:buNone/>
            </a:pPr>
            <a:r>
              <a:rPr lang="tr-TR" sz="2800" dirty="0" smtClean="0">
                <a:solidFill>
                  <a:srgbClr val="002774"/>
                </a:solidFill>
                <a:latin typeface="Century Gothic" pitchFamily="34" charset="0"/>
              </a:rPr>
              <a:t>    1- Cumhuriyetçilik,</a:t>
            </a:r>
          </a:p>
          <a:p>
            <a:pPr>
              <a:buNone/>
            </a:pPr>
            <a:r>
              <a:rPr lang="tr-TR" sz="2800" dirty="0" smtClean="0">
                <a:solidFill>
                  <a:srgbClr val="002774"/>
                </a:solidFill>
                <a:latin typeface="Century Gothic" pitchFamily="34" charset="0"/>
              </a:rPr>
              <a:t>    2 - Milliyetçilik,</a:t>
            </a:r>
          </a:p>
          <a:p>
            <a:pPr>
              <a:buNone/>
            </a:pPr>
            <a:r>
              <a:rPr lang="tr-TR" sz="2800" dirty="0" smtClean="0">
                <a:solidFill>
                  <a:srgbClr val="002774"/>
                </a:solidFill>
                <a:latin typeface="Century Gothic" pitchFamily="34" charset="0"/>
              </a:rPr>
              <a:t>    3 - Halkçılık,</a:t>
            </a:r>
          </a:p>
          <a:p>
            <a:pPr>
              <a:buNone/>
            </a:pPr>
            <a:r>
              <a:rPr lang="tr-TR" sz="2800" dirty="0" smtClean="0">
                <a:solidFill>
                  <a:srgbClr val="002774"/>
                </a:solidFill>
                <a:latin typeface="Century Gothic" pitchFamily="34" charset="0"/>
              </a:rPr>
              <a:t>    4 - Devletçilik,</a:t>
            </a:r>
          </a:p>
          <a:p>
            <a:pPr>
              <a:buNone/>
            </a:pPr>
            <a:r>
              <a:rPr lang="tr-TR" sz="2800" dirty="0" smtClean="0">
                <a:solidFill>
                  <a:srgbClr val="002774"/>
                </a:solidFill>
                <a:latin typeface="Century Gothic" pitchFamily="34" charset="0"/>
              </a:rPr>
              <a:t>    5 - Laiklik,  </a:t>
            </a:r>
          </a:p>
          <a:p>
            <a:pPr>
              <a:buNone/>
            </a:pPr>
            <a:r>
              <a:rPr lang="tr-TR" sz="2800" dirty="0" smtClean="0">
                <a:solidFill>
                  <a:srgbClr val="002774"/>
                </a:solidFill>
                <a:latin typeface="Century Gothic" pitchFamily="34" charset="0"/>
              </a:rPr>
              <a:t>    6 - İnkılapçılıktır.</a:t>
            </a:r>
          </a:p>
          <a:p>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011222"/>
          </a:xfrm>
        </p:spPr>
        <p:txBody>
          <a:bodyPr>
            <a:normAutofit fontScale="90000"/>
          </a:bodyPr>
          <a:lstStyle/>
          <a:p>
            <a:r>
              <a:rPr lang="tr-TR" b="1" u="sng" dirty="0" smtClean="0"/>
              <a:t/>
            </a:r>
            <a:br>
              <a:rPr lang="tr-TR" b="1" u="sng" dirty="0" smtClean="0"/>
            </a:br>
            <a:r>
              <a:rPr lang="tr-TR" sz="3600" b="1" dirty="0" smtClean="0">
                <a:solidFill>
                  <a:srgbClr val="CC0066"/>
                </a:solidFill>
              </a:rPr>
              <a:t>ATATÜRK  İLKELERİNİN  ORTAK  ÖZELLİKLERİ</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r>
              <a:rPr lang="tr-TR" dirty="0" smtClean="0"/>
              <a:t>    </a:t>
            </a:r>
            <a:r>
              <a:rPr lang="tr-TR" sz="2800" dirty="0" smtClean="0">
                <a:solidFill>
                  <a:srgbClr val="002774"/>
                </a:solidFill>
                <a:latin typeface="Century Gothic" pitchFamily="34" charset="0"/>
              </a:rPr>
              <a:t>1 - Türk toplumunun ihtiyaçlarından doğmuştur.</a:t>
            </a:r>
          </a:p>
          <a:p>
            <a:pPr>
              <a:buNone/>
            </a:pPr>
            <a:r>
              <a:rPr lang="tr-TR" sz="2800" dirty="0" smtClean="0">
                <a:solidFill>
                  <a:srgbClr val="002774"/>
                </a:solidFill>
                <a:latin typeface="Century Gothic" pitchFamily="34" charset="0"/>
              </a:rPr>
              <a:t>    2 - Akla ve mantığa uygundur.</a:t>
            </a:r>
          </a:p>
          <a:p>
            <a:pPr>
              <a:buNone/>
            </a:pPr>
            <a:r>
              <a:rPr lang="tr-TR" sz="2800" dirty="0" smtClean="0">
                <a:solidFill>
                  <a:srgbClr val="002774"/>
                </a:solidFill>
                <a:latin typeface="Century Gothic" pitchFamily="34" charset="0"/>
              </a:rPr>
              <a:t>    3 - Atatürk tarafından hem sözle hem de uygulama ile belirlenmiştir.</a:t>
            </a:r>
          </a:p>
          <a:p>
            <a:pPr>
              <a:buNone/>
            </a:pPr>
            <a:r>
              <a:rPr lang="tr-TR" sz="2800" dirty="0" smtClean="0">
                <a:solidFill>
                  <a:srgbClr val="002774"/>
                </a:solidFill>
                <a:latin typeface="Century Gothic" pitchFamily="34" charset="0"/>
              </a:rPr>
              <a:t>    4 - Dış baskı ve zorlama yoktur.</a:t>
            </a:r>
          </a:p>
          <a:p>
            <a:pPr>
              <a:buNone/>
            </a:pPr>
            <a:r>
              <a:rPr lang="tr-TR" sz="2800" dirty="0" smtClean="0">
                <a:solidFill>
                  <a:srgbClr val="002774"/>
                </a:solidFill>
                <a:latin typeface="Century Gothic" pitchFamily="34" charset="0"/>
              </a:rPr>
              <a:t>    5 - Bir bütündür, birbirinden ayrılamaz.</a:t>
            </a:r>
          </a:p>
          <a:p>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u="sng" dirty="0" smtClean="0"/>
              <a:t/>
            </a:r>
            <a:br>
              <a:rPr lang="tr-TR" b="1" u="sng" dirty="0" smtClean="0"/>
            </a:br>
            <a:r>
              <a:rPr lang="tr-TR" sz="3600" b="1" dirty="0" smtClean="0">
                <a:solidFill>
                  <a:srgbClr val="CC0066"/>
                </a:solidFill>
              </a:rPr>
              <a:t>ATATÜRK  İLKE  VE  İNKILAPLARININ  DAYANDIĞI  TEMEL  İLKELER</a:t>
            </a:r>
            <a:r>
              <a:rPr lang="tr-TR" dirty="0" smtClean="0"/>
              <a:t/>
            </a:r>
            <a:br>
              <a:rPr lang="tr-TR" dirty="0" smtClean="0"/>
            </a:br>
            <a:endParaRPr lang="tr-TR" dirty="0"/>
          </a:p>
        </p:txBody>
      </p:sp>
      <p:sp>
        <p:nvSpPr>
          <p:cNvPr id="3" name="2 İçerik Yer Tutucusu"/>
          <p:cNvSpPr>
            <a:spLocks noGrp="1"/>
          </p:cNvSpPr>
          <p:nvPr>
            <p:ph idx="1"/>
          </p:nvPr>
        </p:nvSpPr>
        <p:spPr>
          <a:xfrm>
            <a:off x="142844" y="1500174"/>
            <a:ext cx="9001156" cy="5143536"/>
          </a:xfrm>
        </p:spPr>
        <p:txBody>
          <a:bodyPr>
            <a:normAutofit lnSpcReduction="10000"/>
          </a:bodyPr>
          <a:lstStyle/>
          <a:p>
            <a:pPr>
              <a:buNone/>
            </a:pPr>
            <a:r>
              <a:rPr lang="tr-TR" sz="3000" dirty="0" smtClean="0">
                <a:solidFill>
                  <a:srgbClr val="002774"/>
                </a:solidFill>
                <a:latin typeface="Century Gothic" pitchFamily="34" charset="0"/>
              </a:rPr>
              <a:t>    1 - Milli tarih ve milli dil bilinci</a:t>
            </a:r>
          </a:p>
          <a:p>
            <a:pPr>
              <a:buNone/>
            </a:pPr>
            <a:r>
              <a:rPr lang="tr-TR" sz="3000" dirty="0" smtClean="0">
                <a:solidFill>
                  <a:srgbClr val="002774"/>
                </a:solidFill>
                <a:latin typeface="Century Gothic" pitchFamily="34" charset="0"/>
              </a:rPr>
              <a:t>    2 -  Vatan ve millet sevgisi</a:t>
            </a:r>
          </a:p>
          <a:p>
            <a:pPr>
              <a:buNone/>
            </a:pPr>
            <a:r>
              <a:rPr lang="tr-TR" sz="3000" dirty="0" smtClean="0">
                <a:solidFill>
                  <a:srgbClr val="002774"/>
                </a:solidFill>
                <a:latin typeface="Century Gothic" pitchFamily="34" charset="0"/>
              </a:rPr>
              <a:t>    3 - Milli egemenlik, milli bağımsızlık ve özgürlük</a:t>
            </a:r>
          </a:p>
          <a:p>
            <a:pPr>
              <a:buNone/>
            </a:pPr>
            <a:r>
              <a:rPr lang="tr-TR" sz="3000" dirty="0" smtClean="0">
                <a:solidFill>
                  <a:srgbClr val="002774"/>
                </a:solidFill>
                <a:latin typeface="Century Gothic" pitchFamily="34" charset="0"/>
              </a:rPr>
              <a:t>    4 - Çağdaş uygarlık düzeyinin üzerine çıkmak</a:t>
            </a:r>
          </a:p>
          <a:p>
            <a:pPr>
              <a:buNone/>
            </a:pPr>
            <a:r>
              <a:rPr lang="tr-TR" sz="3000" dirty="0" smtClean="0">
                <a:solidFill>
                  <a:srgbClr val="002774"/>
                </a:solidFill>
                <a:latin typeface="Century Gothic" pitchFamily="34" charset="0"/>
              </a:rPr>
              <a:t>    5 - Milli kültürün geliştirilmesi</a:t>
            </a:r>
          </a:p>
          <a:p>
            <a:pPr>
              <a:buNone/>
            </a:pPr>
            <a:r>
              <a:rPr lang="tr-TR" sz="3000" dirty="0" smtClean="0">
                <a:solidFill>
                  <a:srgbClr val="002774"/>
                </a:solidFill>
                <a:latin typeface="Century Gothic" pitchFamily="34" charset="0"/>
              </a:rPr>
              <a:t>    6 - Türk milletine inanmak ve güvenmek</a:t>
            </a:r>
          </a:p>
          <a:p>
            <a:pPr>
              <a:buNone/>
            </a:pPr>
            <a:r>
              <a:rPr lang="tr-TR" sz="3000" dirty="0" smtClean="0">
                <a:solidFill>
                  <a:srgbClr val="002774"/>
                </a:solidFill>
                <a:latin typeface="Century Gothic" pitchFamily="34" charset="0"/>
              </a:rPr>
              <a:t>    7 - Milli birlik ve beraberlik, ülke bütünlüğü</a:t>
            </a:r>
          </a:p>
          <a:p>
            <a:pPr>
              <a:buNone/>
            </a:pPr>
            <a:r>
              <a:rPr lang="tr-TR" sz="3000" dirty="0" smtClean="0">
                <a:solidFill>
                  <a:srgbClr val="002774"/>
                </a:solidFill>
                <a:latin typeface="Century Gothic" pitchFamily="34" charset="0"/>
              </a:rPr>
              <a:t>    8 - Barışçılık ilkesi(Yurtta sulh, cihanda sulh)</a:t>
            </a:r>
          </a:p>
          <a:p>
            <a:pPr>
              <a:buNone/>
            </a:pPr>
            <a:r>
              <a:rPr lang="tr-TR" sz="3000" dirty="0" smtClean="0">
                <a:solidFill>
                  <a:srgbClr val="002774"/>
                </a:solidFill>
                <a:latin typeface="Century Gothic" pitchFamily="34" charset="0"/>
              </a:rPr>
              <a:t>    9 - Akılcılık ve bilimsellik(Hayatta en hakiki mürşit ilimdir.)</a:t>
            </a:r>
          </a:p>
          <a:p>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25470"/>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CUMHURİYETÇİLİK</a:t>
            </a:r>
            <a:r>
              <a:rPr lang="tr-TR" dirty="0" smtClean="0"/>
              <a:t/>
            </a:r>
            <a:br>
              <a:rPr lang="tr-TR" dirty="0" smtClean="0"/>
            </a:br>
            <a:endParaRPr lang="tr-TR" dirty="0"/>
          </a:p>
        </p:txBody>
      </p:sp>
      <p:sp>
        <p:nvSpPr>
          <p:cNvPr id="3" name="2 İçerik Yer Tutucusu"/>
          <p:cNvSpPr>
            <a:spLocks noGrp="1"/>
          </p:cNvSpPr>
          <p:nvPr>
            <p:ph idx="1"/>
          </p:nvPr>
        </p:nvSpPr>
        <p:spPr>
          <a:xfrm>
            <a:off x="214282" y="1000108"/>
            <a:ext cx="8643998" cy="5643602"/>
          </a:xfrm>
        </p:spPr>
        <p:txBody>
          <a:bodyPr>
            <a:normAutofit/>
          </a:bodyPr>
          <a:lstStyle/>
          <a:p>
            <a:pPr>
              <a:buNone/>
            </a:pPr>
            <a:r>
              <a:rPr lang="tr-TR" dirty="0" smtClean="0"/>
              <a:t>           </a:t>
            </a:r>
            <a:r>
              <a:rPr lang="tr-TR" sz="2800" dirty="0" smtClean="0">
                <a:solidFill>
                  <a:srgbClr val="002774"/>
                </a:solidFill>
                <a:latin typeface="Century Gothic" pitchFamily="34" charset="0"/>
              </a:rPr>
              <a:t>Cumhuriyet,demokratik bir yönetim şeklidir.Bu yönetim şeklinde egemenlik hakkı halka aittir.Halk bu hakkını seçtiği temsilciler aracılığı ile kullanır.</a:t>
            </a:r>
          </a:p>
          <a:p>
            <a:pPr>
              <a:buNone/>
            </a:pPr>
            <a:r>
              <a:rPr lang="tr-TR" sz="2800" dirty="0" smtClean="0">
                <a:solidFill>
                  <a:srgbClr val="002774"/>
                </a:solidFill>
                <a:latin typeface="Century Gothic" pitchFamily="34" charset="0"/>
              </a:rPr>
              <a:t>             </a:t>
            </a:r>
            <a:r>
              <a:rPr lang="tr-TR" sz="2800" b="1" u="sng" dirty="0" smtClean="0">
                <a:solidFill>
                  <a:srgbClr val="CC0066"/>
                </a:solidFill>
                <a:latin typeface="Century Gothic" pitchFamily="34" charset="0"/>
              </a:rPr>
              <a:t>Cumhuriyetçilik ilkesine göre;</a:t>
            </a:r>
            <a:endParaRPr lang="tr-TR" sz="2800" dirty="0" smtClean="0">
              <a:solidFill>
                <a:srgbClr val="CC0066"/>
              </a:solidFill>
              <a:latin typeface="Century Gothic" pitchFamily="34" charset="0"/>
            </a:endParaRPr>
          </a:p>
          <a:p>
            <a:pPr>
              <a:buNone/>
            </a:pPr>
            <a:r>
              <a:rPr lang="tr-TR" sz="2800" dirty="0" smtClean="0">
                <a:solidFill>
                  <a:srgbClr val="002774"/>
                </a:solidFill>
                <a:latin typeface="Century Gothic" pitchFamily="34" charset="0"/>
              </a:rPr>
              <a:t>     1 - Yönetimde demokrasi esastır.</a:t>
            </a:r>
          </a:p>
          <a:p>
            <a:pPr>
              <a:buNone/>
            </a:pPr>
            <a:r>
              <a:rPr lang="tr-TR" sz="2800" dirty="0" smtClean="0">
                <a:solidFill>
                  <a:srgbClr val="002774"/>
                </a:solidFill>
                <a:latin typeface="Century Gothic" pitchFamily="34" charset="0"/>
              </a:rPr>
              <a:t>     2 - Ülke halkın seçtiği vekiller  tarafından yönetilir.</a:t>
            </a:r>
          </a:p>
          <a:p>
            <a:pPr>
              <a:buNone/>
            </a:pPr>
            <a:r>
              <a:rPr lang="tr-TR" sz="2800" dirty="0" smtClean="0">
                <a:solidFill>
                  <a:srgbClr val="002774"/>
                </a:solidFill>
                <a:latin typeface="Century Gothic" pitchFamily="34" charset="0"/>
              </a:rPr>
              <a:t>     3 - Vatandaşların hak ve özgürlükleri devlet koruması altına alınmıştır.</a:t>
            </a:r>
            <a:endParaRPr lang="tr-TR" sz="2800" dirty="0">
              <a:solidFill>
                <a:srgbClr val="002774"/>
              </a:solidFill>
              <a:latin typeface="Century Gothic"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39784"/>
          </a:xfrm>
        </p:spPr>
        <p:txBody>
          <a:bodyPr>
            <a:normAutofit/>
          </a:bodyPr>
          <a:lstStyle/>
          <a:p>
            <a:r>
              <a:rPr lang="tr-TR" sz="3200" b="1" dirty="0" smtClean="0">
                <a:solidFill>
                  <a:srgbClr val="CC0066"/>
                </a:solidFill>
                <a:latin typeface="Century Gothic" pitchFamily="34" charset="0"/>
              </a:rPr>
              <a:t>CUMHURİYETÇİLİK</a:t>
            </a:r>
            <a:endParaRPr lang="tr-TR" sz="3200" dirty="0"/>
          </a:p>
        </p:txBody>
      </p:sp>
      <p:sp>
        <p:nvSpPr>
          <p:cNvPr id="3" name="2 İçerik Yer Tutucusu"/>
          <p:cNvSpPr>
            <a:spLocks noGrp="1"/>
          </p:cNvSpPr>
          <p:nvPr>
            <p:ph idx="1"/>
          </p:nvPr>
        </p:nvSpPr>
        <p:spPr>
          <a:xfrm>
            <a:off x="214282" y="1357298"/>
            <a:ext cx="8786874" cy="5214974"/>
          </a:xfrm>
        </p:spPr>
        <p:txBody>
          <a:bodyPr>
            <a:normAutofit/>
          </a:bodyPr>
          <a:lstStyle/>
          <a:p>
            <a:pPr>
              <a:buNone/>
            </a:pPr>
            <a:r>
              <a:rPr lang="tr-TR" sz="3000" dirty="0" smtClean="0">
                <a:solidFill>
                  <a:srgbClr val="002774"/>
                </a:solidFill>
                <a:latin typeface="Century Gothic" pitchFamily="34" charset="0"/>
              </a:rPr>
              <a:t>        </a:t>
            </a:r>
            <a:r>
              <a:rPr lang="tr-TR" sz="3000" u="sng" dirty="0" smtClean="0">
                <a:solidFill>
                  <a:srgbClr val="CC0066"/>
                </a:solidFill>
                <a:latin typeface="Century Gothic" pitchFamily="34" charset="0"/>
              </a:rPr>
              <a:t>Cumhuriyetçilik ilkesi doğrultusunda yapılan başlıca inkılaplar şunlardır;</a:t>
            </a:r>
            <a:endParaRPr lang="tr-TR" sz="3000" dirty="0" smtClean="0">
              <a:solidFill>
                <a:srgbClr val="CC0066"/>
              </a:solidFill>
              <a:latin typeface="Century Gothic" pitchFamily="34" charset="0"/>
            </a:endParaRPr>
          </a:p>
          <a:p>
            <a:pPr>
              <a:buNone/>
            </a:pPr>
            <a:r>
              <a:rPr lang="tr-TR" sz="3000" dirty="0" smtClean="0">
                <a:solidFill>
                  <a:srgbClr val="002774"/>
                </a:solidFill>
                <a:latin typeface="Century Gothic" pitchFamily="34" charset="0"/>
              </a:rPr>
              <a:t>    1 - TBMM’nin açılması(23 Nisan 1920)</a:t>
            </a:r>
          </a:p>
          <a:p>
            <a:pPr>
              <a:buNone/>
            </a:pPr>
            <a:r>
              <a:rPr lang="tr-TR" sz="3000" dirty="0" smtClean="0">
                <a:solidFill>
                  <a:srgbClr val="002774"/>
                </a:solidFill>
                <a:latin typeface="Century Gothic" pitchFamily="34" charset="0"/>
              </a:rPr>
              <a:t>    2 - Saltanatın kaldırılması(1 Kasım 1922)</a:t>
            </a:r>
          </a:p>
          <a:p>
            <a:pPr>
              <a:buNone/>
            </a:pPr>
            <a:r>
              <a:rPr lang="tr-TR" sz="3000" dirty="0" smtClean="0">
                <a:solidFill>
                  <a:srgbClr val="002774"/>
                </a:solidFill>
                <a:latin typeface="Century Gothic" pitchFamily="34" charset="0"/>
              </a:rPr>
              <a:t>    3 - Cumhuriyetin ilan edilmesi (29 Ekim 1923)</a:t>
            </a:r>
          </a:p>
          <a:p>
            <a:pPr>
              <a:buNone/>
            </a:pPr>
            <a:r>
              <a:rPr lang="tr-TR" sz="3000" dirty="0" smtClean="0">
                <a:solidFill>
                  <a:srgbClr val="002774"/>
                </a:solidFill>
                <a:latin typeface="Century Gothic" pitchFamily="34" charset="0"/>
              </a:rPr>
              <a:t>    4 - Siyasi partilerin kurulması</a:t>
            </a:r>
          </a:p>
          <a:p>
            <a:pPr>
              <a:buNone/>
            </a:pPr>
            <a:r>
              <a:rPr lang="tr-TR" sz="3000" dirty="0" smtClean="0">
                <a:solidFill>
                  <a:srgbClr val="002774"/>
                </a:solidFill>
                <a:latin typeface="Century Gothic" pitchFamily="34" charset="0"/>
              </a:rPr>
              <a:t>    5 - Kadınlara seçme ve seçilme haklarının verilmesi(5 Aralık 1934)</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solidFill>
                  <a:srgbClr val="CC0066"/>
                </a:solidFill>
                <a:latin typeface="Century Gothic" pitchFamily="34" charset="0"/>
              </a:rPr>
              <a:t>1 - CUMHURİYETÇİLİK</a:t>
            </a:r>
            <a:endParaRPr lang="tr-TR" sz="3600" dirty="0">
              <a:solidFill>
                <a:srgbClr val="CC0066"/>
              </a:solidFill>
            </a:endParaRPr>
          </a:p>
        </p:txBody>
      </p:sp>
      <p:sp>
        <p:nvSpPr>
          <p:cNvPr id="3" name="2 İçerik Yer Tutucusu"/>
          <p:cNvSpPr>
            <a:spLocks noGrp="1"/>
          </p:cNvSpPr>
          <p:nvPr>
            <p:ph idx="1"/>
          </p:nvPr>
        </p:nvSpPr>
        <p:spPr>
          <a:xfrm>
            <a:off x="785786" y="1600200"/>
            <a:ext cx="6786610" cy="4525963"/>
          </a:xfrm>
        </p:spPr>
        <p:txBody>
          <a:bodyPr/>
          <a:lstStyle/>
          <a:p>
            <a:pPr>
              <a:buNone/>
            </a:pPr>
            <a:r>
              <a:rPr lang="tr-TR" dirty="0" smtClean="0"/>
              <a:t>   </a:t>
            </a:r>
            <a:r>
              <a:rPr lang="tr-TR" dirty="0" smtClean="0">
                <a:solidFill>
                  <a:srgbClr val="002774"/>
                </a:solidFill>
              </a:rPr>
              <a:t> </a:t>
            </a:r>
            <a:r>
              <a:rPr lang="tr-TR" dirty="0" smtClean="0">
                <a:solidFill>
                  <a:srgbClr val="CC0066"/>
                </a:solidFill>
              </a:rPr>
              <a:t>* </a:t>
            </a:r>
            <a:r>
              <a:rPr lang="tr-TR" dirty="0" smtClean="0">
                <a:solidFill>
                  <a:srgbClr val="002774"/>
                </a:solidFill>
              </a:rPr>
              <a:t> Herkes yasalar karşısında eşittir.                                                   </a:t>
            </a:r>
            <a:r>
              <a:rPr lang="tr-TR" dirty="0" smtClean="0">
                <a:solidFill>
                  <a:srgbClr val="CC0066"/>
                </a:solidFill>
              </a:rPr>
              <a:t>* </a:t>
            </a:r>
            <a:r>
              <a:rPr lang="tr-TR" dirty="0" smtClean="0">
                <a:solidFill>
                  <a:srgbClr val="002774"/>
                </a:solidFill>
              </a:rPr>
              <a:t> Kişi hak ve özgürlükleri devlet tarafından güvence altına alınmıştır.                                                                    </a:t>
            </a:r>
            <a:r>
              <a:rPr lang="tr-TR" dirty="0" smtClean="0">
                <a:solidFill>
                  <a:srgbClr val="CC0066"/>
                </a:solidFill>
              </a:rPr>
              <a:t>* </a:t>
            </a:r>
            <a:r>
              <a:rPr lang="tr-TR" dirty="0" smtClean="0">
                <a:solidFill>
                  <a:srgbClr val="002774"/>
                </a:solidFill>
              </a:rPr>
              <a:t>“ Egemenlik kayıtsız şartsız milletindir. ” sözü ,cumhuriyetçilik ilkesini açıklar.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normAutofit/>
          </a:bodyPr>
          <a:lstStyle/>
          <a:p>
            <a:r>
              <a:rPr lang="tr-TR" sz="3200" b="1" dirty="0" smtClean="0">
                <a:solidFill>
                  <a:srgbClr val="CC0066"/>
                </a:solidFill>
                <a:latin typeface="Century Gothic" pitchFamily="34" charset="0"/>
              </a:rPr>
              <a:t>MİLLİYETÇİLİK</a:t>
            </a:r>
            <a:endParaRPr lang="tr-TR" sz="3200" dirty="0">
              <a:solidFill>
                <a:srgbClr val="CC0066"/>
              </a:solidFill>
              <a:latin typeface="Century Gothic" pitchFamily="34" charset="0"/>
            </a:endParaRPr>
          </a:p>
        </p:txBody>
      </p:sp>
      <p:sp>
        <p:nvSpPr>
          <p:cNvPr id="3" name="2 İçerik Yer Tutucusu"/>
          <p:cNvSpPr>
            <a:spLocks noGrp="1"/>
          </p:cNvSpPr>
          <p:nvPr>
            <p:ph idx="1"/>
          </p:nvPr>
        </p:nvSpPr>
        <p:spPr>
          <a:xfrm>
            <a:off x="214282" y="1357298"/>
            <a:ext cx="8786874" cy="5357850"/>
          </a:xfrm>
        </p:spPr>
        <p:txBody>
          <a:bodyPr>
            <a:normAutofit fontScale="92500" lnSpcReduction="20000"/>
          </a:bodyPr>
          <a:lstStyle/>
          <a:p>
            <a:pPr>
              <a:buNone/>
            </a:pPr>
            <a:r>
              <a:rPr lang="tr-TR" sz="3000" b="1" dirty="0" smtClean="0">
                <a:solidFill>
                  <a:srgbClr val="002774"/>
                </a:solidFill>
                <a:latin typeface="Century Gothic" pitchFamily="34" charset="0"/>
              </a:rPr>
              <a:t>    </a:t>
            </a:r>
            <a:r>
              <a:rPr lang="tr-TR" sz="3000" b="1" u="sng" dirty="0" smtClean="0">
                <a:solidFill>
                  <a:srgbClr val="CC0066"/>
                </a:solidFill>
                <a:latin typeface="Century Gothic" pitchFamily="34" charset="0"/>
              </a:rPr>
              <a:t>Millet </a:t>
            </a:r>
            <a:r>
              <a:rPr lang="tr-TR" sz="3000" dirty="0" smtClean="0">
                <a:solidFill>
                  <a:srgbClr val="CC0066"/>
                </a:solidFill>
                <a:latin typeface="Century Gothic" pitchFamily="34" charset="0"/>
              </a:rPr>
              <a:t>; </a:t>
            </a:r>
            <a:r>
              <a:rPr lang="tr-TR" sz="3000" dirty="0" smtClean="0">
                <a:solidFill>
                  <a:srgbClr val="002774"/>
                </a:solidFill>
                <a:latin typeface="Century Gothic" pitchFamily="34" charset="0"/>
              </a:rPr>
              <a:t>aynı ülkede yaşayan,aralarında dil,vatan,kültür,ülkü birliği gibi ortak değerler olan insan topluluğudur.</a:t>
            </a:r>
          </a:p>
          <a:p>
            <a:pPr>
              <a:buNone/>
            </a:pPr>
            <a:r>
              <a:rPr lang="tr-TR" sz="3000" dirty="0" smtClean="0">
                <a:solidFill>
                  <a:srgbClr val="002774"/>
                </a:solidFill>
                <a:latin typeface="Century Gothic" pitchFamily="34" charset="0"/>
              </a:rPr>
              <a:t> </a:t>
            </a:r>
          </a:p>
          <a:p>
            <a:pPr>
              <a:buNone/>
            </a:pPr>
            <a:r>
              <a:rPr lang="tr-TR" sz="3000" b="1" dirty="0" smtClean="0">
                <a:solidFill>
                  <a:srgbClr val="002774"/>
                </a:solidFill>
                <a:latin typeface="Century Gothic" pitchFamily="34" charset="0"/>
              </a:rPr>
              <a:t>    </a:t>
            </a:r>
            <a:r>
              <a:rPr lang="tr-TR" sz="3000" b="1" u="sng" dirty="0" smtClean="0">
                <a:solidFill>
                  <a:srgbClr val="CC0066"/>
                </a:solidFill>
                <a:latin typeface="Century Gothic" pitchFamily="34" charset="0"/>
              </a:rPr>
              <a:t>Milliyetçilik </a:t>
            </a:r>
            <a:r>
              <a:rPr lang="tr-TR" sz="3000" dirty="0" smtClean="0">
                <a:solidFill>
                  <a:srgbClr val="CC0066"/>
                </a:solidFill>
                <a:latin typeface="Century Gothic" pitchFamily="34" charset="0"/>
              </a:rPr>
              <a:t>; </a:t>
            </a:r>
            <a:r>
              <a:rPr lang="tr-TR" sz="3000" dirty="0" smtClean="0">
                <a:solidFill>
                  <a:srgbClr val="002774"/>
                </a:solidFill>
                <a:latin typeface="Century Gothic" pitchFamily="34" charset="0"/>
              </a:rPr>
              <a:t>milletin birlik ve beraberliğin korunması, maddi ve manevi açıdan kalkınması için çalışmaktır.</a:t>
            </a:r>
          </a:p>
          <a:p>
            <a:pPr>
              <a:buNone/>
            </a:pPr>
            <a:r>
              <a:rPr lang="tr-TR" sz="3000" b="1" dirty="0" smtClean="0">
                <a:solidFill>
                  <a:srgbClr val="002774"/>
                </a:solidFill>
                <a:latin typeface="Century Gothic" pitchFamily="34" charset="0"/>
              </a:rPr>
              <a:t>              </a:t>
            </a:r>
            <a:r>
              <a:rPr lang="tr-TR" sz="3000" b="1" u="sng" dirty="0" smtClean="0">
                <a:solidFill>
                  <a:srgbClr val="002774"/>
                </a:solidFill>
                <a:latin typeface="Century Gothic" pitchFamily="34" charset="0"/>
              </a:rPr>
              <a:t> </a:t>
            </a:r>
            <a:r>
              <a:rPr lang="tr-TR" sz="3000" b="1" u="sng" dirty="0" smtClean="0">
                <a:solidFill>
                  <a:srgbClr val="CC0066"/>
                </a:solidFill>
                <a:latin typeface="Century Gothic" pitchFamily="34" charset="0"/>
              </a:rPr>
              <a:t>Milliyetçilik ilkesine göre;</a:t>
            </a:r>
            <a:endParaRPr lang="tr-TR" sz="3000" dirty="0" smtClean="0">
              <a:solidFill>
                <a:srgbClr val="CC0066"/>
              </a:solidFill>
              <a:latin typeface="Century Gothic" pitchFamily="34" charset="0"/>
            </a:endParaRPr>
          </a:p>
          <a:p>
            <a:pPr>
              <a:buNone/>
            </a:pPr>
            <a:r>
              <a:rPr lang="tr-TR" sz="3000" dirty="0" smtClean="0">
                <a:solidFill>
                  <a:srgbClr val="002774"/>
                </a:solidFill>
                <a:latin typeface="Century Gothic" pitchFamily="34" charset="0"/>
              </a:rPr>
              <a:t>    1 - Din,inanç,ırk ve dil farkı gözetmeksizin kendini Türk sayan herkes Türk’tür.</a:t>
            </a:r>
          </a:p>
          <a:p>
            <a:pPr>
              <a:buNone/>
            </a:pPr>
            <a:r>
              <a:rPr lang="tr-TR" sz="3000" dirty="0" smtClean="0">
                <a:solidFill>
                  <a:srgbClr val="002774"/>
                </a:solidFill>
                <a:latin typeface="Century Gothic" pitchFamily="34" charset="0"/>
              </a:rPr>
              <a:t>    2 - Milli birlik ve beraberlik esas gayedir.</a:t>
            </a:r>
          </a:p>
          <a:p>
            <a:pPr>
              <a:buNone/>
            </a:pPr>
            <a:r>
              <a:rPr lang="tr-TR" sz="3000" dirty="0" smtClean="0">
                <a:solidFill>
                  <a:srgbClr val="002774"/>
                </a:solidFill>
                <a:latin typeface="Century Gothic" pitchFamily="34" charset="0"/>
              </a:rPr>
              <a:t>    3 - Milletini seven herkes ülkenin kalkınması için çalışmalıdır.</a:t>
            </a:r>
          </a:p>
          <a:p>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normAutofit fontScale="90000"/>
          </a:bodyPr>
          <a:lstStyle/>
          <a:p>
            <a:r>
              <a:rPr lang="tr-TR" dirty="0" smtClean="0"/>
              <a:t> </a:t>
            </a:r>
            <a:br>
              <a:rPr lang="tr-TR" dirty="0" smtClean="0"/>
            </a:br>
            <a:r>
              <a:rPr lang="tr-TR" sz="3600" b="1" dirty="0" smtClean="0">
                <a:solidFill>
                  <a:srgbClr val="CC0066"/>
                </a:solidFill>
                <a:latin typeface="Century Gothic" pitchFamily="34" charset="0"/>
              </a:rPr>
              <a:t>MİLLİYETÇİLİK</a:t>
            </a:r>
            <a:r>
              <a:rPr lang="tr-TR" dirty="0" smtClean="0"/>
              <a:t/>
            </a:r>
            <a:br>
              <a:rPr lang="tr-TR" dirty="0" smtClean="0"/>
            </a:br>
            <a:endParaRPr lang="tr-TR" dirty="0"/>
          </a:p>
        </p:txBody>
      </p:sp>
      <p:sp>
        <p:nvSpPr>
          <p:cNvPr id="3" name="2 İçerik Yer Tutucusu"/>
          <p:cNvSpPr>
            <a:spLocks noGrp="1"/>
          </p:cNvSpPr>
          <p:nvPr>
            <p:ph idx="1"/>
          </p:nvPr>
        </p:nvSpPr>
        <p:spPr>
          <a:xfrm>
            <a:off x="357158" y="1600200"/>
            <a:ext cx="8329642" cy="4829196"/>
          </a:xfrm>
        </p:spPr>
        <p:txBody>
          <a:bodyPr>
            <a:normAutofit fontScale="92500" lnSpcReduction="10000"/>
          </a:bodyPr>
          <a:lstStyle/>
          <a:p>
            <a:pPr algn="ctr">
              <a:buNone/>
            </a:pPr>
            <a:r>
              <a:rPr lang="tr-TR" dirty="0" smtClean="0"/>
              <a:t>          </a:t>
            </a:r>
            <a:r>
              <a:rPr lang="tr-TR" sz="3000" u="sng" dirty="0" smtClean="0">
                <a:solidFill>
                  <a:srgbClr val="CC0066"/>
                </a:solidFill>
                <a:latin typeface="Century Gothic" pitchFamily="34" charset="0"/>
              </a:rPr>
              <a:t>Milliyetçilik ilkesi doğrultusunda yapılan başlıca inkılaplar şunlardır;</a:t>
            </a:r>
            <a:endParaRPr lang="tr-TR" sz="3000" dirty="0" smtClean="0">
              <a:solidFill>
                <a:srgbClr val="CC0066"/>
              </a:solidFill>
              <a:latin typeface="Century Gothic" pitchFamily="34" charset="0"/>
            </a:endParaRPr>
          </a:p>
          <a:p>
            <a:pPr>
              <a:buNone/>
            </a:pPr>
            <a:r>
              <a:rPr lang="tr-TR" sz="3000" dirty="0" smtClean="0">
                <a:solidFill>
                  <a:srgbClr val="CC0066"/>
                </a:solidFill>
                <a:latin typeface="Century Gothic" pitchFamily="34" charset="0"/>
              </a:rPr>
              <a:t> </a:t>
            </a:r>
          </a:p>
          <a:p>
            <a:pPr>
              <a:buNone/>
            </a:pPr>
            <a:r>
              <a:rPr lang="tr-TR" sz="3000" dirty="0" smtClean="0">
                <a:solidFill>
                  <a:srgbClr val="002774"/>
                </a:solidFill>
                <a:latin typeface="Century Gothic" pitchFamily="34" charset="0"/>
              </a:rPr>
              <a:t>    1 - TBMM’nin açılması(23 Nisan 1920)</a:t>
            </a:r>
          </a:p>
          <a:p>
            <a:pPr>
              <a:buNone/>
            </a:pPr>
            <a:r>
              <a:rPr lang="tr-TR" sz="3000" dirty="0" smtClean="0">
                <a:solidFill>
                  <a:srgbClr val="002774"/>
                </a:solidFill>
                <a:latin typeface="Century Gothic" pitchFamily="34" charset="0"/>
              </a:rPr>
              <a:t>    2 - Saltanatın kaldırılması(1 Kasım 1922)</a:t>
            </a:r>
          </a:p>
          <a:p>
            <a:pPr>
              <a:buNone/>
            </a:pPr>
            <a:r>
              <a:rPr lang="tr-TR" sz="3000" dirty="0" smtClean="0">
                <a:solidFill>
                  <a:srgbClr val="002774"/>
                </a:solidFill>
                <a:latin typeface="Century Gothic" pitchFamily="34" charset="0"/>
              </a:rPr>
              <a:t>    3 - Tevhidi Tedrisat Kanunu(3 Mart 1924)</a:t>
            </a:r>
          </a:p>
          <a:p>
            <a:pPr>
              <a:buNone/>
            </a:pPr>
            <a:r>
              <a:rPr lang="tr-TR" sz="3000" dirty="0" smtClean="0">
                <a:solidFill>
                  <a:srgbClr val="002774"/>
                </a:solidFill>
                <a:latin typeface="Century Gothic" pitchFamily="34" charset="0"/>
              </a:rPr>
              <a:t>    4 - Harf İnkılabı(1 Kasım 1928)</a:t>
            </a:r>
          </a:p>
          <a:p>
            <a:pPr>
              <a:buNone/>
            </a:pPr>
            <a:r>
              <a:rPr lang="tr-TR" sz="3000" dirty="0" smtClean="0">
                <a:solidFill>
                  <a:srgbClr val="002774"/>
                </a:solidFill>
                <a:latin typeface="Century Gothic" pitchFamily="34" charset="0"/>
              </a:rPr>
              <a:t>    5 - Türk Tarih Kurumunun kurulması(1932)</a:t>
            </a:r>
          </a:p>
          <a:p>
            <a:pPr>
              <a:buNone/>
            </a:pPr>
            <a:r>
              <a:rPr lang="tr-TR" sz="3000" dirty="0" smtClean="0">
                <a:solidFill>
                  <a:srgbClr val="002774"/>
                </a:solidFill>
                <a:latin typeface="Century Gothic" pitchFamily="34" charset="0"/>
              </a:rPr>
              <a:t>    6 - Türk Dil Kurumunun kurulması(1931)</a:t>
            </a:r>
          </a:p>
          <a:p>
            <a:pPr>
              <a:buNone/>
            </a:pPr>
            <a:r>
              <a:rPr lang="tr-TR" dirty="0" smtClean="0"/>
              <a:t> </a:t>
            </a:r>
          </a:p>
          <a:p>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25470"/>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HALKÇILIK</a:t>
            </a:r>
            <a:r>
              <a:rPr lang="tr-TR" dirty="0" smtClean="0"/>
              <a:t/>
            </a:r>
            <a:br>
              <a:rPr lang="tr-TR" dirty="0" smtClean="0"/>
            </a:br>
            <a:endParaRPr lang="tr-TR" dirty="0"/>
          </a:p>
        </p:txBody>
      </p:sp>
      <p:sp>
        <p:nvSpPr>
          <p:cNvPr id="3" name="2 İçerik Yer Tutucusu"/>
          <p:cNvSpPr>
            <a:spLocks noGrp="1"/>
          </p:cNvSpPr>
          <p:nvPr>
            <p:ph idx="1"/>
          </p:nvPr>
        </p:nvSpPr>
        <p:spPr>
          <a:xfrm>
            <a:off x="0" y="1071546"/>
            <a:ext cx="9144000" cy="5786454"/>
          </a:xfrm>
        </p:spPr>
        <p:txBody>
          <a:bodyPr>
            <a:normAutofit fontScale="77500" lnSpcReduction="20000"/>
          </a:bodyPr>
          <a:lstStyle/>
          <a:p>
            <a:pPr>
              <a:buNone/>
            </a:pPr>
            <a:r>
              <a:rPr lang="tr-TR" sz="3300" b="1" dirty="0" smtClean="0">
                <a:solidFill>
                  <a:srgbClr val="002774"/>
                </a:solidFill>
                <a:latin typeface="Century Gothic" pitchFamily="34" charset="0"/>
              </a:rPr>
              <a:t>    </a:t>
            </a:r>
            <a:r>
              <a:rPr lang="tr-TR" sz="3300" b="1" u="sng" dirty="0" smtClean="0">
                <a:solidFill>
                  <a:srgbClr val="002774"/>
                </a:solidFill>
                <a:latin typeface="Century Gothic" pitchFamily="34" charset="0"/>
              </a:rPr>
              <a:t> </a:t>
            </a:r>
            <a:r>
              <a:rPr lang="tr-TR" sz="3300" b="1" u="sng" dirty="0" smtClean="0">
                <a:solidFill>
                  <a:srgbClr val="CC0066"/>
                </a:solidFill>
                <a:latin typeface="Century Gothic" pitchFamily="34" charset="0"/>
              </a:rPr>
              <a:t>Halk</a:t>
            </a:r>
            <a:r>
              <a:rPr lang="tr-TR" sz="3300" dirty="0" smtClean="0">
                <a:solidFill>
                  <a:srgbClr val="CC0066"/>
                </a:solidFill>
                <a:latin typeface="Century Gothic" pitchFamily="34" charset="0"/>
              </a:rPr>
              <a:t>; </a:t>
            </a:r>
            <a:r>
              <a:rPr lang="tr-TR" sz="3300" dirty="0" smtClean="0">
                <a:solidFill>
                  <a:srgbClr val="002774"/>
                </a:solidFill>
                <a:latin typeface="Century Gothic" pitchFamily="34" charset="0"/>
              </a:rPr>
              <a:t>aynı ülkede yaşayan ve o ülkeyi vatan kabul eden insanlara denir.</a:t>
            </a:r>
          </a:p>
          <a:p>
            <a:pPr>
              <a:buNone/>
            </a:pPr>
            <a:r>
              <a:rPr lang="tr-TR" sz="3300" dirty="0" smtClean="0">
                <a:solidFill>
                  <a:srgbClr val="002774"/>
                </a:solidFill>
                <a:latin typeface="Century Gothic" pitchFamily="34" charset="0"/>
              </a:rPr>
              <a:t> </a:t>
            </a:r>
          </a:p>
          <a:p>
            <a:pPr>
              <a:buNone/>
            </a:pPr>
            <a:r>
              <a:rPr lang="tr-TR" sz="3300" b="1" dirty="0" smtClean="0">
                <a:solidFill>
                  <a:srgbClr val="002774"/>
                </a:solidFill>
                <a:latin typeface="Century Gothic" pitchFamily="34" charset="0"/>
              </a:rPr>
              <a:t>     </a:t>
            </a:r>
            <a:r>
              <a:rPr lang="tr-TR" sz="3300" b="1" u="sng" dirty="0" smtClean="0">
                <a:solidFill>
                  <a:srgbClr val="CC0066"/>
                </a:solidFill>
                <a:latin typeface="Century Gothic" pitchFamily="34" charset="0"/>
              </a:rPr>
              <a:t>Halkçılık;</a:t>
            </a:r>
            <a:r>
              <a:rPr lang="tr-TR" sz="3300" dirty="0" smtClean="0">
                <a:solidFill>
                  <a:srgbClr val="002774"/>
                </a:solidFill>
                <a:latin typeface="Century Gothic" pitchFamily="34" charset="0"/>
              </a:rPr>
              <a:t>halkın mutlu,huzurlu bir şekilde yaşamını sürdürmesi için çalışmaktır.</a:t>
            </a:r>
          </a:p>
          <a:p>
            <a:pPr>
              <a:buNone/>
            </a:pPr>
            <a:r>
              <a:rPr lang="tr-TR" sz="3300" dirty="0" smtClean="0">
                <a:solidFill>
                  <a:srgbClr val="002774"/>
                </a:solidFill>
                <a:latin typeface="Century Gothic" pitchFamily="34" charset="0"/>
              </a:rPr>
              <a:t> </a:t>
            </a:r>
          </a:p>
          <a:p>
            <a:pPr>
              <a:buNone/>
            </a:pPr>
            <a:r>
              <a:rPr lang="tr-TR" sz="3300" b="1" dirty="0" smtClean="0">
                <a:solidFill>
                  <a:srgbClr val="002774"/>
                </a:solidFill>
                <a:latin typeface="Century Gothic" pitchFamily="34" charset="0"/>
              </a:rPr>
              <a:t>     </a:t>
            </a:r>
            <a:r>
              <a:rPr lang="tr-TR" sz="3300" b="1" u="sng" dirty="0" smtClean="0">
                <a:solidFill>
                  <a:srgbClr val="CC0066"/>
                </a:solidFill>
                <a:latin typeface="Century Gothic" pitchFamily="34" charset="0"/>
              </a:rPr>
              <a:t>Halkçılık ilkesine göre;</a:t>
            </a:r>
            <a:endParaRPr lang="tr-TR" sz="3300" dirty="0" smtClean="0">
              <a:solidFill>
                <a:srgbClr val="CC0066"/>
              </a:solidFill>
              <a:latin typeface="Century Gothic" pitchFamily="34" charset="0"/>
            </a:endParaRPr>
          </a:p>
          <a:p>
            <a:pPr>
              <a:buNone/>
            </a:pPr>
            <a:r>
              <a:rPr lang="tr-TR" sz="3300" dirty="0" smtClean="0">
                <a:solidFill>
                  <a:srgbClr val="002774"/>
                </a:solidFill>
                <a:latin typeface="Century Gothic" pitchFamily="34" charset="0"/>
              </a:rPr>
              <a:t>    1 - Halk devlet yönetimine katılır.</a:t>
            </a:r>
          </a:p>
          <a:p>
            <a:pPr>
              <a:buNone/>
            </a:pPr>
            <a:r>
              <a:rPr lang="tr-TR" sz="3300" dirty="0" smtClean="0">
                <a:solidFill>
                  <a:srgbClr val="002774"/>
                </a:solidFill>
                <a:latin typeface="Century Gothic" pitchFamily="34" charset="0"/>
              </a:rPr>
              <a:t>    2 - Toplum yaşamında din,dil,ırk,cinsiyet,renk gibi ayrıcalıklara yer yoktur.</a:t>
            </a:r>
          </a:p>
          <a:p>
            <a:pPr>
              <a:buNone/>
            </a:pPr>
            <a:r>
              <a:rPr lang="tr-TR" sz="3300" dirty="0" smtClean="0">
                <a:solidFill>
                  <a:srgbClr val="002774"/>
                </a:solidFill>
                <a:latin typeface="Century Gothic" pitchFamily="34" charset="0"/>
              </a:rPr>
              <a:t>    3 - Bütün vatandaşlar devlet karşısında hak ve ödevler açısından eşittir</a:t>
            </a:r>
          </a:p>
          <a:p>
            <a:pPr>
              <a:buNone/>
            </a:pPr>
            <a:r>
              <a:rPr lang="tr-TR" sz="3300" dirty="0" smtClean="0">
                <a:solidFill>
                  <a:srgbClr val="002774"/>
                </a:solidFill>
                <a:latin typeface="Century Gothic" pitchFamily="34" charset="0"/>
              </a:rPr>
              <a:t>    4 - Herkes kanunlar önünde eşit haklara sahiptir.Suç ve cezalar kişiye göre değişen şekilde uygulanamaz.</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sz="3600" b="1" dirty="0" smtClean="0">
                <a:solidFill>
                  <a:srgbClr val="CC0066"/>
                </a:solidFill>
              </a:rPr>
              <a:t/>
            </a:r>
            <a:br>
              <a:rPr lang="tr-TR" sz="3600" b="1" dirty="0" smtClean="0">
                <a:solidFill>
                  <a:srgbClr val="CC0066"/>
                </a:solidFill>
              </a:rPr>
            </a:br>
            <a:r>
              <a:rPr lang="tr-TR" sz="3600" b="1" dirty="0" smtClean="0">
                <a:solidFill>
                  <a:srgbClr val="CC0066"/>
                </a:solidFill>
                <a:latin typeface="Century Gothic" pitchFamily="34" charset="0"/>
              </a:rPr>
              <a:t>HALKÇILIK</a:t>
            </a:r>
            <a:r>
              <a:rPr lang="tr-TR" dirty="0" smtClean="0"/>
              <a:t/>
            </a:r>
            <a:br>
              <a:rPr lang="tr-TR" dirty="0" smtClean="0"/>
            </a:br>
            <a:endParaRPr lang="tr-TR" dirty="0"/>
          </a:p>
        </p:txBody>
      </p:sp>
      <p:sp>
        <p:nvSpPr>
          <p:cNvPr id="3" name="2 İçerik Yer Tutucusu"/>
          <p:cNvSpPr>
            <a:spLocks noGrp="1"/>
          </p:cNvSpPr>
          <p:nvPr>
            <p:ph idx="1"/>
          </p:nvPr>
        </p:nvSpPr>
        <p:spPr>
          <a:xfrm>
            <a:off x="500034" y="1214422"/>
            <a:ext cx="8429684" cy="5072098"/>
          </a:xfrm>
        </p:spPr>
        <p:txBody>
          <a:bodyPr>
            <a:normAutofit lnSpcReduction="10000"/>
          </a:bodyPr>
          <a:lstStyle/>
          <a:p>
            <a:pPr algn="ctr">
              <a:buNone/>
            </a:pPr>
            <a:r>
              <a:rPr lang="tr-TR" dirty="0" smtClean="0"/>
              <a:t>         </a:t>
            </a:r>
            <a:r>
              <a:rPr lang="tr-TR" sz="2800" u="sng" dirty="0" smtClean="0">
                <a:solidFill>
                  <a:srgbClr val="CC0066"/>
                </a:solidFill>
                <a:latin typeface="Century Gothic" pitchFamily="34" charset="0"/>
              </a:rPr>
              <a:t>Halkçılık ilkesi doğrultusunda yapılan başlıca inkılaplar şunlardır;</a:t>
            </a:r>
            <a:endParaRPr lang="tr-TR" sz="2800" dirty="0" smtClean="0">
              <a:solidFill>
                <a:srgbClr val="CC0066"/>
              </a:solidFill>
              <a:latin typeface="Century Gothic" pitchFamily="34" charset="0"/>
            </a:endParaRPr>
          </a:p>
          <a:p>
            <a:pPr>
              <a:buNone/>
            </a:pPr>
            <a:r>
              <a:rPr lang="tr-TR" sz="280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     1 - Türk Medeni Kanunu’nun kabul edilmesi (17 Şubat 1926 )</a:t>
            </a:r>
          </a:p>
          <a:p>
            <a:pPr>
              <a:buNone/>
            </a:pPr>
            <a:r>
              <a:rPr lang="tr-TR" sz="2800" dirty="0" smtClean="0">
                <a:solidFill>
                  <a:srgbClr val="002774"/>
                </a:solidFill>
                <a:latin typeface="Century Gothic" pitchFamily="34" charset="0"/>
              </a:rPr>
              <a:t>     2 - Tekke, zaviye ve türbelerin kapatılması                 ( 30 kasım 1925 )</a:t>
            </a:r>
          </a:p>
          <a:p>
            <a:pPr>
              <a:buNone/>
            </a:pPr>
            <a:r>
              <a:rPr lang="tr-TR" sz="2800" dirty="0" smtClean="0">
                <a:solidFill>
                  <a:srgbClr val="002774"/>
                </a:solidFill>
                <a:latin typeface="Century Gothic" pitchFamily="34" charset="0"/>
              </a:rPr>
              <a:t>    3 - Kadınlara seçme ve seçilme hakkının verilmesi ( 5 Aralık 1934 )</a:t>
            </a:r>
          </a:p>
          <a:p>
            <a:pPr>
              <a:buNone/>
            </a:pPr>
            <a:r>
              <a:rPr lang="tr-TR" sz="2800" dirty="0" smtClean="0">
                <a:solidFill>
                  <a:srgbClr val="002774"/>
                </a:solidFill>
                <a:latin typeface="Century Gothic" pitchFamily="34" charset="0"/>
              </a:rPr>
              <a:t>    4 - Soyadı Kanunu’nun çıkarılması                                     ( 21 Haziran 1934 )</a:t>
            </a:r>
          </a:p>
          <a:p>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b="1" dirty="0" smtClean="0"/>
              <a:t/>
            </a:r>
            <a:br>
              <a:rPr lang="tr-TR" b="1" dirty="0" smtClean="0"/>
            </a:br>
            <a:r>
              <a:rPr lang="tr-TR" sz="3600" b="1" dirty="0" smtClean="0">
                <a:solidFill>
                  <a:srgbClr val="CC0066"/>
                </a:solidFill>
              </a:rPr>
              <a:t>LAİKLİK</a:t>
            </a:r>
            <a:r>
              <a:rPr lang="tr-TR" dirty="0" smtClean="0"/>
              <a:t/>
            </a:r>
            <a:br>
              <a:rPr lang="tr-TR" dirty="0" smtClean="0"/>
            </a:br>
            <a:endParaRPr lang="tr-TR" dirty="0"/>
          </a:p>
        </p:txBody>
      </p:sp>
      <p:sp>
        <p:nvSpPr>
          <p:cNvPr id="3" name="2 İçerik Yer Tutucusu"/>
          <p:cNvSpPr>
            <a:spLocks noGrp="1"/>
          </p:cNvSpPr>
          <p:nvPr>
            <p:ph idx="1"/>
          </p:nvPr>
        </p:nvSpPr>
        <p:spPr>
          <a:xfrm>
            <a:off x="0" y="857232"/>
            <a:ext cx="9144000" cy="6000768"/>
          </a:xfrm>
        </p:spPr>
        <p:txBody>
          <a:bodyPr>
            <a:normAutofit fontScale="85000" lnSpcReduction="10000"/>
          </a:bodyPr>
          <a:lstStyle/>
          <a:p>
            <a:pPr>
              <a:buNone/>
            </a:pPr>
            <a:r>
              <a:rPr lang="tr-TR" sz="3300" dirty="0" smtClean="0">
                <a:latin typeface="Century Gothic" pitchFamily="34" charset="0"/>
              </a:rPr>
              <a:t>           </a:t>
            </a:r>
            <a:r>
              <a:rPr lang="tr-TR" sz="2800" dirty="0" smtClean="0">
                <a:solidFill>
                  <a:srgbClr val="002774"/>
                </a:solidFill>
                <a:latin typeface="Century Gothic" pitchFamily="34" charset="0"/>
              </a:rPr>
              <a:t>Laiklik en kısa tanımıyla din ve devlet işlerinin birbirinden ayrı tutulmasıdır.Devlet düzeni ve hukuk kurallarının dine değil akla ve bilime dayandırılması laikliğin bir gereğidir.Laikliğin temel amacı,dinsel ayrımcılığı önlemek,insanların din özgürlüğünü sağlamaktır.</a:t>
            </a:r>
          </a:p>
          <a:p>
            <a:pPr algn="ctr">
              <a:buNone/>
            </a:pPr>
            <a:r>
              <a:rPr lang="tr-TR" sz="3300" dirty="0" smtClean="0">
                <a:solidFill>
                  <a:srgbClr val="002774"/>
                </a:solidFill>
                <a:latin typeface="Century Gothic" pitchFamily="34" charset="0"/>
              </a:rPr>
              <a:t> </a:t>
            </a:r>
            <a:r>
              <a:rPr lang="tr-TR" sz="3300" b="1" u="sng" dirty="0" smtClean="0">
                <a:solidFill>
                  <a:srgbClr val="CC0066"/>
                </a:solidFill>
                <a:latin typeface="Century Gothic" pitchFamily="34" charset="0"/>
              </a:rPr>
              <a:t>Laiklik ilkesine göre;</a:t>
            </a:r>
            <a:endParaRPr lang="tr-TR" sz="3300" dirty="0" smtClean="0">
              <a:solidFill>
                <a:srgbClr val="CC0066"/>
              </a:solidFill>
              <a:latin typeface="Century Gothic" pitchFamily="34" charset="0"/>
            </a:endParaRPr>
          </a:p>
          <a:p>
            <a:pPr>
              <a:buNone/>
            </a:pPr>
            <a:r>
              <a:rPr lang="tr-TR" sz="3300" dirty="0" smtClean="0">
                <a:solidFill>
                  <a:srgbClr val="002774"/>
                </a:solidFill>
                <a:latin typeface="Century Gothic" pitchFamily="34" charset="0"/>
              </a:rPr>
              <a:t>      1 - Devlet yönetiminde din ve devlet işleri birbirinden ayrı tutulur.</a:t>
            </a:r>
          </a:p>
          <a:p>
            <a:pPr>
              <a:buNone/>
            </a:pPr>
            <a:r>
              <a:rPr lang="tr-TR" sz="3300" dirty="0" smtClean="0">
                <a:solidFill>
                  <a:srgbClr val="002774"/>
                </a:solidFill>
                <a:latin typeface="Century Gothic" pitchFamily="34" charset="0"/>
              </a:rPr>
              <a:t>      2 - Devlet bütün dinlere eşit mesafededir.</a:t>
            </a:r>
          </a:p>
          <a:p>
            <a:pPr>
              <a:buNone/>
            </a:pPr>
            <a:r>
              <a:rPr lang="tr-TR" sz="3300" dirty="0" smtClean="0">
                <a:solidFill>
                  <a:srgbClr val="002774"/>
                </a:solidFill>
                <a:latin typeface="Century Gothic" pitchFamily="34" charset="0"/>
              </a:rPr>
              <a:t>     3 - Yasalar din kurallarına dayandırılamaz.</a:t>
            </a:r>
          </a:p>
          <a:p>
            <a:pPr>
              <a:buNone/>
            </a:pPr>
            <a:r>
              <a:rPr lang="tr-TR" sz="3300" dirty="0" smtClean="0">
                <a:solidFill>
                  <a:srgbClr val="002774"/>
                </a:solidFill>
                <a:latin typeface="Century Gothic" pitchFamily="34" charset="0"/>
              </a:rPr>
              <a:t>     4 - Düşünce ve inanca saygı esastır.</a:t>
            </a:r>
          </a:p>
          <a:p>
            <a:pPr>
              <a:buNone/>
            </a:pPr>
            <a:r>
              <a:rPr lang="tr-TR" sz="3300" dirty="0" smtClean="0">
                <a:solidFill>
                  <a:srgbClr val="002774"/>
                </a:solidFill>
                <a:latin typeface="Century Gothic" pitchFamily="34" charset="0"/>
              </a:rPr>
              <a:t>     5 - Herkesin istediği dine inanma, inancının gereklerini yerine getirme ve inancını açıklama hakkı vardır.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25470"/>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LAİKLİK</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lgn="ctr">
              <a:buNone/>
            </a:pPr>
            <a:r>
              <a:rPr lang="tr-TR" sz="2800" u="sng" dirty="0" smtClean="0">
                <a:solidFill>
                  <a:srgbClr val="CC0066"/>
                </a:solidFill>
                <a:latin typeface="Century Gothic" pitchFamily="34" charset="0"/>
              </a:rPr>
              <a:t>Laiklik ilkesi doğrultusunda yapılan başlıca inkılaplar şunlardır;</a:t>
            </a:r>
            <a:endParaRPr lang="tr-TR" sz="2800" dirty="0" smtClean="0">
              <a:solidFill>
                <a:srgbClr val="CC0066"/>
              </a:solidFill>
              <a:latin typeface="Century Gothic" pitchFamily="34" charset="0"/>
            </a:endParaRPr>
          </a:p>
          <a:p>
            <a:pPr>
              <a:buNone/>
            </a:pPr>
            <a:r>
              <a:rPr lang="tr-TR" sz="280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1 - Saltanatın kaldırılması (1 Kasım 1922)</a:t>
            </a:r>
          </a:p>
          <a:p>
            <a:pPr>
              <a:buNone/>
            </a:pPr>
            <a:r>
              <a:rPr lang="tr-TR" sz="2800" dirty="0" smtClean="0">
                <a:solidFill>
                  <a:srgbClr val="002774"/>
                </a:solidFill>
                <a:latin typeface="Century Gothic" pitchFamily="34" charset="0"/>
              </a:rPr>
              <a:t>2 - Halifeliğin kaldırılması(3 Mart 1924)</a:t>
            </a:r>
          </a:p>
          <a:p>
            <a:pPr>
              <a:buNone/>
            </a:pPr>
            <a:r>
              <a:rPr lang="tr-TR" sz="2800" dirty="0" smtClean="0">
                <a:solidFill>
                  <a:srgbClr val="002774"/>
                </a:solidFill>
                <a:latin typeface="Century Gothic" pitchFamily="34" charset="0"/>
              </a:rPr>
              <a:t>3 - Tekke,zaviye ve türbelerin kapatılması(30 Kasım 1925)</a:t>
            </a:r>
          </a:p>
          <a:p>
            <a:pPr>
              <a:buNone/>
            </a:pPr>
            <a:r>
              <a:rPr lang="tr-TR" sz="2800" dirty="0" smtClean="0">
                <a:solidFill>
                  <a:srgbClr val="002774"/>
                </a:solidFill>
                <a:latin typeface="Century Gothic" pitchFamily="34" charset="0"/>
              </a:rPr>
              <a:t>4 - Medreselerin kapatılması</a:t>
            </a:r>
          </a:p>
          <a:p>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DEVLETÇİLİK</a:t>
            </a:r>
            <a:r>
              <a:rPr lang="tr-TR" dirty="0" smtClean="0"/>
              <a:t/>
            </a:r>
            <a:br>
              <a:rPr lang="tr-TR" dirty="0" smtClean="0"/>
            </a:br>
            <a:endParaRPr lang="tr-TR" dirty="0"/>
          </a:p>
        </p:txBody>
      </p:sp>
      <p:sp>
        <p:nvSpPr>
          <p:cNvPr id="3" name="2 İçerik Yer Tutucusu"/>
          <p:cNvSpPr>
            <a:spLocks noGrp="1"/>
          </p:cNvSpPr>
          <p:nvPr>
            <p:ph idx="1"/>
          </p:nvPr>
        </p:nvSpPr>
        <p:spPr/>
        <p:txBody>
          <a:bodyPr/>
          <a:lstStyle/>
          <a:p>
            <a:pPr>
              <a:buNone/>
            </a:pPr>
            <a:r>
              <a:rPr lang="tr-TR" sz="2800" b="1" dirty="0" smtClean="0">
                <a:solidFill>
                  <a:srgbClr val="002774"/>
                </a:solidFill>
                <a:latin typeface="Century Gothic" pitchFamily="34" charset="0"/>
              </a:rPr>
              <a:t>     </a:t>
            </a:r>
            <a:r>
              <a:rPr lang="tr-TR" sz="2800" b="1" u="sng" dirty="0" smtClean="0">
                <a:solidFill>
                  <a:srgbClr val="CC0066"/>
                </a:solidFill>
                <a:latin typeface="Century Gothic" pitchFamily="34" charset="0"/>
              </a:rPr>
              <a:t>Devletçilik;</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devletin ekonomik hayatın içinde yer almasıdır. Yani gerektiğinde fabrika, banka, şirket vb. kurup işletmesidir. Atatürk, devletçilik ilkesi ile ülkenin ekonomik, sosyal ve kültürel alanda kalkınmasını amaçlamaktadır. Devletçilik ilkesi özel teşebbüse engel değildir. Yani gücü ve sermayesi olan vatandaşlar da isterlerse fabrika, şirket vb. kurup işletebilirler.</a:t>
            </a:r>
          </a:p>
          <a:p>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DEVLETÇİLİK</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a:bodyPr>
          <a:lstStyle/>
          <a:p>
            <a:pPr algn="ctr">
              <a:buNone/>
            </a:pPr>
            <a:r>
              <a:rPr lang="tr-TR" sz="3000" u="sng" dirty="0" smtClean="0">
                <a:solidFill>
                  <a:srgbClr val="CC0066"/>
                </a:solidFill>
                <a:latin typeface="Century Gothic" pitchFamily="34" charset="0"/>
              </a:rPr>
              <a:t>Devletçilik ilkesi doğrultusunda yapılan başlıca inkılaplar şunlardır;</a:t>
            </a:r>
            <a:endParaRPr lang="tr-TR" sz="3000" dirty="0" smtClean="0">
              <a:solidFill>
                <a:srgbClr val="CC0066"/>
              </a:solidFill>
              <a:latin typeface="Century Gothic" pitchFamily="34" charset="0"/>
            </a:endParaRPr>
          </a:p>
          <a:p>
            <a:pPr>
              <a:buNone/>
            </a:pPr>
            <a:r>
              <a:rPr lang="tr-TR" sz="3000" dirty="0" smtClean="0">
                <a:solidFill>
                  <a:srgbClr val="002774"/>
                </a:solidFill>
                <a:latin typeface="Century Gothic" pitchFamily="34" charset="0"/>
              </a:rPr>
              <a:t> </a:t>
            </a:r>
          </a:p>
          <a:p>
            <a:pPr>
              <a:buNone/>
            </a:pPr>
            <a:r>
              <a:rPr lang="tr-TR" sz="3000" dirty="0" smtClean="0">
                <a:solidFill>
                  <a:srgbClr val="002774"/>
                </a:solidFill>
                <a:latin typeface="Century Gothic" pitchFamily="34" charset="0"/>
              </a:rPr>
              <a:t>1 - İzmir İktisat Kongresi’nin Toplanması                                      (17 Şubat 1923) </a:t>
            </a:r>
          </a:p>
          <a:p>
            <a:pPr>
              <a:buNone/>
            </a:pPr>
            <a:r>
              <a:rPr lang="tr-TR" sz="3000" dirty="0" smtClean="0">
                <a:solidFill>
                  <a:srgbClr val="002774"/>
                </a:solidFill>
                <a:latin typeface="Century Gothic" pitchFamily="34" charset="0"/>
              </a:rPr>
              <a:t>2 - Sümerbank ve Etibank gibi devlet bankalarının kurulması</a:t>
            </a:r>
          </a:p>
          <a:p>
            <a:pPr>
              <a:buNone/>
            </a:pPr>
            <a:r>
              <a:rPr lang="tr-TR" sz="3000" dirty="0" smtClean="0">
                <a:solidFill>
                  <a:srgbClr val="002774"/>
                </a:solidFill>
                <a:latin typeface="Century Gothic" pitchFamily="34" charset="0"/>
              </a:rPr>
              <a:t>3 - Karabük Demir-Çelik Fabrikasının kurulması</a:t>
            </a:r>
          </a:p>
          <a:p>
            <a:pPr>
              <a:buNone/>
            </a:pPr>
            <a:r>
              <a:rPr lang="tr-TR" sz="3000" dirty="0" smtClean="0">
                <a:solidFill>
                  <a:srgbClr val="002774"/>
                </a:solidFill>
                <a:latin typeface="Century Gothic" pitchFamily="34" charset="0"/>
              </a:rPr>
              <a:t>4 – Aşar vergisinin kaldırılması ( 1925 )</a:t>
            </a:r>
          </a:p>
          <a:p>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68346"/>
          </a:xfrm>
        </p:spPr>
        <p:txBody>
          <a:bodyPr>
            <a:normAutofit/>
          </a:bodyPr>
          <a:lstStyle/>
          <a:p>
            <a:r>
              <a:rPr lang="tr-TR" sz="3200" b="1" dirty="0" smtClean="0">
                <a:solidFill>
                  <a:srgbClr val="CC0066"/>
                </a:solidFill>
                <a:latin typeface="Century Gothic" pitchFamily="34" charset="0"/>
              </a:rPr>
              <a:t>İNKILAPÇILIK</a:t>
            </a:r>
            <a:endParaRPr lang="tr-TR" sz="3200" dirty="0">
              <a:solidFill>
                <a:srgbClr val="CC0066"/>
              </a:solidFill>
              <a:latin typeface="Century Gothic" pitchFamily="34" charset="0"/>
            </a:endParaRPr>
          </a:p>
        </p:txBody>
      </p:sp>
      <p:sp>
        <p:nvSpPr>
          <p:cNvPr id="3" name="2 İçerik Yer Tutucusu"/>
          <p:cNvSpPr>
            <a:spLocks noGrp="1"/>
          </p:cNvSpPr>
          <p:nvPr>
            <p:ph idx="1"/>
          </p:nvPr>
        </p:nvSpPr>
        <p:spPr/>
        <p:txBody>
          <a:bodyPr/>
          <a:lstStyle/>
          <a:p>
            <a:pPr>
              <a:buNone/>
            </a:pPr>
            <a:r>
              <a:rPr lang="tr-TR" sz="2800" b="1" dirty="0" smtClean="0">
                <a:solidFill>
                  <a:srgbClr val="002774"/>
                </a:solidFill>
                <a:latin typeface="Century Gothic" pitchFamily="34" charset="0"/>
              </a:rPr>
              <a:t>          </a:t>
            </a:r>
            <a:r>
              <a:rPr lang="tr-TR" sz="2800" b="1" u="sng" dirty="0" smtClean="0">
                <a:solidFill>
                  <a:srgbClr val="CC0066"/>
                </a:solidFill>
                <a:latin typeface="Century Gothic" pitchFamily="34" charset="0"/>
              </a:rPr>
              <a:t>İnkılapçılık</a:t>
            </a:r>
            <a:r>
              <a:rPr lang="tr-TR" sz="2800" dirty="0" smtClean="0">
                <a:solidFill>
                  <a:srgbClr val="CC0066"/>
                </a:solidFill>
                <a:latin typeface="Century Gothic" pitchFamily="34" charset="0"/>
              </a:rPr>
              <a:t>; </a:t>
            </a:r>
            <a:r>
              <a:rPr lang="tr-TR" sz="2800" dirty="0" smtClean="0">
                <a:solidFill>
                  <a:srgbClr val="002774"/>
                </a:solidFill>
                <a:latin typeface="Century Gothic" pitchFamily="34" charset="0"/>
              </a:rPr>
              <a:t>sürekli yenileşmeye açık olmak ve çağdaş uygarlık düzeyini yakalayıp üzerine çıkmayı hedeflemektedir. İnkılapçılık, gelişmesi durmuş olan bütün kurum ve kuruluşları kaldırıp yerine daha yeni daha çağdaş olanını almaktır.İnkılapçılık ilkesi tüm Atatürk ilke ve inkılaplarının temelini oluşturur.</a:t>
            </a:r>
          </a:p>
          <a:p>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82594"/>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İNKILAPÇILIK</a:t>
            </a:r>
            <a:r>
              <a:rPr lang="tr-TR" dirty="0" smtClean="0"/>
              <a:t/>
            </a:r>
            <a:br>
              <a:rPr lang="tr-TR" dirty="0" smtClean="0"/>
            </a:br>
            <a:endParaRPr lang="tr-TR" dirty="0"/>
          </a:p>
        </p:txBody>
      </p:sp>
      <p:sp>
        <p:nvSpPr>
          <p:cNvPr id="3" name="2 İçerik Yer Tutucusu"/>
          <p:cNvSpPr>
            <a:spLocks noGrp="1"/>
          </p:cNvSpPr>
          <p:nvPr>
            <p:ph idx="1"/>
          </p:nvPr>
        </p:nvSpPr>
        <p:spPr>
          <a:xfrm>
            <a:off x="500034" y="1142984"/>
            <a:ext cx="8358246" cy="5286412"/>
          </a:xfrm>
        </p:spPr>
        <p:txBody>
          <a:bodyPr>
            <a:normAutofit fontScale="92500"/>
          </a:bodyPr>
          <a:lstStyle/>
          <a:p>
            <a:pPr algn="ctr">
              <a:buNone/>
            </a:pPr>
            <a:r>
              <a:rPr lang="tr-TR" sz="2800" u="sng" dirty="0" smtClean="0">
                <a:solidFill>
                  <a:srgbClr val="CC0066"/>
                </a:solidFill>
                <a:latin typeface="Century Gothic" pitchFamily="34" charset="0"/>
              </a:rPr>
              <a:t>İnkılâpçılık ilkesi doğrultusunda yapılan başlıca inkılâplar şunlardır;</a:t>
            </a:r>
            <a:endParaRPr lang="tr-TR" sz="2800" dirty="0" smtClean="0">
              <a:solidFill>
                <a:srgbClr val="CC0066"/>
              </a:solidFill>
              <a:latin typeface="Century Gothic" pitchFamily="34" charset="0"/>
            </a:endParaRPr>
          </a:p>
          <a:p>
            <a:pPr>
              <a:buNone/>
            </a:pPr>
            <a:r>
              <a:rPr lang="tr-TR" sz="2800" dirty="0" smtClean="0">
                <a:solidFill>
                  <a:srgbClr val="002774"/>
                </a:solidFill>
                <a:latin typeface="Century Gothic" pitchFamily="34" charset="0"/>
              </a:rPr>
              <a:t>1 – Cumhuriyetin ilanı ( 29 Ekim  1923 )</a:t>
            </a:r>
          </a:p>
          <a:p>
            <a:pPr>
              <a:buNone/>
            </a:pPr>
            <a:r>
              <a:rPr lang="tr-TR" sz="2800" dirty="0" smtClean="0">
                <a:solidFill>
                  <a:srgbClr val="002774"/>
                </a:solidFill>
                <a:latin typeface="Century Gothic" pitchFamily="34" charset="0"/>
              </a:rPr>
              <a:t>2 - Saltanatın kaldırılması (1 Kasım 1922)</a:t>
            </a:r>
          </a:p>
          <a:p>
            <a:pPr>
              <a:buNone/>
            </a:pPr>
            <a:r>
              <a:rPr lang="tr-TR" sz="2800" dirty="0" smtClean="0">
                <a:solidFill>
                  <a:srgbClr val="002774"/>
                </a:solidFill>
                <a:latin typeface="Century Gothic" pitchFamily="34" charset="0"/>
              </a:rPr>
              <a:t>3 - Halifeliğin kaldırılması(3 Mart 1924)</a:t>
            </a:r>
          </a:p>
          <a:p>
            <a:pPr>
              <a:buNone/>
            </a:pPr>
            <a:r>
              <a:rPr lang="tr-TR" sz="2800" dirty="0" smtClean="0">
                <a:solidFill>
                  <a:srgbClr val="002774"/>
                </a:solidFill>
                <a:latin typeface="Century Gothic" pitchFamily="34" charset="0"/>
              </a:rPr>
              <a:t>4 - Tevhidi Tedrisat Kanunu(3 Mart 1924)</a:t>
            </a:r>
          </a:p>
          <a:p>
            <a:pPr>
              <a:buNone/>
            </a:pPr>
            <a:r>
              <a:rPr lang="tr-TR" sz="2800" dirty="0" smtClean="0">
                <a:solidFill>
                  <a:srgbClr val="002774"/>
                </a:solidFill>
                <a:latin typeface="Century Gothic" pitchFamily="34" charset="0"/>
              </a:rPr>
              <a:t>5 - Harf İnkılabı(1 Kasım 1928)</a:t>
            </a:r>
          </a:p>
          <a:p>
            <a:pPr>
              <a:buNone/>
            </a:pPr>
            <a:r>
              <a:rPr lang="tr-TR" sz="2800" dirty="0" smtClean="0">
                <a:solidFill>
                  <a:srgbClr val="002774"/>
                </a:solidFill>
                <a:latin typeface="Century Gothic" pitchFamily="34" charset="0"/>
              </a:rPr>
              <a:t>6 - Şapka İnkılabı(25 Kasım 1925)</a:t>
            </a:r>
          </a:p>
          <a:p>
            <a:pPr>
              <a:buNone/>
            </a:pPr>
            <a:r>
              <a:rPr lang="tr-TR" sz="2800" dirty="0" smtClean="0">
                <a:solidFill>
                  <a:srgbClr val="002774"/>
                </a:solidFill>
                <a:latin typeface="Century Gothic" pitchFamily="34" charset="0"/>
              </a:rPr>
              <a:t>7 - Soyadı Kanunu(21 Haziran 1934 )</a:t>
            </a:r>
          </a:p>
          <a:p>
            <a:pPr>
              <a:buNone/>
            </a:pPr>
            <a:r>
              <a:rPr lang="tr-TR" sz="2800" u="sng" dirty="0" smtClean="0">
                <a:solidFill>
                  <a:srgbClr val="CC0066"/>
                </a:solidFill>
                <a:latin typeface="Century Gothic" pitchFamily="34" charset="0"/>
              </a:rPr>
              <a:t>NOT : </a:t>
            </a:r>
            <a:r>
              <a:rPr lang="tr-TR" sz="3000" dirty="0" smtClean="0">
                <a:solidFill>
                  <a:srgbClr val="002774"/>
                </a:solidFill>
                <a:latin typeface="Century Gothic" pitchFamily="34" charset="0"/>
              </a:rPr>
              <a:t>Atatürk inkılaplarının hepsi İnkılapçılık ilkesi </a:t>
            </a:r>
          </a:p>
          <a:p>
            <a:pPr>
              <a:buNone/>
            </a:pPr>
            <a:r>
              <a:rPr lang="tr-TR" sz="3000" dirty="0" smtClean="0">
                <a:solidFill>
                  <a:srgbClr val="002774"/>
                </a:solidFill>
                <a:latin typeface="Century Gothic" pitchFamily="34" charset="0"/>
              </a:rPr>
              <a:t>Doğrultusunda yapılmıştır. </a:t>
            </a:r>
            <a:endParaRPr lang="tr-TR" sz="3000" dirty="0">
              <a:solidFill>
                <a:srgbClr val="002774"/>
              </a:solidFill>
              <a:latin typeface="Century Gothic"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a:solidFill>
                  <a:srgbClr val="CC0066"/>
                </a:solidFill>
                <a:latin typeface="Century Gothic" pitchFamily="34" charset="0"/>
              </a:rPr>
              <a:t>2</a:t>
            </a:r>
            <a:r>
              <a:rPr lang="tr-TR" sz="3600" b="1" dirty="0" smtClean="0">
                <a:solidFill>
                  <a:srgbClr val="CC0066"/>
                </a:solidFill>
                <a:latin typeface="Century Gothic" pitchFamily="34" charset="0"/>
              </a:rPr>
              <a:t> - MİLLİYETÇİLİK</a:t>
            </a:r>
            <a:endParaRPr lang="tr-TR" sz="3600" dirty="0">
              <a:solidFill>
                <a:srgbClr val="CC0066"/>
              </a:solidFill>
            </a:endParaRPr>
          </a:p>
        </p:txBody>
      </p:sp>
      <p:sp>
        <p:nvSpPr>
          <p:cNvPr id="3" name="2 İçerik Yer Tutucusu"/>
          <p:cNvSpPr>
            <a:spLocks noGrp="1"/>
          </p:cNvSpPr>
          <p:nvPr>
            <p:ph idx="1"/>
          </p:nvPr>
        </p:nvSpPr>
        <p:spPr>
          <a:xfrm>
            <a:off x="500034" y="1600200"/>
            <a:ext cx="8358246" cy="4525963"/>
          </a:xfrm>
        </p:spPr>
        <p:txBody>
          <a:bodyPr/>
          <a:lstStyle/>
          <a:p>
            <a:pPr>
              <a:buNone/>
            </a:pPr>
            <a:r>
              <a:rPr lang="tr-TR" dirty="0" smtClean="0">
                <a:solidFill>
                  <a:srgbClr val="CC0066"/>
                </a:solidFill>
              </a:rPr>
              <a:t>    </a:t>
            </a:r>
            <a:r>
              <a:rPr lang="tr-TR" dirty="0" smtClean="0">
                <a:solidFill>
                  <a:srgbClr val="002774"/>
                </a:solidFill>
              </a:rPr>
              <a:t>*  Aynı topraklar üzerinde yaşayan ,aralarında dil ,tarih ,ülkü ,duygu ,gelenek ve görenek birliği olan insanların oluşturduğu topluluğa “</a:t>
            </a:r>
            <a:r>
              <a:rPr lang="tr-TR" dirty="0" smtClean="0">
                <a:solidFill>
                  <a:srgbClr val="CC0066"/>
                </a:solidFill>
              </a:rPr>
              <a:t>millet</a:t>
            </a:r>
            <a:r>
              <a:rPr lang="tr-TR" dirty="0" smtClean="0">
                <a:solidFill>
                  <a:srgbClr val="002774"/>
                </a:solidFill>
              </a:rPr>
              <a:t>”  denir.                                                                                  </a:t>
            </a:r>
            <a:r>
              <a:rPr lang="tr-TR" dirty="0" smtClean="0">
                <a:solidFill>
                  <a:srgbClr val="CC0066"/>
                </a:solidFill>
              </a:rPr>
              <a:t>* </a:t>
            </a:r>
            <a:r>
              <a:rPr lang="tr-TR" dirty="0" smtClean="0">
                <a:solidFill>
                  <a:srgbClr val="002774"/>
                </a:solidFill>
              </a:rPr>
              <a:t> Türk toplumunun oluşturan bireylerin birlikte yaşama ve ülkeyi kalkındırma arzusuna “</a:t>
            </a:r>
            <a:r>
              <a:rPr lang="tr-TR" dirty="0" smtClean="0">
                <a:solidFill>
                  <a:srgbClr val="CC0066"/>
                </a:solidFill>
              </a:rPr>
              <a:t>milliyetçili</a:t>
            </a:r>
            <a:r>
              <a:rPr lang="tr-TR" dirty="0" smtClean="0">
                <a:solidFill>
                  <a:srgbClr val="002774"/>
                </a:solidFill>
              </a:rPr>
              <a:t>k“ denir.                                                                    </a:t>
            </a:r>
            <a:endParaRPr lang="tr-TR" dirty="0">
              <a:solidFill>
                <a:srgbClr val="002774"/>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928670"/>
          </a:xfrm>
        </p:spPr>
        <p:txBody>
          <a:bodyPr>
            <a:normAutofit/>
          </a:bodyPr>
          <a:lstStyle/>
          <a:p>
            <a:r>
              <a:rPr lang="tr-TR" sz="2800" b="1" dirty="0" smtClean="0">
                <a:solidFill>
                  <a:srgbClr val="CC0066"/>
                </a:solidFill>
                <a:latin typeface="Century Gothic" pitchFamily="34" charset="0"/>
              </a:rPr>
              <a:t>GAZİ MUSTAFA KEMAL ARAMIZDAN AYRILIYOR</a:t>
            </a:r>
            <a:endParaRPr lang="tr-TR" sz="2800" b="1" dirty="0">
              <a:solidFill>
                <a:srgbClr val="CC0066"/>
              </a:solidFill>
              <a:latin typeface="Century Gothic" pitchFamily="34" charset="0"/>
            </a:endParaRPr>
          </a:p>
        </p:txBody>
      </p:sp>
      <p:sp>
        <p:nvSpPr>
          <p:cNvPr id="3" name="2 İçerik Yer Tutucusu"/>
          <p:cNvSpPr>
            <a:spLocks noGrp="1"/>
          </p:cNvSpPr>
          <p:nvPr>
            <p:ph idx="1"/>
          </p:nvPr>
        </p:nvSpPr>
        <p:spPr>
          <a:xfrm>
            <a:off x="0" y="714356"/>
            <a:ext cx="8686800" cy="6143644"/>
          </a:xfrm>
        </p:spPr>
        <p:txBody>
          <a:bodyPr>
            <a:normAutofit lnSpcReduction="10000"/>
          </a:bodyPr>
          <a:lstStyle/>
          <a:p>
            <a:pPr>
              <a:buNone/>
            </a:pPr>
            <a:r>
              <a:rPr lang="tr-TR" sz="2400" dirty="0" smtClean="0">
                <a:solidFill>
                  <a:srgbClr val="002774"/>
                </a:solidFill>
                <a:latin typeface="Century Gothic" pitchFamily="34" charset="0"/>
              </a:rPr>
              <a:t>  </a:t>
            </a:r>
            <a:r>
              <a:rPr lang="tr-TR" sz="2800" dirty="0" smtClean="0">
                <a:solidFill>
                  <a:srgbClr val="002774"/>
                </a:solidFill>
                <a:latin typeface="Century Gothic" pitchFamily="34" charset="0"/>
              </a:rPr>
              <a:t>10 Kasım 1938</a:t>
            </a:r>
          </a:p>
          <a:p>
            <a:pPr>
              <a:buNone/>
            </a:pPr>
            <a:r>
              <a:rPr lang="tr-TR" sz="2800" dirty="0" smtClean="0">
                <a:solidFill>
                  <a:srgbClr val="002774"/>
                </a:solidFill>
                <a:latin typeface="Century Gothic" pitchFamily="34" charset="0"/>
              </a:rPr>
              <a:t>   O sabah</a:t>
            </a:r>
          </a:p>
          <a:p>
            <a:pPr>
              <a:buNone/>
            </a:pPr>
            <a:r>
              <a:rPr lang="tr-TR" sz="2800" dirty="0" smtClean="0">
                <a:solidFill>
                  <a:srgbClr val="002774"/>
                </a:solidFill>
                <a:latin typeface="Century Gothic" pitchFamily="34" charset="0"/>
              </a:rPr>
              <a:t>   Gök karardı  birdenbire</a:t>
            </a:r>
          </a:p>
          <a:p>
            <a:pPr>
              <a:buNone/>
            </a:pPr>
            <a:r>
              <a:rPr lang="tr-TR" sz="2800" dirty="0" smtClean="0">
                <a:solidFill>
                  <a:srgbClr val="002774"/>
                </a:solidFill>
                <a:latin typeface="Century Gothic" pitchFamily="34" charset="0"/>
              </a:rPr>
              <a:t>   Kuşlar  kanat çırptı.                  </a:t>
            </a:r>
          </a:p>
          <a:p>
            <a:pPr>
              <a:buNone/>
            </a:pPr>
            <a:r>
              <a:rPr lang="tr-TR" sz="2800" dirty="0" smtClean="0">
                <a:solidFill>
                  <a:srgbClr val="002774"/>
                </a:solidFill>
                <a:latin typeface="Century Gothic" pitchFamily="34" charset="0"/>
              </a:rPr>
              <a:t>   Yaprakları döküldü ağaçların</a:t>
            </a:r>
            <a:r>
              <a:rPr lang="tr-TR" sz="2800" i="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                                    O sabah</a:t>
            </a:r>
            <a:r>
              <a:rPr lang="tr-TR" sz="2800" i="0" dirty="0" smtClean="0">
                <a:solidFill>
                  <a:srgbClr val="002774"/>
                </a:solidFill>
                <a:latin typeface="Century Gothic" pitchFamily="34" charset="0"/>
              </a:rPr>
              <a:t>   </a:t>
            </a:r>
          </a:p>
          <a:p>
            <a:pPr>
              <a:buNone/>
            </a:pPr>
            <a:r>
              <a:rPr lang="tr-TR" sz="2800" i="0" dirty="0" smtClean="0">
                <a:solidFill>
                  <a:srgbClr val="002774"/>
                </a:solidFill>
                <a:latin typeface="Century Gothic" pitchFamily="34" charset="0"/>
              </a:rPr>
              <a:t>                                    </a:t>
            </a:r>
            <a:r>
              <a:rPr lang="tr-TR" sz="2800" dirty="0" smtClean="0">
                <a:solidFill>
                  <a:srgbClr val="002774"/>
                </a:solidFill>
                <a:latin typeface="Century Gothic" pitchFamily="34" charset="0"/>
              </a:rPr>
              <a:t>En acı ağıtını okudu felek.</a:t>
            </a:r>
          </a:p>
          <a:p>
            <a:pPr>
              <a:buNone/>
            </a:pPr>
            <a:r>
              <a:rPr lang="tr-TR" sz="2800" dirty="0" smtClean="0">
                <a:solidFill>
                  <a:srgbClr val="002774"/>
                </a:solidFill>
                <a:latin typeface="Century Gothic" pitchFamily="34" charset="0"/>
              </a:rPr>
              <a:t>                                    Bir acı ağıt ki,</a:t>
            </a:r>
          </a:p>
          <a:p>
            <a:pPr>
              <a:buNone/>
            </a:pPr>
            <a:r>
              <a:rPr lang="tr-TR" sz="2800" dirty="0" smtClean="0">
                <a:solidFill>
                  <a:srgbClr val="002774"/>
                </a:solidFill>
                <a:latin typeface="Century Gothic" pitchFamily="34" charset="0"/>
              </a:rPr>
              <a:t>                                    Dolaştı yeryüzünü</a:t>
            </a:r>
          </a:p>
          <a:p>
            <a:pPr>
              <a:buNone/>
            </a:pPr>
            <a:r>
              <a:rPr lang="tr-TR" sz="2800" dirty="0" smtClean="0">
                <a:solidFill>
                  <a:srgbClr val="002774"/>
                </a:solidFill>
                <a:latin typeface="Century Gothic" pitchFamily="34" charset="0"/>
              </a:rPr>
              <a:t>                                    Doğudan batıya,</a:t>
            </a:r>
          </a:p>
          <a:p>
            <a:pPr>
              <a:buNone/>
            </a:pPr>
            <a:r>
              <a:rPr lang="tr-TR" sz="2800" dirty="0" smtClean="0">
                <a:solidFill>
                  <a:srgbClr val="002774"/>
                </a:solidFill>
                <a:latin typeface="Century Gothic" pitchFamily="34" charset="0"/>
              </a:rPr>
              <a:t>                                    Kuzeyden güneye dek.</a:t>
            </a:r>
          </a:p>
          <a:p>
            <a:pPr>
              <a:buNone/>
            </a:pPr>
            <a:endParaRPr lang="tr-TR" i="0" dirty="0" smtClean="0">
              <a:solidFill>
                <a:srgbClr val="002774"/>
              </a:solidFill>
            </a:endParaRPr>
          </a:p>
          <a:p>
            <a:endParaRPr lang="tr-TR" dirty="0"/>
          </a:p>
        </p:txBody>
      </p:sp>
      <p:pic>
        <p:nvPicPr>
          <p:cNvPr id="5" name="Picture 3"/>
          <p:cNvPicPr>
            <a:picLocks noChangeAspect="1" noChangeArrowheads="1"/>
          </p:cNvPicPr>
          <p:nvPr/>
        </p:nvPicPr>
        <p:blipFill>
          <a:blip r:embed="rId2" cstate="print"/>
          <a:srcRect/>
          <a:stretch>
            <a:fillRect/>
          </a:stretch>
        </p:blipFill>
        <p:spPr bwMode="auto">
          <a:xfrm>
            <a:off x="6500826" y="1285860"/>
            <a:ext cx="1409700" cy="1352550"/>
          </a:xfrm>
          <a:prstGeom prst="rect">
            <a:avLst/>
          </a:prstGeom>
          <a:noFill/>
          <a:ln w="9525">
            <a:noFill/>
            <a:miter lim="800000"/>
            <a:headEnd/>
            <a:tailEnd/>
          </a:ln>
          <a:effectLst/>
        </p:spPr>
      </p:pic>
      <p:pic>
        <p:nvPicPr>
          <p:cNvPr id="6" name="Picture 3"/>
          <p:cNvPicPr>
            <a:picLocks noChangeAspect="1" noChangeArrowheads="1"/>
          </p:cNvPicPr>
          <p:nvPr/>
        </p:nvPicPr>
        <p:blipFill>
          <a:blip r:embed="rId2" cstate="print"/>
          <a:srcRect/>
          <a:stretch>
            <a:fillRect/>
          </a:stretch>
        </p:blipFill>
        <p:spPr bwMode="auto">
          <a:xfrm>
            <a:off x="1142976" y="4143380"/>
            <a:ext cx="1409700" cy="135255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14290"/>
            <a:ext cx="8686800" cy="6643710"/>
          </a:xfrm>
        </p:spPr>
        <p:txBody>
          <a:bodyPr>
            <a:normAutofit lnSpcReduction="10000"/>
          </a:bodyPr>
          <a:lstStyle/>
          <a:p>
            <a:pPr>
              <a:buNone/>
            </a:pPr>
            <a:r>
              <a:rPr lang="tr-TR" dirty="0" smtClean="0">
                <a:solidFill>
                  <a:srgbClr val="002774"/>
                </a:solidFill>
                <a:latin typeface="Century Gothic" pitchFamily="34" charset="0"/>
              </a:rPr>
              <a:t>     </a:t>
            </a:r>
            <a:r>
              <a:rPr lang="tr-TR" sz="2800" dirty="0" smtClean="0">
                <a:solidFill>
                  <a:srgbClr val="002774"/>
                </a:solidFill>
                <a:latin typeface="Century Gothic" pitchFamily="34" charset="0"/>
              </a:rPr>
              <a:t>O ki, ölmez olandı</a:t>
            </a:r>
          </a:p>
          <a:p>
            <a:pPr>
              <a:buNone/>
            </a:pPr>
            <a:r>
              <a:rPr lang="tr-TR" sz="2800" dirty="0" smtClean="0">
                <a:solidFill>
                  <a:srgbClr val="002774"/>
                </a:solidFill>
                <a:latin typeface="Century Gothic" pitchFamily="34" charset="0"/>
              </a:rPr>
              <a:t>      Mustafa Kemal’di adı.</a:t>
            </a:r>
          </a:p>
          <a:p>
            <a:pPr>
              <a:buNone/>
            </a:pPr>
            <a:r>
              <a:rPr lang="tr-TR" sz="2800" dirty="0" smtClean="0">
                <a:solidFill>
                  <a:srgbClr val="002774"/>
                </a:solidFill>
                <a:latin typeface="Century Gothic" pitchFamily="34" charset="0"/>
              </a:rPr>
              <a:t>      Son kere çaldı kapısını ölüm,</a:t>
            </a:r>
          </a:p>
          <a:p>
            <a:pPr>
              <a:buNone/>
            </a:pPr>
            <a:r>
              <a:rPr lang="tr-TR" sz="2800" dirty="0" smtClean="0">
                <a:solidFill>
                  <a:srgbClr val="002774"/>
                </a:solidFill>
                <a:latin typeface="Century Gothic" pitchFamily="34" charset="0"/>
              </a:rPr>
              <a:t>      Başı düştü yastığa,</a:t>
            </a:r>
          </a:p>
          <a:p>
            <a:pPr>
              <a:buNone/>
            </a:pPr>
            <a:r>
              <a:rPr lang="tr-TR" sz="2800" dirty="0" smtClean="0">
                <a:solidFill>
                  <a:srgbClr val="002774"/>
                </a:solidFill>
                <a:latin typeface="Century Gothic" pitchFamily="34" charset="0"/>
              </a:rPr>
              <a:t>      Ve kalkmadı.</a:t>
            </a:r>
          </a:p>
          <a:p>
            <a:pPr>
              <a:buNone/>
            </a:pPr>
            <a:r>
              <a:rPr lang="tr-TR" sz="2800" dirty="0" smtClean="0">
                <a:solidFill>
                  <a:srgbClr val="002774"/>
                </a:solidFill>
                <a:latin typeface="Century Gothic" pitchFamily="34" charset="0"/>
              </a:rPr>
              <a:t>                       Ölüm üç kez çalar kapıyı:</a:t>
            </a:r>
          </a:p>
          <a:p>
            <a:pPr>
              <a:buNone/>
            </a:pPr>
            <a:r>
              <a:rPr lang="tr-TR" sz="2800" dirty="0" smtClean="0">
                <a:solidFill>
                  <a:srgbClr val="002774"/>
                </a:solidFill>
                <a:latin typeface="Century Gothic" pitchFamily="34" charset="0"/>
              </a:rPr>
              <a:t>                       Birincide sağır,</a:t>
            </a:r>
          </a:p>
          <a:p>
            <a:pPr>
              <a:buNone/>
            </a:pPr>
            <a:r>
              <a:rPr lang="tr-TR" sz="2800" dirty="0" smtClean="0">
                <a:solidFill>
                  <a:srgbClr val="002774"/>
                </a:solidFill>
                <a:latin typeface="Century Gothic" pitchFamily="34" charset="0"/>
              </a:rPr>
              <a:t>                       İkincide kör,</a:t>
            </a:r>
          </a:p>
          <a:p>
            <a:pPr>
              <a:buNone/>
            </a:pPr>
            <a:r>
              <a:rPr lang="tr-TR" sz="2800" dirty="0" smtClean="0">
                <a:solidFill>
                  <a:srgbClr val="002774"/>
                </a:solidFill>
                <a:latin typeface="Century Gothic" pitchFamily="34" charset="0"/>
              </a:rPr>
              <a:t>                       Üçüncüde dilsiz.</a:t>
            </a:r>
          </a:p>
          <a:p>
            <a:pPr>
              <a:buNone/>
            </a:pPr>
            <a:r>
              <a:rPr lang="tr-TR" sz="2800" dirty="0" smtClean="0">
                <a:solidFill>
                  <a:srgbClr val="002774"/>
                </a:solidFill>
                <a:latin typeface="Century Gothic" pitchFamily="34" charset="0"/>
              </a:rPr>
              <a:t>                       Ölüm bir gölge gibi</a:t>
            </a:r>
          </a:p>
          <a:p>
            <a:pPr>
              <a:buNone/>
            </a:pPr>
            <a:r>
              <a:rPr lang="tr-TR" sz="2800" dirty="0" smtClean="0">
                <a:solidFill>
                  <a:srgbClr val="002774"/>
                </a:solidFill>
                <a:latin typeface="Century Gothic" pitchFamily="34" charset="0"/>
              </a:rPr>
              <a:t>                       Dolaştı baş ucunda.</a:t>
            </a:r>
          </a:p>
          <a:p>
            <a:pPr>
              <a:buNone/>
            </a:pPr>
            <a:r>
              <a:rPr lang="tr-TR" sz="2800" dirty="0" smtClean="0">
                <a:solidFill>
                  <a:srgbClr val="002774"/>
                </a:solidFill>
                <a:latin typeface="Century Gothic" pitchFamily="34" charset="0"/>
              </a:rPr>
              <a:t>                       Gövdesiz, ayaksız, elsiz,</a:t>
            </a:r>
          </a:p>
          <a:p>
            <a:pPr>
              <a:buNone/>
            </a:pPr>
            <a:r>
              <a:rPr lang="tr-TR" sz="2800" dirty="0" smtClean="0">
                <a:solidFill>
                  <a:srgbClr val="002774"/>
                </a:solidFill>
                <a:latin typeface="Century Gothic" pitchFamily="34" charset="0"/>
              </a:rPr>
              <a:t>                       Öldü.</a:t>
            </a:r>
          </a:p>
          <a:p>
            <a:endParaRPr lang="tr-TR" dirty="0"/>
          </a:p>
        </p:txBody>
      </p:sp>
      <p:pic>
        <p:nvPicPr>
          <p:cNvPr id="4" name="Picture 3"/>
          <p:cNvPicPr>
            <a:picLocks noChangeAspect="1" noChangeArrowheads="1"/>
          </p:cNvPicPr>
          <p:nvPr/>
        </p:nvPicPr>
        <p:blipFill>
          <a:blip r:embed="rId2" cstate="print"/>
          <a:srcRect/>
          <a:stretch>
            <a:fillRect/>
          </a:stretch>
        </p:blipFill>
        <p:spPr bwMode="auto">
          <a:xfrm>
            <a:off x="6500826" y="642918"/>
            <a:ext cx="1409700" cy="1352550"/>
          </a:xfrm>
          <a:prstGeom prst="rect">
            <a:avLst/>
          </a:prstGeom>
          <a:noFill/>
          <a:ln w="9525">
            <a:noFill/>
            <a:miter lim="800000"/>
            <a:headEnd/>
            <a:tailEnd/>
          </a:ln>
          <a:effectLst/>
        </p:spPr>
      </p:pic>
      <p:pic>
        <p:nvPicPr>
          <p:cNvPr id="5" name="Picture 3"/>
          <p:cNvPicPr>
            <a:picLocks noChangeAspect="1" noChangeArrowheads="1"/>
          </p:cNvPicPr>
          <p:nvPr/>
        </p:nvPicPr>
        <p:blipFill>
          <a:blip r:embed="rId2" cstate="print"/>
          <a:srcRect/>
          <a:stretch>
            <a:fillRect/>
          </a:stretch>
        </p:blipFill>
        <p:spPr bwMode="auto">
          <a:xfrm>
            <a:off x="428596" y="3714752"/>
            <a:ext cx="1409700" cy="135255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28604"/>
            <a:ext cx="8686800" cy="6429396"/>
          </a:xfrm>
        </p:spPr>
        <p:txBody>
          <a:bodyPr/>
          <a:lstStyle/>
          <a:p>
            <a:pPr>
              <a:buNone/>
            </a:pPr>
            <a:r>
              <a:rPr lang="tr-TR" sz="2800" dirty="0" smtClean="0">
                <a:solidFill>
                  <a:srgbClr val="002774"/>
                </a:solidFill>
                <a:latin typeface="Century Gothic" pitchFamily="34" charset="0"/>
              </a:rPr>
              <a:t>    Son kere çaldı kapısını ölüm,</a:t>
            </a:r>
          </a:p>
          <a:p>
            <a:pPr>
              <a:buNone/>
            </a:pPr>
            <a:r>
              <a:rPr lang="tr-TR" sz="2800" dirty="0" smtClean="0">
                <a:solidFill>
                  <a:srgbClr val="002774"/>
                </a:solidFill>
                <a:latin typeface="Century Gothic" pitchFamily="34" charset="0"/>
              </a:rPr>
              <a:t>    Başı düştü yastığa,</a:t>
            </a:r>
          </a:p>
          <a:p>
            <a:pPr>
              <a:buNone/>
            </a:pPr>
            <a:r>
              <a:rPr lang="tr-TR" sz="2800" dirty="0" smtClean="0">
                <a:solidFill>
                  <a:srgbClr val="002774"/>
                </a:solidFill>
                <a:latin typeface="Century Gothic" pitchFamily="34" charset="0"/>
              </a:rPr>
              <a:t>    Ve kalkmadı.</a:t>
            </a:r>
          </a:p>
          <a:p>
            <a:pPr>
              <a:buNone/>
            </a:pPr>
            <a:r>
              <a:rPr lang="tr-TR" sz="2800" dirty="0" smtClean="0">
                <a:solidFill>
                  <a:srgbClr val="002774"/>
                </a:solidFill>
                <a:latin typeface="Century Gothic" pitchFamily="34" charset="0"/>
              </a:rPr>
              <a:t>    Mustafa Kemal adı.</a:t>
            </a:r>
          </a:p>
          <a:p>
            <a:pPr>
              <a:buNone/>
            </a:pPr>
            <a:r>
              <a:rPr lang="tr-TR" sz="2800" dirty="0" smtClean="0">
                <a:solidFill>
                  <a:srgbClr val="002774"/>
                </a:solidFill>
                <a:latin typeface="Century Gothic" pitchFamily="34" charset="0"/>
              </a:rPr>
              <a:t>    Ölüm yine canlanıştır,</a:t>
            </a:r>
          </a:p>
          <a:p>
            <a:pPr>
              <a:buNone/>
            </a:pPr>
            <a:r>
              <a:rPr lang="tr-TR" sz="2800" dirty="0" smtClean="0">
                <a:solidFill>
                  <a:srgbClr val="002774"/>
                </a:solidFill>
                <a:latin typeface="Century Gothic" pitchFamily="34" charset="0"/>
              </a:rPr>
              <a:t>    Yepyeni bir hayat.</a:t>
            </a:r>
          </a:p>
          <a:p>
            <a:pPr>
              <a:buNone/>
            </a:pPr>
            <a:r>
              <a:rPr lang="tr-TR" sz="2800" dirty="0" smtClean="0">
                <a:solidFill>
                  <a:srgbClr val="002774"/>
                </a:solidFill>
                <a:latin typeface="Century Gothic" pitchFamily="34" charset="0"/>
              </a:rPr>
              <a:t>                       Yıl 1938,</a:t>
            </a:r>
          </a:p>
          <a:p>
            <a:pPr>
              <a:buNone/>
            </a:pPr>
            <a:r>
              <a:rPr lang="tr-TR" sz="2800" dirty="0" smtClean="0">
                <a:solidFill>
                  <a:srgbClr val="002774"/>
                </a:solidFill>
                <a:latin typeface="Century Gothic" pitchFamily="34" charset="0"/>
              </a:rPr>
              <a:t>                       Kasım 10,</a:t>
            </a:r>
          </a:p>
          <a:p>
            <a:pPr>
              <a:buNone/>
            </a:pPr>
            <a:r>
              <a:rPr lang="tr-TR" sz="2800" dirty="0" smtClean="0">
                <a:solidFill>
                  <a:srgbClr val="002774"/>
                </a:solidFill>
                <a:latin typeface="Century Gothic" pitchFamily="34" charset="0"/>
              </a:rPr>
              <a:t>                       Dokuzu beş geçiyor saat.</a:t>
            </a:r>
          </a:p>
          <a:p>
            <a:pPr>
              <a:buNone/>
            </a:pPr>
            <a:r>
              <a:rPr lang="tr-TR" sz="2800" dirty="0" smtClean="0">
                <a:solidFill>
                  <a:srgbClr val="002774"/>
                </a:solidFill>
                <a:latin typeface="Century Gothic" pitchFamily="34" charset="0"/>
              </a:rPr>
              <a:t>                       Öldü.</a:t>
            </a:r>
          </a:p>
          <a:p>
            <a:endParaRPr lang="tr-TR" dirty="0"/>
          </a:p>
        </p:txBody>
      </p:sp>
      <p:pic>
        <p:nvPicPr>
          <p:cNvPr id="4" name="Picture 3"/>
          <p:cNvPicPr>
            <a:picLocks noChangeAspect="1" noChangeArrowheads="1"/>
          </p:cNvPicPr>
          <p:nvPr/>
        </p:nvPicPr>
        <p:blipFill>
          <a:blip r:embed="rId2" cstate="print"/>
          <a:srcRect/>
          <a:stretch>
            <a:fillRect/>
          </a:stretch>
        </p:blipFill>
        <p:spPr bwMode="auto">
          <a:xfrm>
            <a:off x="6143636" y="1428736"/>
            <a:ext cx="1409700" cy="1352550"/>
          </a:xfrm>
          <a:prstGeom prst="rect">
            <a:avLst/>
          </a:prstGeom>
          <a:noFill/>
          <a:ln w="9525">
            <a:noFill/>
            <a:miter lim="800000"/>
            <a:headEnd/>
            <a:tailEnd/>
          </a:ln>
          <a:effectLst/>
        </p:spPr>
      </p:pic>
      <p:pic>
        <p:nvPicPr>
          <p:cNvPr id="5" name="Picture 3"/>
          <p:cNvPicPr>
            <a:picLocks noChangeAspect="1" noChangeArrowheads="1"/>
          </p:cNvPicPr>
          <p:nvPr/>
        </p:nvPicPr>
        <p:blipFill>
          <a:blip r:embed="rId2" cstate="print"/>
          <a:srcRect/>
          <a:stretch>
            <a:fillRect/>
          </a:stretch>
        </p:blipFill>
        <p:spPr bwMode="auto">
          <a:xfrm>
            <a:off x="428596" y="3929066"/>
            <a:ext cx="1409700" cy="1352550"/>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642918"/>
            <a:ext cx="8929718" cy="6215082"/>
          </a:xfrm>
        </p:spPr>
        <p:txBody>
          <a:bodyPr>
            <a:normAutofit/>
          </a:bodyPr>
          <a:lstStyle/>
          <a:p>
            <a:pPr>
              <a:buNone/>
            </a:pPr>
            <a:r>
              <a:rPr lang="tr-TR" dirty="0" smtClean="0">
                <a:solidFill>
                  <a:srgbClr val="002774"/>
                </a:solidFill>
              </a:rPr>
              <a:t>    </a:t>
            </a:r>
            <a:r>
              <a:rPr lang="tr-TR" sz="2800" dirty="0" smtClean="0">
                <a:solidFill>
                  <a:srgbClr val="002774"/>
                </a:solidFill>
                <a:latin typeface="Century Gothic" pitchFamily="34" charset="0"/>
              </a:rPr>
              <a:t>Hiçbir ölüme böylesine yanmadık.</a:t>
            </a:r>
          </a:p>
          <a:p>
            <a:pPr>
              <a:buNone/>
            </a:pPr>
            <a:r>
              <a:rPr lang="tr-TR" sz="2800" dirty="0" smtClean="0">
                <a:solidFill>
                  <a:srgbClr val="002774"/>
                </a:solidFill>
                <a:latin typeface="Century Gothic" pitchFamily="34" charset="0"/>
              </a:rPr>
              <a:t>    İnanılmazdı, inanmadık.</a:t>
            </a:r>
          </a:p>
          <a:p>
            <a:pPr>
              <a:buNone/>
            </a:pPr>
            <a:r>
              <a:rPr lang="tr-TR" sz="2800" dirty="0" smtClean="0">
                <a:solidFill>
                  <a:srgbClr val="002774"/>
                </a:solidFill>
                <a:latin typeface="Century Gothic" pitchFamily="34" charset="0"/>
              </a:rPr>
              <a:t>    Öldü.</a:t>
            </a:r>
          </a:p>
          <a:p>
            <a:pPr>
              <a:buNone/>
            </a:pPr>
            <a:r>
              <a:rPr lang="tr-TR" sz="280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                          Ölüm yine canlanıştır.</a:t>
            </a:r>
          </a:p>
          <a:p>
            <a:pPr>
              <a:buNone/>
            </a:pPr>
            <a:r>
              <a:rPr lang="tr-TR" sz="2800" dirty="0" smtClean="0">
                <a:solidFill>
                  <a:srgbClr val="002774"/>
                </a:solidFill>
                <a:latin typeface="Century Gothic" pitchFamily="34" charset="0"/>
              </a:rPr>
              <a:t>                          Yeni bir hayat;</a:t>
            </a:r>
          </a:p>
          <a:p>
            <a:pPr>
              <a:buNone/>
            </a:pPr>
            <a:r>
              <a:rPr lang="tr-TR" sz="2800" dirty="0" smtClean="0">
                <a:solidFill>
                  <a:srgbClr val="002774"/>
                </a:solidFill>
                <a:latin typeface="Century Gothic" pitchFamily="34" charset="0"/>
              </a:rPr>
              <a:t>                          Ölmedi,</a:t>
            </a:r>
          </a:p>
          <a:p>
            <a:pPr>
              <a:buNone/>
            </a:pPr>
            <a:r>
              <a:rPr lang="tr-TR" sz="2800" dirty="0" smtClean="0">
                <a:solidFill>
                  <a:srgbClr val="002774"/>
                </a:solidFill>
                <a:latin typeface="Century Gothic" pitchFamily="34" charset="0"/>
              </a:rPr>
              <a:t>                          Ölmez...</a:t>
            </a:r>
          </a:p>
          <a:p>
            <a:pPr>
              <a:buNone/>
            </a:pPr>
            <a:r>
              <a:rPr lang="tr-TR" dirty="0" smtClean="0">
                <a:solidFill>
                  <a:srgbClr val="002774"/>
                </a:solidFill>
                <a:latin typeface="Century Gothic" pitchFamily="34" charset="0"/>
              </a:rPr>
              <a:t>    </a:t>
            </a:r>
            <a:endParaRPr lang="tr-TR" dirty="0"/>
          </a:p>
        </p:txBody>
      </p:sp>
      <p:pic>
        <p:nvPicPr>
          <p:cNvPr id="6" name="Picture 3"/>
          <p:cNvPicPr>
            <a:picLocks noChangeAspect="1" noChangeArrowheads="1"/>
          </p:cNvPicPr>
          <p:nvPr/>
        </p:nvPicPr>
        <p:blipFill>
          <a:blip r:embed="rId2" cstate="print"/>
          <a:srcRect/>
          <a:stretch>
            <a:fillRect/>
          </a:stretch>
        </p:blipFill>
        <p:spPr bwMode="auto">
          <a:xfrm>
            <a:off x="500034" y="3214686"/>
            <a:ext cx="1409700" cy="1352550"/>
          </a:xfrm>
          <a:prstGeom prst="rect">
            <a:avLst/>
          </a:prstGeom>
          <a:noFill/>
          <a:ln w="9525">
            <a:noFill/>
            <a:miter lim="800000"/>
            <a:headEnd/>
            <a:tailEnd/>
          </a:ln>
          <a:effectLst/>
        </p:spPr>
      </p:pic>
      <p:pic>
        <p:nvPicPr>
          <p:cNvPr id="7" name="Picture 3"/>
          <p:cNvPicPr>
            <a:picLocks noChangeAspect="1" noChangeArrowheads="1"/>
          </p:cNvPicPr>
          <p:nvPr/>
        </p:nvPicPr>
        <p:blipFill>
          <a:blip r:embed="rId2" cstate="print"/>
          <a:srcRect/>
          <a:stretch>
            <a:fillRect/>
          </a:stretch>
        </p:blipFill>
        <p:spPr bwMode="auto">
          <a:xfrm>
            <a:off x="7286644" y="714356"/>
            <a:ext cx="1409700" cy="1352550"/>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57167"/>
            <a:ext cx="9144000" cy="3929090"/>
          </a:xfrm>
        </p:spPr>
        <p:txBody>
          <a:bodyPr/>
          <a:lstStyle/>
          <a:p>
            <a:pPr>
              <a:buNone/>
            </a:pPr>
            <a:r>
              <a:rPr lang="tr-TR" dirty="0" smtClean="0">
                <a:solidFill>
                  <a:srgbClr val="002774"/>
                </a:solidFill>
                <a:latin typeface="Century Gothic" pitchFamily="34" charset="0"/>
              </a:rPr>
              <a:t>    </a:t>
            </a:r>
            <a:r>
              <a:rPr lang="tr-TR" sz="2800" dirty="0" smtClean="0">
                <a:solidFill>
                  <a:srgbClr val="002774"/>
                </a:solidFill>
                <a:latin typeface="Century Gothic" pitchFamily="34" charset="0"/>
              </a:rPr>
              <a:t>Ölmedin Ata’m, her an,</a:t>
            </a:r>
          </a:p>
          <a:p>
            <a:pPr>
              <a:buNone/>
            </a:pPr>
            <a:r>
              <a:rPr lang="tr-TR" sz="2800" dirty="0" smtClean="0">
                <a:solidFill>
                  <a:srgbClr val="002774"/>
                </a:solidFill>
                <a:latin typeface="Century Gothic" pitchFamily="34" charset="0"/>
              </a:rPr>
              <a:t>     İçimizde bitmeyen saygı, sonsuz muhabbetsin!</a:t>
            </a:r>
          </a:p>
          <a:p>
            <a:pPr>
              <a:buNone/>
            </a:pPr>
            <a:r>
              <a:rPr lang="tr-TR" sz="2800" dirty="0" smtClean="0">
                <a:solidFill>
                  <a:srgbClr val="002774"/>
                </a:solidFill>
                <a:latin typeface="Century Gothic" pitchFamily="34" charset="0"/>
              </a:rPr>
              <a:t>     And ederiz ki, eserin ölmeyecek!</a:t>
            </a:r>
          </a:p>
          <a:p>
            <a:pPr>
              <a:buNone/>
            </a:pPr>
            <a:r>
              <a:rPr lang="tr-TR" sz="2800" dirty="0" smtClean="0">
                <a:solidFill>
                  <a:srgbClr val="002774"/>
                </a:solidFill>
                <a:latin typeface="Century Gothic" pitchFamily="34" charset="0"/>
              </a:rPr>
              <a:t>     Saflar çözülmeyecek.</a:t>
            </a:r>
          </a:p>
          <a:p>
            <a:pPr>
              <a:buNone/>
            </a:pPr>
            <a:r>
              <a:rPr lang="tr-TR" sz="2800" dirty="0" smtClean="0">
                <a:solidFill>
                  <a:srgbClr val="002774"/>
                </a:solidFill>
                <a:latin typeface="Century Gothic" pitchFamily="34" charset="0"/>
              </a:rPr>
              <a:t>     Sesimizde ses, </a:t>
            </a:r>
          </a:p>
          <a:p>
            <a:pPr>
              <a:buNone/>
            </a:pPr>
            <a:r>
              <a:rPr lang="tr-TR" sz="2800" dirty="0" smtClean="0">
                <a:solidFill>
                  <a:srgbClr val="002774"/>
                </a:solidFill>
                <a:latin typeface="Century Gothic" pitchFamily="34" charset="0"/>
              </a:rPr>
              <a:t>     Gözümüzde göz,</a:t>
            </a:r>
          </a:p>
          <a:p>
            <a:pPr>
              <a:buNone/>
            </a:pPr>
            <a:r>
              <a:rPr lang="tr-TR" sz="2800" dirty="0" smtClean="0">
                <a:solidFill>
                  <a:srgbClr val="002774"/>
                </a:solidFill>
                <a:latin typeface="Century Gothic" pitchFamily="34" charset="0"/>
              </a:rPr>
              <a:t>     Her adımımızda hareketsin</a:t>
            </a:r>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785786" y="4429132"/>
            <a:ext cx="1409700" cy="1352550"/>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a:stretch>
            <a:fillRect/>
          </a:stretch>
        </p:blipFill>
        <p:spPr bwMode="auto">
          <a:xfrm>
            <a:off x="7215206" y="4572008"/>
            <a:ext cx="1409700" cy="1352550"/>
          </a:xfrm>
          <a:prstGeom prst="rect">
            <a:avLst/>
          </a:prstGeom>
          <a:noFill/>
          <a:ln w="9525">
            <a:noFill/>
            <a:miter lim="800000"/>
            <a:headEnd/>
            <a:tailEnd/>
          </a:ln>
          <a:effectLst/>
        </p:spPr>
      </p:pic>
      <p:pic>
        <p:nvPicPr>
          <p:cNvPr id="81922" name="Picture 2"/>
          <p:cNvPicPr>
            <a:picLocks noChangeAspect="1" noChangeArrowheads="1"/>
          </p:cNvPicPr>
          <p:nvPr/>
        </p:nvPicPr>
        <p:blipFill>
          <a:blip r:embed="rId3" cstate="print"/>
          <a:srcRect/>
          <a:stretch>
            <a:fillRect/>
          </a:stretch>
        </p:blipFill>
        <p:spPr bwMode="auto">
          <a:xfrm>
            <a:off x="2786050" y="4714884"/>
            <a:ext cx="1647825" cy="1114425"/>
          </a:xfrm>
          <a:prstGeom prst="rect">
            <a:avLst/>
          </a:prstGeom>
          <a:noFill/>
          <a:ln w="9525">
            <a:noFill/>
            <a:miter lim="800000"/>
            <a:headEnd/>
            <a:tailEnd/>
          </a:ln>
          <a:effectLst/>
        </p:spPr>
      </p:pic>
      <p:pic>
        <p:nvPicPr>
          <p:cNvPr id="81923" name="Picture 3"/>
          <p:cNvPicPr>
            <a:picLocks noChangeAspect="1" noChangeArrowheads="1"/>
          </p:cNvPicPr>
          <p:nvPr/>
        </p:nvPicPr>
        <p:blipFill>
          <a:blip r:embed="rId3" cstate="print"/>
          <a:srcRect/>
          <a:stretch>
            <a:fillRect/>
          </a:stretch>
        </p:blipFill>
        <p:spPr bwMode="auto">
          <a:xfrm>
            <a:off x="5072066" y="4714884"/>
            <a:ext cx="1647825" cy="111442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857256"/>
          </a:xfrm>
        </p:spPr>
        <p:txBody>
          <a:bodyPr>
            <a:normAutofit fontScale="90000"/>
          </a:bodyPr>
          <a:lstStyle/>
          <a:p>
            <a:r>
              <a:rPr lang="tr-TR" sz="3600" b="1" dirty="0" smtClean="0">
                <a:solidFill>
                  <a:srgbClr val="CC0066"/>
                </a:solidFill>
                <a:latin typeface="Century Gothic" pitchFamily="34" charset="0"/>
              </a:rPr>
              <a:t/>
            </a:r>
            <a:br>
              <a:rPr lang="tr-TR" sz="3600" b="1" dirty="0" smtClean="0">
                <a:solidFill>
                  <a:srgbClr val="CC0066"/>
                </a:solidFill>
                <a:latin typeface="Century Gothic" pitchFamily="34" charset="0"/>
              </a:rPr>
            </a:br>
            <a:r>
              <a:rPr lang="tr-TR" sz="3600" b="1" dirty="0" smtClean="0">
                <a:solidFill>
                  <a:srgbClr val="CC0066"/>
                </a:solidFill>
                <a:latin typeface="Century Gothic" pitchFamily="34" charset="0"/>
              </a:rPr>
              <a:t>ATATÜRK  NEREDE ?</a:t>
            </a:r>
            <a:r>
              <a:rPr lang="tr-TR" dirty="0" smtClean="0"/>
              <a:t/>
            </a:r>
            <a:br>
              <a:rPr lang="tr-TR" dirty="0" smtClean="0"/>
            </a:br>
            <a:endParaRPr lang="tr-TR" dirty="0"/>
          </a:p>
        </p:txBody>
      </p:sp>
      <p:sp>
        <p:nvSpPr>
          <p:cNvPr id="3" name="2 İçerik Yer Tutucusu"/>
          <p:cNvSpPr>
            <a:spLocks noGrp="1"/>
          </p:cNvSpPr>
          <p:nvPr>
            <p:ph idx="1"/>
          </p:nvPr>
        </p:nvSpPr>
        <p:spPr>
          <a:xfrm>
            <a:off x="357158" y="1142984"/>
            <a:ext cx="8786842" cy="5715016"/>
          </a:xfrm>
        </p:spPr>
        <p:txBody>
          <a:bodyPr/>
          <a:lstStyle/>
          <a:p>
            <a:pPr>
              <a:buNone/>
            </a:pPr>
            <a:r>
              <a:rPr lang="tr-TR" dirty="0" smtClean="0"/>
              <a:t>    </a:t>
            </a:r>
            <a:r>
              <a:rPr lang="tr-TR" sz="2800" dirty="0" smtClean="0">
                <a:solidFill>
                  <a:srgbClr val="002774"/>
                </a:solidFill>
                <a:latin typeface="Century Gothic" pitchFamily="34" charset="0"/>
              </a:rPr>
              <a:t>Atatürk'ü boşuna arıyorsunuz tepelerde </a:t>
            </a:r>
          </a:p>
          <a:p>
            <a:pPr>
              <a:buNone/>
            </a:pPr>
            <a:r>
              <a:rPr lang="tr-TR" sz="2800" dirty="0" smtClean="0">
                <a:solidFill>
                  <a:srgbClr val="002774"/>
                </a:solidFill>
                <a:latin typeface="Century Gothic" pitchFamily="34" charset="0"/>
              </a:rPr>
              <a:t>    Orda onun sadece anısı var, </a:t>
            </a:r>
          </a:p>
          <a:p>
            <a:pPr>
              <a:buNone/>
            </a:pPr>
            <a:r>
              <a:rPr lang="tr-TR" sz="2800" dirty="0" smtClean="0">
                <a:solidFill>
                  <a:srgbClr val="002774"/>
                </a:solidFill>
                <a:latin typeface="Century Gothic" pitchFamily="34" charset="0"/>
              </a:rPr>
              <a:t>    Atatürk sonsuz bir ülkü artık, </a:t>
            </a:r>
          </a:p>
          <a:p>
            <a:pPr>
              <a:buNone/>
            </a:pPr>
            <a:r>
              <a:rPr lang="tr-TR" sz="2800" dirty="0" smtClean="0">
                <a:solidFill>
                  <a:srgbClr val="002774"/>
                </a:solidFill>
                <a:latin typeface="Century Gothic" pitchFamily="34" charset="0"/>
              </a:rPr>
              <a:t>    İnanmış gönüllerde</a:t>
            </a:r>
          </a:p>
          <a:p>
            <a:pPr>
              <a:buNone/>
            </a:pPr>
            <a:r>
              <a:rPr lang="tr-TR" sz="2800" dirty="0" smtClean="0">
                <a:solidFill>
                  <a:srgbClr val="002774"/>
                </a:solidFill>
                <a:latin typeface="Century Gothic" pitchFamily="34" charset="0"/>
              </a:rPr>
              <a:t>                            Atatürk </a:t>
            </a:r>
          </a:p>
          <a:p>
            <a:pPr>
              <a:buNone/>
            </a:pPr>
            <a:r>
              <a:rPr lang="tr-TR" sz="2800" dirty="0" smtClean="0">
                <a:solidFill>
                  <a:srgbClr val="002774"/>
                </a:solidFill>
                <a:latin typeface="Century Gothic" pitchFamily="34" charset="0"/>
              </a:rPr>
              <a:t>                            Nerede </a:t>
            </a:r>
            <a:r>
              <a:rPr lang="tr-TR" sz="2800" dirty="0" smtClean="0">
                <a:solidFill>
                  <a:srgbClr val="002774"/>
                </a:solidFill>
              </a:rPr>
              <a:t>?</a:t>
            </a:r>
            <a:r>
              <a:rPr lang="tr-TR" sz="2800" dirty="0" smtClean="0">
                <a:solidFill>
                  <a:srgbClr val="002774"/>
                </a:solidFill>
                <a:latin typeface="Century Gothic" pitchFamily="34" charset="0"/>
              </a:rPr>
              <a:t> (1)</a:t>
            </a:r>
          </a:p>
          <a:p>
            <a:pPr>
              <a:buNone/>
            </a:pPr>
            <a:r>
              <a:rPr lang="tr-TR" sz="2800" dirty="0" smtClean="0">
                <a:solidFill>
                  <a:srgbClr val="002774"/>
                </a:solidFill>
                <a:latin typeface="Century Gothic" pitchFamily="34" charset="0"/>
              </a:rPr>
              <a:t>                            Şu altın yaprakları savuran,   </a:t>
            </a:r>
          </a:p>
          <a:p>
            <a:pPr>
              <a:buNone/>
            </a:pPr>
            <a:r>
              <a:rPr lang="tr-TR" sz="2800" dirty="0" smtClean="0">
                <a:solidFill>
                  <a:srgbClr val="002774"/>
                </a:solidFill>
                <a:latin typeface="Century Gothic" pitchFamily="34" charset="0"/>
              </a:rPr>
              <a:t>                            Kasım  yellerinde,                 </a:t>
            </a:r>
          </a:p>
          <a:p>
            <a:pPr>
              <a:buNone/>
            </a:pPr>
            <a:r>
              <a:rPr lang="tr-TR" sz="2800" dirty="0" smtClean="0">
                <a:solidFill>
                  <a:srgbClr val="002774"/>
                </a:solidFill>
                <a:latin typeface="Century Gothic" pitchFamily="34" charset="0"/>
              </a:rPr>
              <a:t>                            Ozanca düşünürsen eğer (2)</a:t>
            </a:r>
          </a:p>
          <a:p>
            <a:pPr>
              <a:buNone/>
            </a:pPr>
            <a:r>
              <a:rPr lang="tr-TR" sz="2800" dirty="0" smtClean="0">
                <a:solidFill>
                  <a:srgbClr val="002774"/>
                </a:solidFill>
                <a:latin typeface="Century Gothic" pitchFamily="34" charset="0"/>
              </a:rPr>
              <a:t>                            Atatürk açıyor çiçeklerde.</a:t>
            </a:r>
          </a:p>
          <a:p>
            <a:pPr>
              <a:buNone/>
            </a:pPr>
            <a:endParaRPr lang="tr-TR" sz="2800" dirty="0" smtClean="0">
              <a:solidFill>
                <a:srgbClr val="002774"/>
              </a:solidFill>
              <a:latin typeface="Century Gothic" pitchFamily="34" charset="0"/>
            </a:endParaRPr>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928662" y="4071942"/>
            <a:ext cx="1409700" cy="135255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6715140" y="2357430"/>
            <a:ext cx="1647825" cy="1114425"/>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642918"/>
            <a:ext cx="8401080" cy="5786478"/>
          </a:xfrm>
        </p:spPr>
        <p:txBody>
          <a:bodyPr>
            <a:normAutofit/>
          </a:bodyPr>
          <a:lstStyle/>
          <a:p>
            <a:pPr>
              <a:buNone/>
            </a:pPr>
            <a:r>
              <a:rPr lang="tr-TR" sz="2800" dirty="0" smtClean="0">
                <a:solidFill>
                  <a:srgbClr val="002774"/>
                </a:solidFill>
                <a:latin typeface="Century Gothic" pitchFamily="34" charset="0"/>
              </a:rPr>
              <a:t>       Atatürk </a:t>
            </a:r>
          </a:p>
          <a:p>
            <a:pPr>
              <a:buNone/>
            </a:pPr>
            <a:r>
              <a:rPr lang="tr-TR" sz="2800" dirty="0" smtClean="0">
                <a:solidFill>
                  <a:srgbClr val="002774"/>
                </a:solidFill>
                <a:latin typeface="Century Gothic" pitchFamily="34" charset="0"/>
              </a:rPr>
              <a:t>       Nerede </a:t>
            </a:r>
            <a:r>
              <a:rPr lang="tr-TR" sz="2800" dirty="0" smtClean="0">
                <a:solidFill>
                  <a:srgbClr val="002774"/>
                </a:solidFill>
              </a:rPr>
              <a:t>?</a:t>
            </a:r>
          </a:p>
          <a:p>
            <a:pPr>
              <a:buNone/>
            </a:pPr>
            <a:r>
              <a:rPr lang="tr-TR" sz="2800" dirty="0" smtClean="0">
                <a:solidFill>
                  <a:srgbClr val="002774"/>
                </a:solidFill>
                <a:latin typeface="Century Gothic" pitchFamily="34" charset="0"/>
              </a:rPr>
              <a:t>       Şu uçsuz bucaksız maviliklerde</a:t>
            </a:r>
          </a:p>
          <a:p>
            <a:pPr>
              <a:buNone/>
            </a:pPr>
            <a:r>
              <a:rPr lang="tr-TR" sz="2800" dirty="0" smtClean="0">
                <a:solidFill>
                  <a:srgbClr val="002774"/>
                </a:solidFill>
                <a:latin typeface="Century Gothic" pitchFamily="34" charset="0"/>
              </a:rPr>
              <a:t>       Yurdu bekliyor göz kırpmadan kardeşim,</a:t>
            </a:r>
          </a:p>
          <a:p>
            <a:pPr>
              <a:buNone/>
            </a:pPr>
            <a:r>
              <a:rPr lang="tr-TR" sz="2800" dirty="0" smtClean="0">
                <a:solidFill>
                  <a:srgbClr val="002774"/>
                </a:solidFill>
                <a:latin typeface="Century Gothic" pitchFamily="34" charset="0"/>
              </a:rPr>
              <a:t>       Aşık olmuş Mehmetçiğin yüreğinde.</a:t>
            </a:r>
          </a:p>
          <a:p>
            <a:pPr>
              <a:buNone/>
            </a:pPr>
            <a:r>
              <a:rPr lang="tr-TR" sz="2800" dirty="0" smtClean="0">
                <a:solidFill>
                  <a:srgbClr val="002774"/>
                </a:solidFill>
                <a:latin typeface="Century Gothic" pitchFamily="34" charset="0"/>
              </a:rPr>
              <a:t> </a:t>
            </a:r>
          </a:p>
          <a:p>
            <a:pPr>
              <a:buNone/>
            </a:pPr>
            <a:r>
              <a:rPr lang="tr-TR" sz="2800" dirty="0" smtClean="0">
                <a:solidFill>
                  <a:srgbClr val="002774"/>
                </a:solidFill>
                <a:latin typeface="Century Gothic" pitchFamily="34" charset="0"/>
              </a:rPr>
              <a:t>                 Atatürk nerede </a:t>
            </a:r>
            <a:r>
              <a:rPr lang="tr-TR" sz="2800" dirty="0" smtClean="0">
                <a:solidFill>
                  <a:srgbClr val="002774"/>
                </a:solidFill>
              </a:rPr>
              <a:t>?</a:t>
            </a:r>
          </a:p>
          <a:p>
            <a:pPr>
              <a:buNone/>
            </a:pPr>
            <a:r>
              <a:rPr lang="tr-TR" sz="2800" dirty="0" smtClean="0">
                <a:solidFill>
                  <a:srgbClr val="002774"/>
                </a:solidFill>
                <a:latin typeface="Century Gothic" pitchFamily="34" charset="0"/>
              </a:rPr>
              <a:t>                 Çalışmanla bulacaksın onu,</a:t>
            </a:r>
          </a:p>
          <a:p>
            <a:pPr>
              <a:buNone/>
            </a:pPr>
            <a:r>
              <a:rPr lang="tr-TR" sz="2800" dirty="0" smtClean="0">
                <a:solidFill>
                  <a:srgbClr val="002774"/>
                </a:solidFill>
                <a:latin typeface="Century Gothic" pitchFamily="34" charset="0"/>
              </a:rPr>
              <a:t>                 Sanatta,</a:t>
            </a:r>
          </a:p>
          <a:p>
            <a:pPr>
              <a:buNone/>
            </a:pPr>
            <a:r>
              <a:rPr lang="tr-TR" sz="2800" dirty="0" smtClean="0">
                <a:solidFill>
                  <a:srgbClr val="002774"/>
                </a:solidFill>
                <a:latin typeface="Century Gothic" pitchFamily="34" charset="0"/>
              </a:rPr>
              <a:t>                 Bilimde,</a:t>
            </a:r>
          </a:p>
          <a:p>
            <a:pPr>
              <a:buNone/>
            </a:pPr>
            <a:r>
              <a:rPr lang="tr-TR" sz="2800" dirty="0" smtClean="0">
                <a:solidFill>
                  <a:srgbClr val="002774"/>
                </a:solidFill>
                <a:latin typeface="Century Gothic" pitchFamily="34" charset="0"/>
              </a:rPr>
              <a:t>                 Fende.</a:t>
            </a:r>
          </a:p>
          <a:p>
            <a:endParaRPr lang="tr-TR" dirty="0"/>
          </a:p>
        </p:txBody>
      </p:sp>
      <p:pic>
        <p:nvPicPr>
          <p:cNvPr id="5" name="Picture 2"/>
          <p:cNvPicPr>
            <a:picLocks noChangeAspect="1" noChangeArrowheads="1"/>
          </p:cNvPicPr>
          <p:nvPr/>
        </p:nvPicPr>
        <p:blipFill>
          <a:blip r:embed="rId2" cstate="print"/>
          <a:srcRect/>
          <a:stretch>
            <a:fillRect/>
          </a:stretch>
        </p:blipFill>
        <p:spPr bwMode="auto">
          <a:xfrm>
            <a:off x="7215206" y="4500570"/>
            <a:ext cx="1409700" cy="1352550"/>
          </a:xfrm>
          <a:prstGeom prst="rect">
            <a:avLst/>
          </a:prstGeom>
          <a:noFill/>
          <a:ln w="9525">
            <a:noFill/>
            <a:miter lim="800000"/>
            <a:headEnd/>
            <a:tailEnd/>
          </a:ln>
          <a:effectLst/>
        </p:spPr>
      </p:pic>
      <p:pic>
        <p:nvPicPr>
          <p:cNvPr id="6" name="Picture 2"/>
          <p:cNvPicPr>
            <a:picLocks noChangeAspect="1" noChangeArrowheads="1"/>
          </p:cNvPicPr>
          <p:nvPr/>
        </p:nvPicPr>
        <p:blipFill>
          <a:blip r:embed="rId3" cstate="print"/>
          <a:srcRect/>
          <a:stretch>
            <a:fillRect/>
          </a:stretch>
        </p:blipFill>
        <p:spPr bwMode="auto">
          <a:xfrm>
            <a:off x="0" y="4429132"/>
            <a:ext cx="1647825" cy="1114425"/>
          </a:xfrm>
          <a:prstGeom prst="rect">
            <a:avLst/>
          </a:prstGeom>
          <a:noFill/>
          <a:ln w="9525">
            <a:noFill/>
            <a:miter lim="800000"/>
            <a:headEnd/>
            <a:tailEnd/>
          </a:ln>
          <a:effectLst/>
        </p:spPr>
      </p:pic>
      <p:pic>
        <p:nvPicPr>
          <p:cNvPr id="7" name="Picture 2"/>
          <p:cNvPicPr>
            <a:picLocks noChangeAspect="1" noChangeArrowheads="1"/>
          </p:cNvPicPr>
          <p:nvPr/>
        </p:nvPicPr>
        <p:blipFill>
          <a:blip r:embed="rId2" cstate="print"/>
          <a:srcRect/>
          <a:stretch>
            <a:fillRect/>
          </a:stretch>
        </p:blipFill>
        <p:spPr bwMode="auto">
          <a:xfrm>
            <a:off x="7215206" y="214290"/>
            <a:ext cx="1409700" cy="1352550"/>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42852"/>
            <a:ext cx="8686800" cy="6572296"/>
          </a:xfrm>
        </p:spPr>
        <p:txBody>
          <a:bodyPr>
            <a:normAutofit fontScale="92500" lnSpcReduction="10000"/>
          </a:bodyPr>
          <a:lstStyle/>
          <a:p>
            <a:pPr>
              <a:buNone/>
            </a:pPr>
            <a:r>
              <a:rPr lang="tr-TR" sz="3000" dirty="0" smtClean="0">
                <a:solidFill>
                  <a:srgbClr val="002774"/>
                </a:solidFill>
                <a:latin typeface="Century Gothic" pitchFamily="34" charset="0"/>
              </a:rPr>
              <a:t>        Rengi şafaklardan daha al, </a:t>
            </a:r>
          </a:p>
          <a:p>
            <a:pPr>
              <a:buNone/>
            </a:pPr>
            <a:r>
              <a:rPr lang="tr-TR" sz="3000" dirty="0" smtClean="0">
                <a:solidFill>
                  <a:srgbClr val="002774"/>
                </a:solidFill>
                <a:latin typeface="Century Gothic" pitchFamily="34" charset="0"/>
              </a:rPr>
              <a:t>        Bayrak olmuş dalga dalga kalelerde, </a:t>
            </a:r>
          </a:p>
          <a:p>
            <a:pPr>
              <a:buNone/>
            </a:pPr>
            <a:r>
              <a:rPr lang="tr-TR" sz="3000" dirty="0" smtClean="0">
                <a:solidFill>
                  <a:srgbClr val="002774"/>
                </a:solidFill>
                <a:latin typeface="Century Gothic" pitchFamily="34" charset="0"/>
              </a:rPr>
              <a:t>        Çağlarda parlıyor o, ölümsüz, </a:t>
            </a:r>
          </a:p>
          <a:p>
            <a:pPr>
              <a:buNone/>
            </a:pPr>
            <a:r>
              <a:rPr lang="tr-TR" sz="3000" dirty="0" smtClean="0">
                <a:solidFill>
                  <a:srgbClr val="002774"/>
                </a:solidFill>
                <a:latin typeface="Century Gothic" pitchFamily="34" charset="0"/>
              </a:rPr>
              <a:t>        Yaşıyor son devrimde</a:t>
            </a:r>
          </a:p>
          <a:p>
            <a:pPr>
              <a:buNone/>
            </a:pPr>
            <a:r>
              <a:rPr lang="tr-TR" sz="3000" dirty="0" smtClean="0">
                <a:solidFill>
                  <a:srgbClr val="002774"/>
                </a:solidFill>
                <a:latin typeface="Century Gothic" pitchFamily="34" charset="0"/>
              </a:rPr>
              <a:t>        Uygarlıkta,</a:t>
            </a:r>
          </a:p>
          <a:p>
            <a:pPr>
              <a:buNone/>
            </a:pPr>
            <a:r>
              <a:rPr lang="tr-TR" sz="3000" dirty="0" smtClean="0">
                <a:solidFill>
                  <a:srgbClr val="002774"/>
                </a:solidFill>
                <a:latin typeface="Century Gothic" pitchFamily="34" charset="0"/>
              </a:rPr>
              <a:t>        Özgürlükte.</a:t>
            </a:r>
          </a:p>
          <a:p>
            <a:pPr>
              <a:buNone/>
            </a:pPr>
            <a:r>
              <a:rPr lang="tr-TR" sz="3000" dirty="0" smtClean="0">
                <a:solidFill>
                  <a:srgbClr val="002774"/>
                </a:solidFill>
                <a:latin typeface="Century Gothic" pitchFamily="34" charset="0"/>
              </a:rPr>
              <a:t> </a:t>
            </a:r>
          </a:p>
          <a:p>
            <a:pPr>
              <a:buNone/>
            </a:pPr>
            <a:r>
              <a:rPr lang="tr-TR" sz="3000" dirty="0" smtClean="0">
                <a:solidFill>
                  <a:srgbClr val="002774"/>
                </a:solidFill>
                <a:latin typeface="Century Gothic" pitchFamily="34" charset="0"/>
              </a:rPr>
              <a:t>                       Yaşıyor,</a:t>
            </a:r>
          </a:p>
          <a:p>
            <a:pPr>
              <a:buNone/>
            </a:pPr>
            <a:r>
              <a:rPr lang="tr-TR" sz="3000" dirty="0" smtClean="0">
                <a:solidFill>
                  <a:srgbClr val="002774"/>
                </a:solidFill>
                <a:latin typeface="Century Gothic" pitchFamily="34" charset="0"/>
              </a:rPr>
              <a:t>                       En doğruda </a:t>
            </a:r>
          </a:p>
          <a:p>
            <a:pPr>
              <a:buNone/>
            </a:pPr>
            <a:r>
              <a:rPr lang="tr-TR" sz="3000" dirty="0" smtClean="0">
                <a:solidFill>
                  <a:srgbClr val="002774"/>
                </a:solidFill>
                <a:latin typeface="Century Gothic" pitchFamily="34" charset="0"/>
              </a:rPr>
              <a:t>                       En gerçekte </a:t>
            </a:r>
          </a:p>
          <a:p>
            <a:pPr>
              <a:buNone/>
            </a:pPr>
            <a:r>
              <a:rPr lang="tr-TR" sz="3000" dirty="0" smtClean="0">
                <a:solidFill>
                  <a:srgbClr val="002774"/>
                </a:solidFill>
                <a:latin typeface="Century Gothic" pitchFamily="34" charset="0"/>
              </a:rPr>
              <a:t>                       En güzelde. </a:t>
            </a:r>
          </a:p>
          <a:p>
            <a:pPr>
              <a:buNone/>
            </a:pPr>
            <a:r>
              <a:rPr lang="tr-TR" sz="3000" dirty="0" smtClean="0">
                <a:solidFill>
                  <a:srgbClr val="002774"/>
                </a:solidFill>
                <a:latin typeface="Century Gothic" pitchFamily="34" charset="0"/>
              </a:rPr>
              <a:t> </a:t>
            </a:r>
          </a:p>
          <a:p>
            <a:pPr>
              <a:buNone/>
            </a:pPr>
            <a:r>
              <a:rPr lang="tr-TR" sz="3000" b="1" dirty="0" smtClean="0">
                <a:solidFill>
                  <a:srgbClr val="002774"/>
                </a:solidFill>
                <a:latin typeface="Century Gothic" pitchFamily="34" charset="0"/>
              </a:rPr>
              <a:t>                                                </a:t>
            </a:r>
            <a:endParaRPr lang="tr-TR" sz="3000" dirty="0" smtClean="0">
              <a:solidFill>
                <a:srgbClr val="CC0066"/>
              </a:solidFill>
              <a:latin typeface="Century Gothic" pitchFamily="34" charset="0"/>
            </a:endParaRPr>
          </a:p>
          <a:p>
            <a:endParaRPr lang="tr-TR" dirty="0"/>
          </a:p>
        </p:txBody>
      </p:sp>
      <p:pic>
        <p:nvPicPr>
          <p:cNvPr id="4" name="Picture 2"/>
          <p:cNvPicPr>
            <a:picLocks noChangeAspect="1" noChangeArrowheads="1"/>
          </p:cNvPicPr>
          <p:nvPr/>
        </p:nvPicPr>
        <p:blipFill>
          <a:blip r:embed="rId3" cstate="print"/>
          <a:srcRect/>
          <a:stretch>
            <a:fillRect/>
          </a:stretch>
        </p:blipFill>
        <p:spPr bwMode="auto">
          <a:xfrm>
            <a:off x="6357950" y="2143116"/>
            <a:ext cx="1409700" cy="135255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6357950" y="3929066"/>
            <a:ext cx="1409700" cy="1352550"/>
          </a:xfrm>
          <a:prstGeom prst="rect">
            <a:avLst/>
          </a:prstGeom>
          <a:noFill/>
          <a:ln w="9525">
            <a:noFill/>
            <a:miter lim="800000"/>
            <a:headEnd/>
            <a:tailEnd/>
          </a:ln>
          <a:effectLst/>
        </p:spPr>
      </p:pic>
      <p:pic>
        <p:nvPicPr>
          <p:cNvPr id="8" name="Picture 2"/>
          <p:cNvPicPr>
            <a:picLocks noChangeAspect="1" noChangeArrowheads="1"/>
          </p:cNvPicPr>
          <p:nvPr/>
        </p:nvPicPr>
        <p:blipFill>
          <a:blip r:embed="rId4" cstate="print"/>
          <a:srcRect/>
          <a:stretch>
            <a:fillRect/>
          </a:stretch>
        </p:blipFill>
        <p:spPr bwMode="auto">
          <a:xfrm>
            <a:off x="142844" y="4000504"/>
            <a:ext cx="1647825" cy="111442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solidFill>
                  <a:srgbClr val="CC0066"/>
                </a:solidFill>
                <a:latin typeface="Century Gothic" pitchFamily="34" charset="0"/>
              </a:rPr>
              <a:t>2 - MİLLİYETÇİLİK</a:t>
            </a:r>
            <a:endParaRPr lang="tr-TR" sz="3600" dirty="0">
              <a:solidFill>
                <a:srgbClr val="CC0066"/>
              </a:solidFill>
            </a:endParaRPr>
          </a:p>
        </p:txBody>
      </p:sp>
      <p:sp>
        <p:nvSpPr>
          <p:cNvPr id="3" name="2 İçerik Yer Tutucusu"/>
          <p:cNvSpPr>
            <a:spLocks noGrp="1"/>
          </p:cNvSpPr>
          <p:nvPr>
            <p:ph idx="1"/>
          </p:nvPr>
        </p:nvSpPr>
        <p:spPr>
          <a:xfrm>
            <a:off x="457200" y="1600200"/>
            <a:ext cx="8043890" cy="4525963"/>
          </a:xfrm>
        </p:spPr>
        <p:txBody>
          <a:bodyPr/>
          <a:lstStyle/>
          <a:p>
            <a:pPr>
              <a:buNone/>
            </a:pPr>
            <a:r>
              <a:rPr lang="tr-TR" dirty="0" smtClean="0">
                <a:solidFill>
                  <a:srgbClr val="CC0066"/>
                </a:solidFill>
              </a:rPr>
              <a:t>   </a:t>
            </a:r>
            <a:r>
              <a:rPr lang="tr-TR" dirty="0" smtClean="0">
                <a:solidFill>
                  <a:srgbClr val="002774"/>
                </a:solidFill>
              </a:rPr>
              <a:t> </a:t>
            </a:r>
            <a:r>
              <a:rPr lang="tr-TR" b="1" dirty="0" smtClean="0">
                <a:solidFill>
                  <a:srgbClr val="CC0066"/>
                </a:solidFill>
                <a:latin typeface="Century Gothic" pitchFamily="34" charset="0"/>
              </a:rPr>
              <a:t>*</a:t>
            </a:r>
            <a:r>
              <a:rPr lang="tr-TR" dirty="0" smtClean="0">
                <a:solidFill>
                  <a:srgbClr val="002774"/>
                </a:solidFill>
                <a:latin typeface="Century Gothic" pitchFamily="34" charset="0"/>
              </a:rPr>
              <a:t> Kişinin milletini ,vatanını ,devletini ,bayrağını her şeyin üstünde tutmasına “</a:t>
            </a:r>
            <a:r>
              <a:rPr lang="tr-TR" dirty="0" smtClean="0">
                <a:solidFill>
                  <a:srgbClr val="CC0066"/>
                </a:solidFill>
                <a:latin typeface="Century Gothic" pitchFamily="34" charset="0"/>
              </a:rPr>
              <a:t>milliyetçilik</a:t>
            </a:r>
            <a:r>
              <a:rPr lang="tr-TR" dirty="0" smtClean="0">
                <a:solidFill>
                  <a:srgbClr val="002774"/>
                </a:solidFill>
                <a:latin typeface="Century Gothic" pitchFamily="34" charset="0"/>
              </a:rPr>
              <a:t>” denir.</a:t>
            </a:r>
            <a:endParaRPr lang="tr-TR" dirty="0" smtClean="0">
              <a:solidFill>
                <a:srgbClr val="CC0066"/>
              </a:solidFill>
              <a:latin typeface="Century Gothic" pitchFamily="34" charset="0"/>
            </a:endParaRPr>
          </a:p>
          <a:p>
            <a:pPr>
              <a:buNone/>
            </a:pPr>
            <a:r>
              <a:rPr lang="tr-TR" dirty="0" smtClean="0">
                <a:solidFill>
                  <a:srgbClr val="002774"/>
                </a:solidFill>
                <a:latin typeface="Century Gothic" pitchFamily="34" charset="0"/>
              </a:rPr>
              <a:t>    </a:t>
            </a:r>
            <a:r>
              <a:rPr lang="tr-TR" b="1" dirty="0" smtClean="0">
                <a:solidFill>
                  <a:srgbClr val="CC0066"/>
                </a:solidFill>
                <a:latin typeface="Century Gothic" pitchFamily="34" charset="0"/>
              </a:rPr>
              <a:t>*</a:t>
            </a:r>
            <a:r>
              <a:rPr lang="tr-TR" b="1" dirty="0" smtClean="0">
                <a:solidFill>
                  <a:srgbClr val="002774"/>
                </a:solidFill>
                <a:latin typeface="Century Gothic" pitchFamily="34" charset="0"/>
              </a:rPr>
              <a:t> </a:t>
            </a:r>
            <a:r>
              <a:rPr lang="tr-TR" dirty="0" smtClean="0">
                <a:solidFill>
                  <a:srgbClr val="002774"/>
                </a:solidFill>
                <a:latin typeface="Century Gothic" pitchFamily="34" charset="0"/>
              </a:rPr>
              <a:t>Milletini sevmek ,ülkenin kalkınmasını ve çağdaşlaşması için çalışmak esastır.</a:t>
            </a:r>
            <a:endParaRPr lang="tr-TR" b="1" dirty="0" smtClean="0">
              <a:solidFill>
                <a:srgbClr val="002774"/>
              </a:solidFill>
              <a:latin typeface="Century Gothic" pitchFamily="34" charset="0"/>
            </a:endParaRPr>
          </a:p>
          <a:p>
            <a:pPr>
              <a:buNone/>
            </a:pPr>
            <a:r>
              <a:rPr lang="tr-TR" b="1" dirty="0" smtClean="0">
                <a:solidFill>
                  <a:srgbClr val="002774"/>
                </a:solidFill>
                <a:latin typeface="Century Gothic" pitchFamily="34" charset="0"/>
              </a:rPr>
              <a:t>    </a:t>
            </a:r>
            <a:r>
              <a:rPr lang="tr-TR" b="1" dirty="0" smtClean="0">
                <a:solidFill>
                  <a:srgbClr val="CC0066"/>
                </a:solidFill>
                <a:latin typeface="Century Gothic" pitchFamily="34" charset="0"/>
              </a:rPr>
              <a:t>*</a:t>
            </a:r>
            <a:r>
              <a:rPr lang="tr-TR" b="1" dirty="0" smtClean="0">
                <a:solidFill>
                  <a:srgbClr val="002774"/>
                </a:solidFill>
                <a:latin typeface="Century Gothic" pitchFamily="34" charset="0"/>
              </a:rPr>
              <a:t> </a:t>
            </a:r>
            <a:r>
              <a:rPr lang="tr-TR" dirty="0" smtClean="0">
                <a:solidFill>
                  <a:srgbClr val="002774"/>
                </a:solidFill>
                <a:latin typeface="Century Gothic" pitchFamily="34" charset="0"/>
              </a:rPr>
              <a:t>“ Ne mutlu Türk’üm diyene! ” sözü milliyetçilik ilkesini açıklar.</a:t>
            </a:r>
            <a:endParaRPr lang="tr-TR" dirty="0">
              <a:solidFill>
                <a:srgbClr val="002774"/>
              </a:solidFill>
              <a:latin typeface="Century Gothic"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543824" cy="1143000"/>
          </a:xfrm>
        </p:spPr>
        <p:txBody>
          <a:bodyPr>
            <a:normAutofit/>
          </a:bodyPr>
          <a:lstStyle/>
          <a:p>
            <a:r>
              <a:rPr lang="tr-TR" sz="3600" b="1" dirty="0">
                <a:solidFill>
                  <a:srgbClr val="CC0066"/>
                </a:solidFill>
                <a:latin typeface="Century Gothic" pitchFamily="34" charset="0"/>
              </a:rPr>
              <a:t>3</a:t>
            </a:r>
            <a:r>
              <a:rPr lang="tr-TR" sz="3600" b="1" dirty="0" smtClean="0">
                <a:solidFill>
                  <a:srgbClr val="CC0066"/>
                </a:solidFill>
                <a:latin typeface="Century Gothic" pitchFamily="34" charset="0"/>
              </a:rPr>
              <a:t> - HALKÇILIK</a:t>
            </a:r>
            <a:endParaRPr lang="tr-TR" sz="3600" b="1" dirty="0">
              <a:solidFill>
                <a:srgbClr val="CC0066"/>
              </a:solidFill>
              <a:latin typeface="Century Gothic" pitchFamily="34" charset="0"/>
            </a:endParaRPr>
          </a:p>
        </p:txBody>
      </p:sp>
      <p:sp>
        <p:nvSpPr>
          <p:cNvPr id="3" name="2 İçerik Yer Tutucusu"/>
          <p:cNvSpPr>
            <a:spLocks noGrp="1"/>
          </p:cNvSpPr>
          <p:nvPr>
            <p:ph idx="1"/>
          </p:nvPr>
        </p:nvSpPr>
        <p:spPr>
          <a:xfrm>
            <a:off x="714348" y="1643050"/>
            <a:ext cx="7643866" cy="4857784"/>
          </a:xfrm>
        </p:spPr>
        <p:txBody>
          <a:bodyPr>
            <a:normAutofit/>
          </a:bodyPr>
          <a:lstStyle/>
          <a:p>
            <a:pPr>
              <a:buNone/>
            </a:pPr>
            <a:r>
              <a:rPr lang="tr-TR" dirty="0">
                <a:solidFill>
                  <a:srgbClr val="002774"/>
                </a:solidFill>
              </a:rPr>
              <a:t> </a:t>
            </a:r>
            <a:r>
              <a:rPr lang="tr-TR" dirty="0" smtClean="0">
                <a:solidFill>
                  <a:srgbClr val="002774"/>
                </a:solidFill>
              </a:rPr>
              <a:t>   </a:t>
            </a:r>
            <a:r>
              <a:rPr lang="tr-TR" dirty="0" smtClean="0">
                <a:solidFill>
                  <a:srgbClr val="CC0066"/>
                </a:solidFill>
              </a:rPr>
              <a:t>*</a:t>
            </a:r>
            <a:r>
              <a:rPr lang="tr-TR" dirty="0" smtClean="0">
                <a:solidFill>
                  <a:srgbClr val="002774"/>
                </a:solidFill>
              </a:rPr>
              <a:t>  Bir ülkede oturan ve o ülkeyi vatan bilen insan topluluğuna “ </a:t>
            </a:r>
            <a:r>
              <a:rPr lang="tr-TR" dirty="0" smtClean="0">
                <a:solidFill>
                  <a:srgbClr val="CC0066"/>
                </a:solidFill>
              </a:rPr>
              <a:t>halk</a:t>
            </a:r>
            <a:r>
              <a:rPr lang="tr-TR" dirty="0" smtClean="0">
                <a:solidFill>
                  <a:srgbClr val="002774"/>
                </a:solidFill>
              </a:rPr>
              <a:t> ” denir.                                                             </a:t>
            </a:r>
            <a:r>
              <a:rPr lang="tr-TR" dirty="0" smtClean="0">
                <a:solidFill>
                  <a:srgbClr val="CC0066"/>
                </a:solidFill>
              </a:rPr>
              <a:t>* </a:t>
            </a:r>
            <a:r>
              <a:rPr lang="tr-TR" dirty="0" smtClean="0">
                <a:solidFill>
                  <a:srgbClr val="002774"/>
                </a:solidFill>
              </a:rPr>
              <a:t> Halkın devlet yönetimine katılmasıdır.                           </a:t>
            </a:r>
            <a:r>
              <a:rPr lang="tr-TR" dirty="0" smtClean="0">
                <a:solidFill>
                  <a:srgbClr val="CC0066"/>
                </a:solidFill>
              </a:rPr>
              <a:t>*</a:t>
            </a:r>
            <a:r>
              <a:rPr lang="tr-TR" dirty="0" smtClean="0">
                <a:solidFill>
                  <a:srgbClr val="002774"/>
                </a:solidFill>
              </a:rPr>
              <a:t>  Herkesin kanun önünde eşit olması demektir.                                                                                                </a:t>
            </a:r>
            <a:r>
              <a:rPr lang="tr-TR" dirty="0" smtClean="0">
                <a:solidFill>
                  <a:srgbClr val="CC0066"/>
                </a:solidFill>
              </a:rPr>
              <a:t>*</a:t>
            </a:r>
            <a:r>
              <a:rPr lang="tr-TR" dirty="0" smtClean="0">
                <a:solidFill>
                  <a:srgbClr val="002774"/>
                </a:solidFill>
              </a:rPr>
              <a:t> </a:t>
            </a:r>
            <a:r>
              <a:rPr lang="tr-TR" dirty="0">
                <a:solidFill>
                  <a:srgbClr val="002774"/>
                </a:solidFill>
              </a:rPr>
              <a:t>H</a:t>
            </a:r>
            <a:r>
              <a:rPr lang="en-US" dirty="0" smtClean="0">
                <a:solidFill>
                  <a:srgbClr val="002774"/>
                </a:solidFill>
              </a:rPr>
              <a:t>alkımızın sosyal, kültürel, ekonomik yönden gelişip güçlenmesini amaçlar. </a:t>
            </a:r>
            <a:r>
              <a:rPr lang="tr-TR" dirty="0" smtClean="0">
                <a:solidFill>
                  <a:srgbClr val="002774"/>
                </a:solidFill>
              </a:rPr>
              <a:t>                                  </a:t>
            </a:r>
            <a:endParaRPr lang="tr-TR" dirty="0">
              <a:solidFill>
                <a:srgbClr val="CC0066"/>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a:solidFill>
                  <a:srgbClr val="CC0066"/>
                </a:solidFill>
                <a:latin typeface="Century Gothic" pitchFamily="34" charset="0"/>
              </a:rPr>
              <a:t>3</a:t>
            </a:r>
            <a:r>
              <a:rPr lang="tr-TR" sz="3600" b="1" dirty="0" smtClean="0">
                <a:solidFill>
                  <a:srgbClr val="CC0066"/>
                </a:solidFill>
                <a:latin typeface="Century Gothic" pitchFamily="34" charset="0"/>
              </a:rPr>
              <a:t> - HALKÇILIK</a:t>
            </a:r>
            <a:endParaRPr lang="tr-TR" sz="3600" dirty="0">
              <a:solidFill>
                <a:srgbClr val="CC0066"/>
              </a:solidFill>
            </a:endParaRPr>
          </a:p>
        </p:txBody>
      </p:sp>
      <p:pic>
        <p:nvPicPr>
          <p:cNvPr id="10243" name="Picture 3"/>
          <p:cNvPicPr>
            <a:picLocks noChangeAspect="1" noChangeArrowheads="1"/>
          </p:cNvPicPr>
          <p:nvPr/>
        </p:nvPicPr>
        <p:blipFill>
          <a:blip r:embed="rId2" cstate="print"/>
          <a:srcRect/>
          <a:stretch>
            <a:fillRect/>
          </a:stretch>
        </p:blipFill>
        <p:spPr bwMode="auto">
          <a:xfrm>
            <a:off x="714348" y="1285860"/>
            <a:ext cx="8072494" cy="4500594"/>
          </a:xfrm>
          <a:prstGeom prst="rect">
            <a:avLst/>
          </a:prstGeom>
          <a:noFill/>
          <a:ln w="9525">
            <a:noFill/>
            <a:miter lim="800000"/>
            <a:headEnd/>
            <a:tailEnd/>
          </a:ln>
          <a:effectLst/>
        </p:spPr>
      </p:pic>
      <p:sp>
        <p:nvSpPr>
          <p:cNvPr id="6" name="2 İçerik Yer Tutucusu"/>
          <p:cNvSpPr>
            <a:spLocks noGrp="1"/>
          </p:cNvSpPr>
          <p:nvPr>
            <p:ph idx="1"/>
          </p:nvPr>
        </p:nvSpPr>
        <p:spPr>
          <a:xfrm>
            <a:off x="857224" y="6000768"/>
            <a:ext cx="7715304" cy="428627"/>
          </a:xfrm>
        </p:spPr>
        <p:txBody>
          <a:bodyPr>
            <a:noAutofit/>
          </a:bodyPr>
          <a:lstStyle/>
          <a:p>
            <a:pPr>
              <a:buNone/>
            </a:pPr>
            <a:r>
              <a:rPr lang="tr-TR" sz="2400" b="1" dirty="0" smtClean="0">
                <a:solidFill>
                  <a:srgbClr val="CC0066"/>
                </a:solidFill>
                <a:latin typeface="Century Gothic" pitchFamily="34" charset="0"/>
              </a:rPr>
              <a:t>TÜRK KADININA SEÇME VE SEÇİLME HAKKI VERİLDİ</a:t>
            </a:r>
            <a:endParaRPr lang="tr-TR" sz="2400" b="1" dirty="0">
              <a:solidFill>
                <a:srgbClr val="CC0066"/>
              </a:solidFill>
              <a:latin typeface="Century Gothic"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901014" cy="1143000"/>
          </a:xfrm>
        </p:spPr>
        <p:txBody>
          <a:bodyPr>
            <a:normAutofit/>
          </a:bodyPr>
          <a:lstStyle/>
          <a:p>
            <a:r>
              <a:rPr lang="tr-TR" sz="3600" b="1" dirty="0">
                <a:solidFill>
                  <a:srgbClr val="CC0066"/>
                </a:solidFill>
                <a:latin typeface="Century Gothic" pitchFamily="34" charset="0"/>
              </a:rPr>
              <a:t>4</a:t>
            </a:r>
            <a:r>
              <a:rPr lang="tr-TR" sz="3600" b="1" dirty="0" smtClean="0">
                <a:solidFill>
                  <a:srgbClr val="CC0066"/>
                </a:solidFill>
                <a:latin typeface="Century Gothic" pitchFamily="34" charset="0"/>
              </a:rPr>
              <a:t> - DEVLETÇİLİK</a:t>
            </a:r>
            <a:endParaRPr lang="tr-TR" sz="3600" dirty="0">
              <a:solidFill>
                <a:srgbClr val="CC0066"/>
              </a:solidFill>
            </a:endParaRPr>
          </a:p>
        </p:txBody>
      </p:sp>
      <p:sp>
        <p:nvSpPr>
          <p:cNvPr id="3" name="2 İçerik Yer Tutucusu"/>
          <p:cNvSpPr>
            <a:spLocks noGrp="1"/>
          </p:cNvSpPr>
          <p:nvPr>
            <p:ph idx="1"/>
          </p:nvPr>
        </p:nvSpPr>
        <p:spPr>
          <a:xfrm>
            <a:off x="642910" y="1600200"/>
            <a:ext cx="7715304" cy="4525963"/>
          </a:xfrm>
        </p:spPr>
        <p:txBody>
          <a:bodyPr/>
          <a:lstStyle/>
          <a:p>
            <a:pPr>
              <a:buNone/>
            </a:pPr>
            <a:r>
              <a:rPr lang="tr-TR" dirty="0" smtClean="0">
                <a:solidFill>
                  <a:srgbClr val="002774"/>
                </a:solidFill>
              </a:rPr>
              <a:t>    </a:t>
            </a:r>
            <a:r>
              <a:rPr lang="tr-TR" dirty="0" smtClean="0">
                <a:solidFill>
                  <a:srgbClr val="CC0066"/>
                </a:solidFill>
              </a:rPr>
              <a:t> * </a:t>
            </a:r>
            <a:r>
              <a:rPr lang="tr-TR" dirty="0" smtClean="0">
                <a:solidFill>
                  <a:srgbClr val="002774"/>
                </a:solidFill>
              </a:rPr>
              <a:t>Atatürk’ün ekonomik alandaki görüşleridir.</a:t>
            </a:r>
          </a:p>
          <a:p>
            <a:pPr>
              <a:buNone/>
            </a:pPr>
            <a:r>
              <a:rPr lang="tr-TR" dirty="0" smtClean="0">
                <a:solidFill>
                  <a:srgbClr val="002774"/>
                </a:solidFill>
              </a:rPr>
              <a:t>    </a:t>
            </a:r>
            <a:r>
              <a:rPr lang="tr-TR" dirty="0" smtClean="0">
                <a:solidFill>
                  <a:srgbClr val="CC0066"/>
                </a:solidFill>
              </a:rPr>
              <a:t> *  </a:t>
            </a:r>
            <a:r>
              <a:rPr lang="tr-TR" dirty="0" smtClean="0">
                <a:solidFill>
                  <a:srgbClr val="002774"/>
                </a:solidFill>
              </a:rPr>
              <a:t>Devletin ekonomik hayatımızı yönlendirmesi ve planlamasıdır.                                                      </a:t>
            </a:r>
            <a:r>
              <a:rPr lang="tr-TR" dirty="0" smtClean="0">
                <a:solidFill>
                  <a:srgbClr val="CC0066"/>
                </a:solidFill>
              </a:rPr>
              <a:t>* </a:t>
            </a:r>
            <a:r>
              <a:rPr lang="tr-TR" dirty="0" smtClean="0">
                <a:solidFill>
                  <a:srgbClr val="002774"/>
                </a:solidFill>
              </a:rPr>
              <a:t> Halkımızın yapamayacağı işlerin devlet tarafından yapılmasıdır.                                                        </a:t>
            </a:r>
            <a:r>
              <a:rPr lang="tr-TR" dirty="0" smtClean="0">
                <a:solidFill>
                  <a:srgbClr val="CC0066"/>
                </a:solidFill>
              </a:rPr>
              <a:t>* </a:t>
            </a:r>
            <a:r>
              <a:rPr lang="tr-TR" dirty="0" smtClean="0">
                <a:solidFill>
                  <a:srgbClr val="002774"/>
                </a:solidFill>
              </a:rPr>
              <a:t> Ekonomik ,sosyal ve kültürel  alanda kalkınmayı amaçlar.</a:t>
            </a:r>
            <a:endParaRPr lang="tr-TR" dirty="0">
              <a:solidFill>
                <a:srgbClr val="002774"/>
              </a:solidFill>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938</TotalTime>
  <Words>2126</Words>
  <Application>Microsoft Office PowerPoint</Application>
  <PresentationFormat>Ekran Gösterisi (4:3)</PresentationFormat>
  <Paragraphs>346</Paragraphs>
  <Slides>57</Slides>
  <Notes>3</Notes>
  <HiddenSlides>0</HiddenSlides>
  <MMClips>0</MMClips>
  <ScaleCrop>false</ScaleCrop>
  <HeadingPairs>
    <vt:vector size="4" baseType="variant">
      <vt:variant>
        <vt:lpstr>Tema</vt:lpstr>
      </vt:variant>
      <vt:variant>
        <vt:i4>1</vt:i4>
      </vt:variant>
      <vt:variant>
        <vt:lpstr>Slayt Başlıkları</vt:lpstr>
      </vt:variant>
      <vt:variant>
        <vt:i4>57</vt:i4>
      </vt:variant>
    </vt:vector>
  </HeadingPairs>
  <TitlesOfParts>
    <vt:vector size="58" baseType="lpstr">
      <vt:lpstr>Ofis Teması</vt:lpstr>
      <vt:lpstr>ATATÜRK  İLKELERİ</vt:lpstr>
      <vt:lpstr>ATATÜRK  İLKELERİ</vt:lpstr>
      <vt:lpstr>1 - CUMHURİYETÇİLİK</vt:lpstr>
      <vt:lpstr>1 - CUMHURİYETÇİLİK</vt:lpstr>
      <vt:lpstr>2 - MİLLİYETÇİLİK</vt:lpstr>
      <vt:lpstr>2 - MİLLİYETÇİLİK</vt:lpstr>
      <vt:lpstr>3 - HALKÇILIK</vt:lpstr>
      <vt:lpstr>3 - HALKÇILIK</vt:lpstr>
      <vt:lpstr>4 - DEVLETÇİLİK</vt:lpstr>
      <vt:lpstr>4 - DEVLETÇİLİK</vt:lpstr>
      <vt:lpstr>4 - DEVLETÇİLİK</vt:lpstr>
      <vt:lpstr>5 - LAİKLİK</vt:lpstr>
      <vt:lpstr>6 - İNKILAPÇILIK</vt:lpstr>
      <vt:lpstr>6 - İNKILAPÇILIK</vt:lpstr>
      <vt:lpstr>ATATÜRK  İNKILAPLARI</vt:lpstr>
      <vt:lpstr>SİYASAL ALANDA İNKILAP</vt:lpstr>
      <vt:lpstr>SİYASAL ALANDA İNKILAP</vt:lpstr>
      <vt:lpstr>HUKUK ALANINDA İNKILAP</vt:lpstr>
      <vt:lpstr>HUKUK ALANINDA İNKILAP</vt:lpstr>
      <vt:lpstr>HUKUK ALANINDA İNKILAP</vt:lpstr>
      <vt:lpstr>HUKUK ALANINDA İNKILAP</vt:lpstr>
      <vt:lpstr>EĞİTİM  VE  KÜLTÜR  ALANINDA  İNKILAP</vt:lpstr>
      <vt:lpstr>EĞİTİM  VE  KÜLTÜR  ALANINDA  İNKILAP</vt:lpstr>
      <vt:lpstr>TOPLUMSAL ALANDA İNKILAP</vt:lpstr>
      <vt:lpstr>TOPLUMSAL ALANDA İNKILAP</vt:lpstr>
      <vt:lpstr>TOPLUMSAL ALANDA İNKILAP</vt:lpstr>
      <vt:lpstr>TOPLUMSAL ALANDA İNKILAP</vt:lpstr>
      <vt:lpstr>EKONOMİK ALANDA İNKILAP</vt:lpstr>
      <vt:lpstr>EKONOMİK ALANDA İNKILAP</vt:lpstr>
      <vt:lpstr>EKONOMİK ALANDA İNKILAP</vt:lpstr>
      <vt:lpstr>EKONOMİK ALANDA İNKILAP</vt:lpstr>
      <vt:lpstr>EKONOMİK ALANDA İNKILAP</vt:lpstr>
      <vt:lpstr>EKONOMİK ALANDA İNKILAP</vt:lpstr>
      <vt:lpstr>EKONOMİK ALANDA İNKILAP</vt:lpstr>
      <vt:lpstr> ATATÜRK  İLKELERİ </vt:lpstr>
      <vt:lpstr> ATATÜRK  İLKELERİNİN  ORTAK  ÖZELLİKLERİ </vt:lpstr>
      <vt:lpstr> ATATÜRK  İLKE  VE  İNKILAPLARININ  DAYANDIĞI  TEMEL  İLKELER </vt:lpstr>
      <vt:lpstr> CUMHURİYETÇİLİK </vt:lpstr>
      <vt:lpstr>CUMHURİYETÇİLİK</vt:lpstr>
      <vt:lpstr>MİLLİYETÇİLİK</vt:lpstr>
      <vt:lpstr>  MİLLİYETÇİLİK </vt:lpstr>
      <vt:lpstr> HALKÇILIK </vt:lpstr>
      <vt:lpstr> HALKÇILIK </vt:lpstr>
      <vt:lpstr> LAİKLİK </vt:lpstr>
      <vt:lpstr> LAİKLİK </vt:lpstr>
      <vt:lpstr> DEVLETÇİLİK </vt:lpstr>
      <vt:lpstr> DEVLETÇİLİK </vt:lpstr>
      <vt:lpstr>İNKILAPÇILIK</vt:lpstr>
      <vt:lpstr> İNKILAPÇILIK </vt:lpstr>
      <vt:lpstr>GAZİ MUSTAFA KEMAL ARAMIZDAN AYRILIYOR</vt:lpstr>
      <vt:lpstr>Slayt 51</vt:lpstr>
      <vt:lpstr>Slayt 52</vt:lpstr>
      <vt:lpstr>Slayt 53</vt:lpstr>
      <vt:lpstr>Slayt 54</vt:lpstr>
      <vt:lpstr> ATATÜRK  NEREDE ? </vt:lpstr>
      <vt:lpstr>Slayt 56</vt:lpstr>
      <vt:lpstr>Slayt 57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2010-11-06T11:20:07Z</dcterms:created>
  <dcterms:modified xsi:type="dcterms:W3CDTF">2016-01-11T15:00:56Z</dcterms:modified>
  <cp:category>www.sorubak.com</cp:category>
</cp:coreProperties>
</file>