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9141619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871132"/>
            <a:ext cx="5111752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3657597"/>
            <a:ext cx="5111752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7425" y="5037663"/>
            <a:ext cx="673100" cy="2794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298" y="5037663"/>
            <a:ext cx="3910976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7676" y="5037663"/>
            <a:ext cx="413375" cy="279400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299" y="3522131"/>
            <a:ext cx="51117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96739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4815415"/>
            <a:ext cx="7207250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0" y="1041400"/>
            <a:ext cx="7579479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5382153"/>
            <a:ext cx="7207250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83251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1" y="982132"/>
            <a:ext cx="7194549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1" y="4343400"/>
            <a:ext cx="719454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414019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6593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3352800"/>
            <a:ext cx="66294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343400"/>
            <a:ext cx="7207250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646510" y="8799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0200" y="282787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047127" y="414019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77253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3308581"/>
            <a:ext cx="720725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777381"/>
            <a:ext cx="720725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2147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9312"/>
            <a:ext cx="720725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529667"/>
            <a:ext cx="7207251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646510" y="8799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0200" y="2599261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047127" y="34290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31648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982132"/>
            <a:ext cx="7207250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0168"/>
            <a:ext cx="7207251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4470400"/>
            <a:ext cx="7207253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34290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7199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96286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18" y="982132"/>
            <a:ext cx="1418171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49" y="982132"/>
            <a:ext cx="5574769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6647918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49368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0438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752606"/>
            <a:ext cx="6119016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3846052"/>
            <a:ext cx="6119018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509542" y="3710585"/>
            <a:ext cx="612253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6089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91126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3243263"/>
            <a:ext cx="3538728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3243263"/>
            <a:ext cx="3538728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53103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33903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79923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59" y="1388534"/>
            <a:ext cx="278884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982132"/>
            <a:ext cx="4102100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59" y="3031065"/>
            <a:ext cx="2788841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047127" y="2912533"/>
            <a:ext cx="26358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5871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883832"/>
            <a:ext cx="4681362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1041400"/>
            <a:ext cx="2297510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3255432"/>
            <a:ext cx="4681362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3958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"/>
            <a:ext cx="9141619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552" y="982133"/>
            <a:ext cx="7200897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2556932"/>
            <a:ext cx="7200897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126" y="5969000"/>
            <a:ext cx="12001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3720DD-5B6D-40BF-8493-A6B52D484E6B}" type="datetimeFigureOut">
              <a:rPr lang="tr-TR" smtClean="0"/>
              <a:pPr/>
              <a:t>22.01.2016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1" y="5969000"/>
            <a:ext cx="54794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5426" y="5969000"/>
            <a:ext cx="40702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39819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770919" y="548680"/>
            <a:ext cx="7488832" cy="56323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cap="all" dirty="0" smtClean="0">
                <a:ln w="0">
                  <a:solidFill>
                    <a:sysClr val="windowText" lastClr="0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5. SINIF SOSYAL BİLGİLER ATATÜRK İLKELERİ KONU ANLATIMI</a:t>
            </a:r>
            <a:endParaRPr lang="tr-TR" sz="4400" cap="all" dirty="0">
              <a:ln w="0">
                <a:solidFill>
                  <a:sysClr val="windowText" lastClr="00000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0727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HALKÇILIK İLKESİ</a:t>
            </a:r>
          </a:p>
          <a:p>
            <a:pPr algn="ctr"/>
            <a:r>
              <a:rPr lang="tr-TR" sz="3200" dirty="0" smtClean="0"/>
              <a:t>Halkın yararına yapılan her türlü faaliyeti kapsar. Devlet ayrım yapmadan halka eşit hizmet götürmekle yükümlüdür. Ayrıcalıkların kaldırılması, eşitlik, dayanışma, sosyal devlet kavramları bu ilke ile ilgilidir. Halkçılık ; halkın mutlu, huzurlu bir şekilde yaşamını sürdürmesi için çalışmaktır.</a:t>
            </a:r>
          </a:p>
          <a:p>
            <a:r>
              <a:rPr lang="tr-TR" sz="3200" b="1" dirty="0" smtClean="0"/>
              <a:t>Halkçılık İlkesini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Halk devlet yönetimine katılır.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Herkes kanunlar önünde eşit haklara sahiptir.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893929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Halkçılık İlkesi İle İlgili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Saltanatın kaldırılıp , cumhuriyetin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Türk Medeni Kanunu’nun kabul edilmesi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Tekke , zaviye ve türbelerin kapatılması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Kadınlara seçme ve seçilme hakkının verilmesi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Kıyafette değişiklik yapılması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Soyadı Kanunu’nun çıkarılması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err="1" smtClean="0"/>
              <a:t>Tehvid</a:t>
            </a:r>
            <a:r>
              <a:rPr lang="tr-TR" sz="3200" dirty="0" smtClean="0"/>
              <a:t>-i Tedrisat(Öğrenim Birliği)Kanunu’nun kabulü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Aşar vergisinin kaldırılması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519939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91449" y="476672"/>
            <a:ext cx="82089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100" b="1" dirty="0" smtClean="0">
                <a:solidFill>
                  <a:schemeClr val="accent1"/>
                </a:solidFill>
              </a:rPr>
              <a:t>DEVLETÇİLİK İLKESİ</a:t>
            </a:r>
          </a:p>
          <a:p>
            <a:pPr algn="ctr"/>
            <a:r>
              <a:rPr lang="tr-TR" sz="3100" dirty="0" smtClean="0"/>
              <a:t>Devletin ekonomik hayatın içinde yer almasıdır. Yani gerektiğinde fabrika ve şirket kurup işletmesidir . Bu ilke ekonomiyle ilgilidir. Ekonomi, </a:t>
            </a:r>
          </a:p>
          <a:p>
            <a:pPr algn="ctr"/>
            <a:r>
              <a:rPr lang="tr-TR" sz="3100" dirty="0"/>
              <a:t>y</a:t>
            </a:r>
            <a:r>
              <a:rPr lang="tr-TR" sz="3100" dirty="0" smtClean="0"/>
              <a:t>atırım, kamulaştırma, bütün yatırımların devlet eli ile yapılması gibi kavramlar bu ilke ile ilgilidir.</a:t>
            </a:r>
          </a:p>
          <a:p>
            <a:r>
              <a:rPr lang="tr-TR" sz="3100" b="1" dirty="0" smtClean="0"/>
              <a:t>Devletçilik İlkesinin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Devletin ekonomik sosyal ve kültürel alanda gelişmesini amaçlar.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Devlet ülkede kaynakları belirler ve işletir.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Vatandaşların işyeri kurmasını destekler, örnek olur.</a:t>
            </a:r>
            <a:endParaRPr lang="tr-TR" sz="3100" dirty="0"/>
          </a:p>
        </p:txBody>
      </p:sp>
    </p:spTree>
    <p:extLst>
      <p:ext uri="{BB962C8B-B14F-4D97-AF65-F5344CB8AC3E}">
        <p14:creationId xmlns="" xmlns:p14="http://schemas.microsoft.com/office/powerpoint/2010/main" val="38026559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Devletçilik İlkesi İle İlgili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Devlet öncülüğünde çeşitli fabrikaların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Sümerbank ve Etibank gibi devlet bankalarının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Maden Tetik Arama Enstitüsü’nün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Tarım , ticaret , sanayi ve ulaşım alanlarında devlet tarafından çeşitli yatırımların yapılması</a:t>
            </a:r>
            <a:endParaRPr lang="tr-TR" sz="3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652562"/>
            <a:ext cx="273630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930625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LAİKLİK İLKESİ</a:t>
            </a:r>
          </a:p>
          <a:p>
            <a:pPr algn="ctr"/>
            <a:r>
              <a:rPr lang="tr-TR" sz="3200" dirty="0" smtClean="0"/>
              <a:t>Laiklik en kısa tanımıyla din ve devlet işlerinin birbirinden ayrı tutulmasıdır . Kişilere din, ibadet ve vicdan özgürlüğü sağlar .Bu ilkeye göre herkes inandığı dinin ibadetlerini ve gereklerini yapmalıdır. Laiklik sadece din ve devlet işlerinin birbirinden ayrılması değil , herkesin din ve vicdan özgürlüğünün olmasıdır. Din ve devlet işlerinin ayrı tutulması, akılcılık ve bilimsellik, din ve vicdan özgürlüğü, çağdaşlaşma kavramları bu ilke ile ilgilidir.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120296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3689" y="584385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Laiklik İlkesinin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Devlet yönetiminde din ve devlet işleri birbirinden ayrı tutulur.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Akla ve bilime önem verilir. 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Yasalar din kurallarına dayandırılmaz.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Düşünce ve inanca saygı esastır .Herkesin inanç özgürlüğü vardır. Herkes istediği dine inanma , inancının gereklerini yerine getirme konusunda serbesttir. 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065510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Laiklik İlkesi İle İlgili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Saltanatın kaldırılması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Halifeliğin kaldırılması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Tekke, zaviye ve türbelerin kapatılması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Medeni Kanun’un kabulü</a:t>
            </a:r>
            <a:endParaRPr lang="tr-TR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DDCE0"/>
              </a:clrFrom>
              <a:clrTo>
                <a:srgbClr val="FDDCE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48"/>
          <a:stretch/>
        </p:blipFill>
        <p:spPr bwMode="auto">
          <a:xfrm>
            <a:off x="2193663" y="3179069"/>
            <a:ext cx="4762500" cy="238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42575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35292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İNKILAPÇILIK İLKESİ</a:t>
            </a:r>
          </a:p>
          <a:p>
            <a:pPr algn="ctr"/>
            <a:r>
              <a:rPr lang="tr-TR" sz="3200" dirty="0" smtClean="0"/>
              <a:t>İnkılapçılık ilkesi sürekli yenilenmeye açık olmayı ve çağdaş uygarlık düzeyini yakalayıp üste çıkmayı hedef alır . Bütün yapılan inkılaplar bu ilke ile ilgilidir.</a:t>
            </a:r>
          </a:p>
          <a:p>
            <a:r>
              <a:rPr lang="tr-TR" sz="3200" b="1" dirty="0" smtClean="0"/>
              <a:t>İnkılapçılık İlkesinin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Kurumların sürekli yenilenmesi ve çağa ayak uydurması demektir.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Gelişmesi durmuş bütün kurum ve kuruluşları kaldırıp yerine daha yeni ve daha çağdaş olanını getirir.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4596929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1124744"/>
            <a:ext cx="82089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İnkılapçılık İlkesi İle İlgili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İnkılapçılık ilkesi bütün Atatürk ilkeleri ve Atatürk inkılaplarının tümün kapsamaktadır.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Saltanatın ve halifeliğin kaldırılması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err="1" smtClean="0"/>
              <a:t>Tehvid</a:t>
            </a:r>
            <a:r>
              <a:rPr lang="tr-TR" sz="3200" dirty="0" smtClean="0"/>
              <a:t>-i Tedrisat Kanunu 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Harf İnkılabı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Soyadı Kanunu gibi bütün ilkeler İnkılapçılık İlkesi doğrultusunda yapılmıştır.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1436711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836712"/>
            <a:ext cx="79208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dirty="0" smtClean="0">
                <a:solidFill>
                  <a:schemeClr val="accent1"/>
                </a:solidFill>
              </a:rPr>
              <a:t> BU SUNUYU İZLEDİĞİNİZ İÇİN TEŞEKKÜR EDERİM.</a:t>
            </a:r>
            <a:endParaRPr lang="tr-TR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50017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Atatürk ilkelerinin temelinde halk ve millet sevgisi, cumhuriyetimizi koruma ve yüceltme duygusu vardır . Devletin her alanda ilerlemesi bu ilkelerin önderliğinde gerçekleşmiştir. Yönetimde, eğitimde, hukukta, sosyal ve ekonomik alanda yapılan inkılaplar gücünü Atatürk ilkelerinden almıştır. Atatürk’ün en büyük eseri, kurduğu Türkiye Cumhuriyeti’dir . Atatürk kurulan yeni cumhuriyeti sağlam temellere oturtmak istiyordu. Böylece devlet, bağımsız, demokratik ve çağdaş özellikleriyle sonsuza kadar varlığını sürdürebilirdi.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2379562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07295" y="1988840"/>
            <a:ext cx="76328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800" dirty="0" smtClean="0">
                <a:solidFill>
                  <a:schemeClr val="accent1"/>
                </a:solidFill>
              </a:rPr>
              <a:t>HAZIRLAYAN:</a:t>
            </a:r>
          </a:p>
          <a:p>
            <a:pPr algn="ctr"/>
            <a:r>
              <a:rPr lang="tr-TR" sz="8800" dirty="0" smtClean="0">
                <a:solidFill>
                  <a:schemeClr val="accent1"/>
                </a:solidFill>
              </a:rPr>
              <a:t>ABC200566</a:t>
            </a:r>
            <a:r>
              <a:rPr lang="tr-TR" sz="1600" u="sng" dirty="0" smtClean="0">
                <a:hlinkClick r:id="rId2"/>
              </a:rPr>
              <a:t>www.</a:t>
            </a:r>
            <a:r>
              <a:rPr lang="tr-TR" sz="1600" u="sng" dirty="0" err="1" smtClean="0">
                <a:hlinkClick r:id="rId2"/>
              </a:rPr>
              <a:t>egitimhane</a:t>
            </a:r>
            <a:r>
              <a:rPr lang="tr-TR" sz="1600" u="sng" dirty="0" smtClean="0">
                <a:hlinkClick r:id="rId2"/>
              </a:rPr>
              <a:t>.com</a:t>
            </a:r>
            <a:endParaRPr lang="tr-TR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0598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467544" y="620688"/>
            <a:ext cx="8208912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ATATÜRKÇÜ DÜŞÜNCE SİSTEMİ</a:t>
            </a:r>
          </a:p>
          <a:p>
            <a:r>
              <a:rPr lang="tr-TR" sz="3200" dirty="0" smtClean="0"/>
              <a:t>Atatürkçülük;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  </a:t>
            </a:r>
            <a:r>
              <a:rPr lang="tr-TR" sz="3100" dirty="0" smtClean="0"/>
              <a:t>Türk ulusunun bugün ve gelecekte tam bağımsız olması, huzur ve refaha sahip olması,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Devletin, millet egemenliği esasına dayandırılması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Aklın ve ilmin rehberliğinde Türk kültürünün çağdaş uygarlık düzeyinin üzerine çıkarılması amacını hedef alır. </a:t>
            </a:r>
          </a:p>
          <a:p>
            <a:pPr algn="ctr"/>
            <a:r>
              <a:rPr lang="tr-TR" sz="3200" dirty="0" smtClean="0"/>
              <a:t>Atatürkçülük, Atatürk ilkeleri doğrultusunda olmuştur.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533264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62068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Yeni Türk devletinin dayandığı bu temel altı ilke şunlardır:</a:t>
            </a:r>
          </a:p>
        </p:txBody>
      </p:sp>
      <p:cxnSp>
        <p:nvCxnSpPr>
          <p:cNvPr id="23" name="Düz Bağlayıcı 22"/>
          <p:cNvCxnSpPr/>
          <p:nvPr/>
        </p:nvCxnSpPr>
        <p:spPr>
          <a:xfrm>
            <a:off x="1187624" y="2190348"/>
            <a:ext cx="684076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1187624" y="2190348"/>
            <a:ext cx="0" cy="11666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2483768" y="2190348"/>
            <a:ext cx="0" cy="21027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3779912" y="2154344"/>
            <a:ext cx="0" cy="28948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>
            <a:off x="5203126" y="2190348"/>
            <a:ext cx="0" cy="21747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>
            <a:off x="6660232" y="2190348"/>
            <a:ext cx="0" cy="28948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Ok Bağlayıcısı 37"/>
          <p:cNvCxnSpPr/>
          <p:nvPr/>
        </p:nvCxnSpPr>
        <p:spPr>
          <a:xfrm>
            <a:off x="8007696" y="2190348"/>
            <a:ext cx="20688" cy="173545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Metin kutusu 41"/>
          <p:cNvSpPr txBox="1"/>
          <p:nvPr/>
        </p:nvSpPr>
        <p:spPr>
          <a:xfrm>
            <a:off x="539552" y="34170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Cumhuriyetçilik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3" name="Metin kutusu 42"/>
          <p:cNvSpPr txBox="1"/>
          <p:nvPr/>
        </p:nvSpPr>
        <p:spPr>
          <a:xfrm>
            <a:off x="1835696" y="429309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Milliyetçilik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3275856" y="508575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Halkçılık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5" name="Metin kutusu 44"/>
          <p:cNvSpPr txBox="1"/>
          <p:nvPr/>
        </p:nvSpPr>
        <p:spPr>
          <a:xfrm>
            <a:off x="4593615" y="4365104"/>
            <a:ext cx="117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9900"/>
                </a:solidFill>
              </a:rPr>
              <a:t>Devletçilik</a:t>
            </a:r>
            <a:endParaRPr lang="tr-TR" dirty="0">
              <a:solidFill>
                <a:srgbClr val="FF9900"/>
              </a:solidFill>
            </a:endParaRPr>
          </a:p>
        </p:txBody>
      </p:sp>
      <p:sp>
        <p:nvSpPr>
          <p:cNvPr id="46" name="Metin kutusu 45"/>
          <p:cNvSpPr txBox="1"/>
          <p:nvPr/>
        </p:nvSpPr>
        <p:spPr>
          <a:xfrm>
            <a:off x="6192180" y="509187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Laiklik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342437" y="392579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İnkılapçılık 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771800" y="163112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accent1"/>
                </a:solidFill>
              </a:rPr>
              <a:t>ATATÜRK İLKELERİ</a:t>
            </a:r>
            <a:endParaRPr lang="tr-TR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9289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92696"/>
            <a:ext cx="8208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CUMHURİYETÇİLİK İLKESİ</a:t>
            </a:r>
          </a:p>
          <a:p>
            <a:pPr algn="ctr"/>
            <a:r>
              <a:rPr lang="tr-TR" sz="3200" dirty="0" smtClean="0">
                <a:solidFill>
                  <a:schemeClr val="tx2"/>
                </a:solidFill>
              </a:rPr>
              <a:t>Cumhuriyet, demokratik bir yönetim şeklidir. Bu yönetim şeklinde egemenlik hakkı halka aittir. Halk bu hakkını seçtiği temsilciler (milletvekilleri) aracılığı ile kullanır. Ulusal egemenlik, seçim , ulusal irade, çok partili seçim, seçme ve seçilme hakkı gibi kavramlar bu ilke ile ilgilidir.</a:t>
            </a:r>
            <a:endParaRPr lang="tr-TR" sz="32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412" y="4232126"/>
            <a:ext cx="25431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7402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208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Cumhuriyetçilik İlkesinin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Devlet başkanı ve milletvekilleri seçimle belirlenir.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Ülke, halkın seçtiği vekiller tarafından yönetilir.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Yönetimde demokrasi esastır.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Vatandaşların hak ve özgürlükleri devlet koruması altına alınmıştır.</a:t>
            </a:r>
            <a:endParaRPr lang="tr-TR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61799"/>
            <a:ext cx="1440160" cy="205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61799"/>
            <a:ext cx="1440159" cy="205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1219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0826" y="1052736"/>
            <a:ext cx="82089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Cumhuriyetçilik </a:t>
            </a:r>
            <a:r>
              <a:rPr lang="tr-TR" sz="3200" b="1" dirty="0"/>
              <a:t>İ</a:t>
            </a:r>
            <a:r>
              <a:rPr lang="tr-TR" sz="3200" b="1" dirty="0" smtClean="0"/>
              <a:t>lkesiyle </a:t>
            </a:r>
            <a:r>
              <a:rPr lang="tr-TR" sz="3200" b="1" dirty="0"/>
              <a:t>İ</a:t>
            </a:r>
            <a:r>
              <a:rPr lang="tr-TR" sz="3200" b="1" dirty="0" smtClean="0"/>
              <a:t>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TBMM’nin açılması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Saltanatın kaldırılması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Türkiye Cumhuriyeti’nin ilan edilmesi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Birden fazla siyasi partinin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Çok partili seçim yapılmaya başlanması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Kadınlara seçme ve seçilme hakkının verilmesi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Türkiye Cumhuriyeti Anayasası’nın hazırlanması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293143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92696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accent1"/>
                </a:solidFill>
              </a:rPr>
              <a:t>MİLLİYETÇİLİK İLKESİ</a:t>
            </a:r>
          </a:p>
          <a:p>
            <a:pPr algn="ctr"/>
            <a:r>
              <a:rPr lang="tr-TR" sz="3200" dirty="0" smtClean="0"/>
              <a:t>Milliyetçilik ;milletini sevmek, milletini yüceltmek, birlik ve beraberliğin korunması için çalışmaktır . Ortak vatan, dil ve kader birliği kavramları bu ilke ile ilgilidir.</a:t>
            </a:r>
          </a:p>
          <a:p>
            <a:r>
              <a:rPr lang="tr-TR" sz="3200" b="1" dirty="0" smtClean="0"/>
              <a:t>Milliyetçilik İlkesinin Özellikleri: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Birlik ve beraberliği esas alır.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Milletini seven herkes ülkenin kalkınması için çalışmalıdır.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200" dirty="0" smtClean="0"/>
              <a:t>Kendini Türk ulusuna adayan herkes Türk’tür.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4156183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702490"/>
            <a:ext cx="82089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Milliyetçilik İlkesiyle İlgili Yenilikler: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Yeni Türk Devleti’nin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Yeni Türk harflerinin kabulü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Türk Tarih Kurumu’nun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Türk Dil Kurumu’nun kurulması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İstiklal Marşı’nın kabulü</a:t>
            </a:r>
          </a:p>
          <a:p>
            <a:pPr marL="457200" indent="-457200">
              <a:buBlip>
                <a:blip r:embed="rId2"/>
              </a:buBlip>
            </a:pPr>
            <a:r>
              <a:rPr lang="tr-TR" sz="3100" dirty="0" smtClean="0"/>
              <a:t>Kabotaj Kanunu’nun kabulü (Denizcilikte millîlik)</a:t>
            </a:r>
            <a:endParaRPr lang="tr-TR" sz="3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581129"/>
            <a:ext cx="2114957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365" y="4445885"/>
            <a:ext cx="1262883" cy="165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30782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0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Tema10</Template>
  <TotalTime>146</TotalTime>
  <Words>804</Words>
  <Application>Microsoft Office PowerPoint</Application>
  <PresentationFormat>Ekran Gösterisi (4:3)</PresentationFormat>
  <Paragraphs>96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Tema10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2016-01-20T07:10:51Z</dcterms:created>
  <dcterms:modified xsi:type="dcterms:W3CDTF">2016-01-22T09:03:15Z</dcterms:modified>
  <cp:category>www.sorubak.com</cp:category>
</cp:coreProperties>
</file>