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8"/>
  </p:notesMasterIdLst>
  <p:sldIdLst>
    <p:sldId id="257" r:id="rId2"/>
    <p:sldId id="258" r:id="rId3"/>
    <p:sldId id="259" r:id="rId4"/>
    <p:sldId id="260" r:id="rId5"/>
    <p:sldId id="261" r:id="rId6"/>
    <p:sldId id="262" r:id="rId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7D91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94615" autoAdjust="0"/>
  </p:normalViewPr>
  <p:slideViewPr>
    <p:cSldViewPr>
      <p:cViewPr>
        <p:scale>
          <a:sx n="77" d="100"/>
          <a:sy n="77" d="100"/>
        </p:scale>
        <p:origin x="-1362" y="-29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38" d="100"/>
          <a:sy n="38" d="100"/>
        </p:scale>
        <p:origin x="-2262"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9C6D061-1B0C-4BA1-A8A1-DB2C9FF7B7F5}" type="datetimeFigureOut">
              <a:rPr lang="tr-TR" smtClean="0"/>
              <a:pPr/>
              <a:t>30.03.2016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C2C2DC4-EB54-4080-8A42-70DF798F9CEC}" type="slidenum">
              <a:rPr lang="tr-TR" smtClean="0"/>
              <a:pPr/>
              <a:t>‹#›</a:t>
            </a:fld>
            <a:endParaRPr lang="tr-TR"/>
          </a:p>
        </p:txBody>
      </p:sp>
    </p:spTree>
    <p:extLst>
      <p:ext uri="{BB962C8B-B14F-4D97-AF65-F5344CB8AC3E}">
        <p14:creationId xmlns:p14="http://schemas.microsoft.com/office/powerpoint/2010/main" xmlns="" val="3018041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1C2C2DC4-EB54-4080-8A42-70DF798F9CEC}" type="slidenum">
              <a:rPr lang="tr-TR" smtClean="0"/>
              <a:pPr/>
              <a:t>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C2C2DC4-EB54-4080-8A42-70DF798F9CEC}" type="slidenum">
              <a:rPr lang="tr-TR" smtClean="0"/>
              <a:pPr/>
              <a:t>6</a:t>
            </a:fld>
            <a:endParaRPr lang="tr-TR"/>
          </a:p>
        </p:txBody>
      </p:sp>
    </p:spTree>
    <p:extLst>
      <p:ext uri="{BB962C8B-B14F-4D97-AF65-F5344CB8AC3E}">
        <p14:creationId xmlns:p14="http://schemas.microsoft.com/office/powerpoint/2010/main" xmlns="" val="3887363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0F0F2965-3198-4C11-A384-E782ECF75798}" type="datetimeFigureOut">
              <a:rPr lang="tr-TR" smtClean="0"/>
              <a:pPr/>
              <a:t>30.03.2016</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AB94EE6D-4CB0-4C16-97A6-8996A06CBC1E}"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0F0F2965-3198-4C11-A384-E782ECF75798}" type="datetimeFigureOut">
              <a:rPr lang="tr-TR" smtClean="0"/>
              <a:pPr/>
              <a:t>30.03.2016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B94EE6D-4CB0-4C16-97A6-8996A06CBC1E}"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0F0F2965-3198-4C11-A384-E782ECF75798}" type="datetimeFigureOut">
              <a:rPr lang="tr-TR" smtClean="0"/>
              <a:pPr/>
              <a:t>30.03.2016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B94EE6D-4CB0-4C16-97A6-8996A06CBC1E}"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0F0F2965-3198-4C11-A384-E782ECF75798}" type="datetimeFigureOut">
              <a:rPr lang="tr-TR" smtClean="0"/>
              <a:pPr/>
              <a:t>30.03.2016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B94EE6D-4CB0-4C16-97A6-8996A06CBC1E}"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0F0F2965-3198-4C11-A384-E782ECF75798}" type="datetimeFigureOut">
              <a:rPr lang="tr-TR" smtClean="0"/>
              <a:pPr/>
              <a:t>30.03.2016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B94EE6D-4CB0-4C16-97A6-8996A06CBC1E}"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0F0F2965-3198-4C11-A384-E782ECF75798}" type="datetimeFigureOut">
              <a:rPr lang="tr-TR" smtClean="0"/>
              <a:pPr/>
              <a:t>30.03.2016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B94EE6D-4CB0-4C16-97A6-8996A06CBC1E}"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0F0F2965-3198-4C11-A384-E782ECF75798}" type="datetimeFigureOut">
              <a:rPr lang="tr-TR" smtClean="0"/>
              <a:pPr/>
              <a:t>30.03.2016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AB94EE6D-4CB0-4C16-97A6-8996A06CBC1E}"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0F0F2965-3198-4C11-A384-E782ECF75798}" type="datetimeFigureOut">
              <a:rPr lang="tr-TR" smtClean="0"/>
              <a:pPr/>
              <a:t>30.03.2016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AB94EE6D-4CB0-4C16-97A6-8996A06CBC1E}"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0F0F2965-3198-4C11-A384-E782ECF75798}" type="datetimeFigureOut">
              <a:rPr lang="tr-TR" smtClean="0"/>
              <a:pPr/>
              <a:t>30.03.2016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AB94EE6D-4CB0-4C16-97A6-8996A06CBC1E}"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0F0F2965-3198-4C11-A384-E782ECF75798}" type="datetimeFigureOut">
              <a:rPr lang="tr-TR" smtClean="0"/>
              <a:pPr/>
              <a:t>30.03.2016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B94EE6D-4CB0-4C16-97A6-8996A06CBC1E}"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0F0F2965-3198-4C11-A384-E782ECF75798}" type="datetimeFigureOut">
              <a:rPr lang="tr-TR" smtClean="0"/>
              <a:pPr/>
              <a:t>30.03.2016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AB94EE6D-4CB0-4C16-97A6-8996A06CBC1E}"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F0F2965-3198-4C11-A384-E782ECF75798}" type="datetimeFigureOut">
              <a:rPr lang="tr-TR" smtClean="0"/>
              <a:pPr/>
              <a:t>30.03.2016</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B94EE6D-4CB0-4C16-97A6-8996A06CBC1E}"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https://tr.wikipedia.org/wiki/Ven%C3%BCs" TargetMode="External"/><Relationship Id="rId3" Type="http://schemas.openxmlformats.org/officeDocument/2006/relationships/hyperlink" Target="https://tr.wikipedia.org/wiki/Astronom" TargetMode="External"/><Relationship Id="rId7" Type="http://schemas.openxmlformats.org/officeDocument/2006/relationships/hyperlink" Target="https://tr.wikipedia.org/wiki/Matematik%C3%A7i" TargetMode="External"/><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hyperlink" Target="https://tr.wikipedia.org/wiki/Filozof" TargetMode="External"/><Relationship Id="rId5" Type="http://schemas.openxmlformats.org/officeDocument/2006/relationships/hyperlink" Target="https://tr.wikipedia.org/wiki/M%C3%BChendis" TargetMode="External"/><Relationship Id="rId4" Type="http://schemas.openxmlformats.org/officeDocument/2006/relationships/hyperlink" Target="https://tr.wikipedia.org/wiki/Fizik%C3%A7i" TargetMode="External"/><Relationship Id="rId9" Type="http://schemas.openxmlformats.org/officeDocument/2006/relationships/hyperlink" Target="https://tr.wikipedia.org/wiki/J%C3%BCpiter" TargetMode="External"/></Relationships>
</file>

<file path=ppt/slides/_rels/slide5.xml.rels><?xml version="1.0" encoding="UTF-8" standalone="yes"?>
<Relationships xmlns="http://schemas.openxmlformats.org/package/2006/relationships"><Relationship Id="rId8" Type="http://schemas.openxmlformats.org/officeDocument/2006/relationships/hyperlink" Target="https://tr.wikipedia.org/wiki/Doktora" TargetMode="External"/><Relationship Id="rId13" Type="http://schemas.openxmlformats.org/officeDocument/2006/relationships/hyperlink" Target="https://tr.wikipedia.org/wiki/1854" TargetMode="External"/><Relationship Id="rId18" Type="http://schemas.openxmlformats.org/officeDocument/2006/relationships/hyperlink" Target="https://tr.wikipedia.org/wiki/Kuduz" TargetMode="External"/><Relationship Id="rId3" Type="http://schemas.openxmlformats.org/officeDocument/2006/relationships/hyperlink" Target="https://tr.wikipedia.org/wiki/1846" TargetMode="External"/><Relationship Id="rId21" Type="http://schemas.openxmlformats.org/officeDocument/2006/relationships/hyperlink" Target="https://tr.wikipedia.org/wiki/A%C5%9F%C4%B1" TargetMode="External"/><Relationship Id="rId7" Type="http://schemas.openxmlformats.org/officeDocument/2006/relationships/hyperlink" Target="https://tr.wikipedia.org/wiki/Kimya" TargetMode="External"/><Relationship Id="rId12" Type="http://schemas.openxmlformats.org/officeDocument/2006/relationships/hyperlink" Target="https://tr.wikipedia.org/wiki/1848" TargetMode="External"/><Relationship Id="rId17" Type="http://schemas.openxmlformats.org/officeDocument/2006/relationships/hyperlink" Target="https://tr.wikipedia.org/wiki/Kolera" TargetMode="External"/><Relationship Id="rId2" Type="http://schemas.openxmlformats.org/officeDocument/2006/relationships/image" Target="../media/image5.jpeg"/><Relationship Id="rId16" Type="http://schemas.openxmlformats.org/officeDocument/2006/relationships/hyperlink" Target="https://tr.wikipedia.org/wiki/Tavuk" TargetMode="External"/><Relationship Id="rId20" Type="http://schemas.openxmlformats.org/officeDocument/2006/relationships/hyperlink" Target="https://tr.wikipedia.org/wiki/Ba%C4%9F%C4%B1%C5%9F%C4%B1kl%C4%B1k_sistemi" TargetMode="External"/><Relationship Id="rId1" Type="http://schemas.openxmlformats.org/officeDocument/2006/relationships/slideLayout" Target="../slideLayouts/slideLayout2.xml"/><Relationship Id="rId6" Type="http://schemas.openxmlformats.org/officeDocument/2006/relationships/hyperlink" Target="https://tr.wikipedia.org/wiki/Fizik" TargetMode="External"/><Relationship Id="rId11" Type="http://schemas.openxmlformats.org/officeDocument/2006/relationships/hyperlink" Target="https://tr.wikipedia.org/wiki/Optik" TargetMode="External"/><Relationship Id="rId5" Type="http://schemas.openxmlformats.org/officeDocument/2006/relationships/hyperlink" Target="https://tr.wikipedia.org/wiki/1847" TargetMode="External"/><Relationship Id="rId15" Type="http://schemas.openxmlformats.org/officeDocument/2006/relationships/hyperlink" Target="https://tr.wikipedia.org/wiki/%C5%9Earbon" TargetMode="External"/><Relationship Id="rId23" Type="http://schemas.openxmlformats.org/officeDocument/2006/relationships/hyperlink" Target="https://tr.wikipedia.org/wiki/1885" TargetMode="External"/><Relationship Id="rId10" Type="http://schemas.openxmlformats.org/officeDocument/2006/relationships/hyperlink" Target="https://tr.wikipedia.org/wiki/Kristal" TargetMode="External"/><Relationship Id="rId19" Type="http://schemas.openxmlformats.org/officeDocument/2006/relationships/hyperlink" Target="https://tr.wikipedia.org/wiki/Vir%C3%BCs" TargetMode="External"/><Relationship Id="rId4" Type="http://schemas.openxmlformats.org/officeDocument/2006/relationships/hyperlink" Target="https://tr.wikipedia.org/wiki/%C3%89cole_Normale_Sup%C3%A9rieure" TargetMode="External"/><Relationship Id="rId9" Type="http://schemas.openxmlformats.org/officeDocument/2006/relationships/hyperlink" Target="https://tr.wikipedia.org/wiki/%C4%B0zomer" TargetMode="External"/><Relationship Id="rId14" Type="http://schemas.openxmlformats.org/officeDocument/2006/relationships/hyperlink" Target="https://tr.wikipedia.org/wiki/Lille_%C3%9Cniversitesi_I" TargetMode="External"/><Relationship Id="rId22" Type="http://schemas.openxmlformats.org/officeDocument/2006/relationships/hyperlink" Target="https://tr.wikipedia.org/wiki/K%C3%B6pek" TargetMode="External"/></Relationships>
</file>

<file path=ppt/slides/_rels/slide6.xml.rels><?xml version="1.0" encoding="UTF-8" standalone="yes"?>
<Relationships xmlns="http://schemas.openxmlformats.org/package/2006/relationships"><Relationship Id="rId8" Type="http://schemas.openxmlformats.org/officeDocument/2006/relationships/hyperlink" Target="https://tr.wikipedia.org/wiki/E=mc%C2%B2" TargetMode="External"/><Relationship Id="rId13" Type="http://schemas.openxmlformats.org/officeDocument/2006/relationships/hyperlink" Target="https://tr.wikipedia.org/wiki/Kuantum_mekani%C4%9Fi" TargetMode="External"/><Relationship Id="rId3" Type="http://schemas.openxmlformats.org/officeDocument/2006/relationships/image" Target="../media/image6.jpeg"/><Relationship Id="rId7" Type="http://schemas.openxmlformats.org/officeDocument/2006/relationships/hyperlink" Target="https://tr.wikipedia.org/wiki/Uzay" TargetMode="External"/><Relationship Id="rId12" Type="http://schemas.openxmlformats.org/officeDocument/2006/relationships/hyperlink" Target="https://tr.wikipedia.org/wiki/Brown_hareketi"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s://tr.wikipedia.org/wiki/Newton" TargetMode="External"/><Relationship Id="rId11" Type="http://schemas.openxmlformats.org/officeDocument/2006/relationships/hyperlink" Target="https://tr.wikipedia.org/wiki/N%C3%BCkleer" TargetMode="External"/><Relationship Id="rId5" Type="http://schemas.openxmlformats.org/officeDocument/2006/relationships/hyperlink" Target="https://tr.wikipedia.org/wiki/Genel_g%C3%B6relilik" TargetMode="External"/><Relationship Id="rId10" Type="http://schemas.openxmlformats.org/officeDocument/2006/relationships/hyperlink" Target="https://tr.wikipedia.org/wiki/Y%C4%B1ld%C4%B1z" TargetMode="External"/><Relationship Id="rId4" Type="http://schemas.openxmlformats.org/officeDocument/2006/relationships/hyperlink" Target="https://tr.wikipedia.org/wiki/%C3%96zel_g%C3%B6relilik" TargetMode="External"/><Relationship Id="rId9" Type="http://schemas.openxmlformats.org/officeDocument/2006/relationships/hyperlink" Target="https://tr.wikipedia.org/wiki/K%C3%BCtle-enerji_e%C5%9Fitli%C4%9Fi" TargetMode="External"/><Relationship Id="rId14" Type="http://schemas.openxmlformats.org/officeDocument/2006/relationships/hyperlink" Target="https://tr.wikipedia.org/wiki/Belirsizlik_ilkes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85786" y="0"/>
            <a:ext cx="7500990" cy="1214438"/>
          </a:xfrm>
        </p:spPr>
        <p:txBody>
          <a:bodyPr/>
          <a:lstStyle/>
          <a:p>
            <a:endParaRPr lang="tr-TR" dirty="0"/>
          </a:p>
        </p:txBody>
      </p:sp>
      <p:sp>
        <p:nvSpPr>
          <p:cNvPr id="3" name="2 İçerik Yer Tutucusu"/>
          <p:cNvSpPr>
            <a:spLocks noGrp="1"/>
          </p:cNvSpPr>
          <p:nvPr>
            <p:ph idx="1"/>
          </p:nvPr>
        </p:nvSpPr>
        <p:spPr>
          <a:xfrm>
            <a:off x="914400" y="2071678"/>
            <a:ext cx="8229600" cy="4389120"/>
          </a:xfrm>
          <a:effectLst>
            <a:outerShdw blurRad="50800" dist="38100" dir="8100000" algn="tr" rotWithShape="0">
              <a:prstClr val="black">
                <a:alpha val="40000"/>
              </a:prstClr>
            </a:outerShdw>
          </a:effectLst>
        </p:spPr>
        <p:style>
          <a:lnRef idx="0">
            <a:scrgbClr r="0" g="0" b="0"/>
          </a:lnRef>
          <a:fillRef idx="1003">
            <a:schemeClr val="lt2"/>
          </a:fillRef>
          <a:effectRef idx="0">
            <a:scrgbClr r="0" g="0" b="0"/>
          </a:effectRef>
          <a:fontRef idx="major"/>
        </p:style>
        <p:txBody>
          <a:bodyPr/>
          <a:lstStyle/>
          <a:p>
            <a:pPr>
              <a:buNone/>
            </a:pPr>
            <a:r>
              <a:rPr lang="tr-TR" sz="3200" dirty="0" smtClean="0">
                <a:solidFill>
                  <a:srgbClr val="FF0000"/>
                </a:solidFill>
              </a:rPr>
              <a:t>Hazırlayan:Yankı  Avcı  </a:t>
            </a:r>
            <a:r>
              <a:rPr lang="tr-TR" dirty="0" smtClean="0"/>
              <a:t>																		</a:t>
            </a:r>
            <a:endParaRPr lang="tr-T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929518" y="1285860"/>
            <a:ext cx="8229600" cy="1143000"/>
          </a:xfrm>
        </p:spPr>
        <p:txBody>
          <a:bodyPr/>
          <a:lstStyle/>
          <a:p>
            <a:endParaRPr lang="tr-TR"/>
          </a:p>
        </p:txBody>
      </p:sp>
      <p:pic>
        <p:nvPicPr>
          <p:cNvPr id="4" name="3 İçerik Yer Tutucusu" descr="edison.jpg"/>
          <p:cNvPicPr>
            <a:picLocks noGrp="1" noChangeAspect="1"/>
          </p:cNvPicPr>
          <p:nvPr>
            <p:ph idx="1"/>
          </p:nvPr>
        </p:nvPicPr>
        <p:blipFill>
          <a:blip r:embed="rId2" cstate="print"/>
          <a:stretch>
            <a:fillRect/>
          </a:stretch>
        </p:blipFill>
        <p:spPr>
          <a:xfrm>
            <a:off x="0" y="2143116"/>
            <a:ext cx="2452698" cy="3752628"/>
          </a:xfrm>
        </p:spPr>
      </p:pic>
      <p:sp>
        <p:nvSpPr>
          <p:cNvPr id="5" name="4 Dikdörtgen"/>
          <p:cNvSpPr/>
          <p:nvPr/>
        </p:nvSpPr>
        <p:spPr>
          <a:xfrm>
            <a:off x="3071802" y="714356"/>
            <a:ext cx="5715008" cy="5786199"/>
          </a:xfrm>
          <a:prstGeom prst="rect">
            <a:avLst/>
          </a:prstGeom>
        </p:spPr>
        <p:txBody>
          <a:bodyPr wrap="square">
            <a:spAutoFit/>
          </a:bodyPr>
          <a:lstStyle/>
          <a:p>
            <a:r>
              <a:rPr lang="tr-TR" dirty="0" smtClean="0"/>
              <a:t> Thomas Edison üzerine yaklaşık olarak </a:t>
            </a:r>
            <a:r>
              <a:rPr lang="tr-TR" dirty="0"/>
              <a:t>1.000 aşkın patent </a:t>
            </a:r>
            <a:r>
              <a:rPr lang="tr-TR" sz="2400" dirty="0"/>
              <a:t>bulunmaktadır.Dünya üzerinde yaptığı önemli buluşların bazılarını sizlere aşağıda sunuyoruz. - Edison 1877 yılında Fonograf icadını ses veren ve ses kaydı yapan bir buluşa sahip - Bir yılı aşkın süre ile üzerinde çalışarak 21 Ekim 1879 yılında karbon </a:t>
            </a:r>
            <a:r>
              <a:rPr lang="tr-TR" sz="2400" dirty="0" err="1"/>
              <a:t>flamanlı</a:t>
            </a:r>
            <a:r>
              <a:rPr lang="tr-TR" sz="2400" dirty="0"/>
              <a:t> elektrik </a:t>
            </a:r>
            <a:r>
              <a:rPr lang="tr-TR" sz="2400" dirty="0" err="1"/>
              <a:t>ampulunun</a:t>
            </a:r>
            <a:r>
              <a:rPr lang="tr-TR" sz="2400" dirty="0"/>
              <a:t> icadını yaptı - Otomatik tekrarlayıcı ve geliştirilmiş telgraf cihazı -1883′de hayatının en büyük icadı olan Edison etkisi denen olayı gerçekleştirdi; yani ısıtılmış bir filamanın moleküler boşlukta elektron yayılmasını buldu</a:t>
            </a:r>
            <a:r>
              <a:rPr lang="tr-TR" sz="2800" dirty="0"/>
              <a:t>. </a:t>
            </a:r>
            <a:r>
              <a:rPr lang="tr-TR" dirty="0" smtClean="0"/>
              <a:t/>
            </a:r>
            <a:br>
              <a:rPr lang="tr-TR" dirty="0" smtClean="0"/>
            </a:br>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rot="16200000">
            <a:off x="7743872" y="1543012"/>
            <a:ext cx="8229600" cy="1143000"/>
          </a:xfrm>
        </p:spPr>
        <p:txBody>
          <a:bodyPr/>
          <a:lstStyle/>
          <a:p>
            <a:endParaRPr lang="tr-TR" dirty="0"/>
          </a:p>
        </p:txBody>
      </p:sp>
      <p:pic>
        <p:nvPicPr>
          <p:cNvPr id="4" name="3 İçerik Yer Tutucusu" descr="alexander_graham_bell_decal.jpg"/>
          <p:cNvPicPr>
            <a:picLocks noGrp="1" noChangeAspect="1"/>
          </p:cNvPicPr>
          <p:nvPr>
            <p:ph idx="1"/>
          </p:nvPr>
        </p:nvPicPr>
        <p:blipFill>
          <a:blip r:embed="rId2" cstate="print"/>
          <a:stretch>
            <a:fillRect/>
          </a:stretch>
        </p:blipFill>
        <p:spPr>
          <a:xfrm>
            <a:off x="-62118" y="1857365"/>
            <a:ext cx="3062482" cy="3521894"/>
          </a:xfrm>
        </p:spPr>
      </p:pic>
      <p:sp>
        <p:nvSpPr>
          <p:cNvPr id="5" name="4 Dikdörtgen"/>
          <p:cNvSpPr/>
          <p:nvPr/>
        </p:nvSpPr>
        <p:spPr>
          <a:xfrm>
            <a:off x="2643174" y="302359"/>
            <a:ext cx="6000792" cy="6555641"/>
          </a:xfrm>
          <a:prstGeom prst="rect">
            <a:avLst/>
          </a:prstGeom>
        </p:spPr>
        <p:txBody>
          <a:bodyPr wrap="square">
            <a:spAutoFit/>
          </a:bodyPr>
          <a:lstStyle/>
          <a:p>
            <a:r>
              <a:rPr lang="tr-TR" sz="2400" dirty="0"/>
              <a:t>İskoç mucit sağır olan kişilerin duymalarını sağlamak amacı ile bir icat yapmaya karar verir ve bu çalışmaları üzerinde iken telefonun icadını 1876 yılında gerçekleştirmiştir.Bu icadı dünya üzerindeki iletişim ağını güçlendirmiş ve büyük katkıda bulunmuştur.Bunun dışında yaptığı bir çok çalışma var olup aşağıdan listesini görebilirsiniz. - Elektrik telgraflarının alıcı ve göndericilerin de geliştirme - Telgrafta geliştirme - </a:t>
            </a:r>
            <a:r>
              <a:rPr lang="tr-TR" sz="2400" dirty="0" err="1"/>
              <a:t>Telefonik</a:t>
            </a:r>
            <a:r>
              <a:rPr lang="tr-TR" sz="2400" dirty="0"/>
              <a:t> telgraf alıcılarında geliştirme - Elektrik akımı üretiminde geliştirme (Döner kalıcı mıknatıslar kullanarak) - Elektrik telgrafı - Sinyalleşme ve iletişim için cihazlar, ismi </a:t>
            </a:r>
            <a:r>
              <a:rPr lang="tr-TR" sz="2400" dirty="0" err="1"/>
              <a:t>Fotofon</a:t>
            </a:r>
            <a:r>
              <a:rPr lang="tr-TR" sz="2400" dirty="0"/>
              <a:t> - Hava Taşıtı </a:t>
            </a:r>
            <a:r>
              <a:rPr lang="tr-TR" dirty="0" smtClean="0"/>
              <a:t/>
            </a:r>
            <a:br>
              <a:rPr lang="tr-TR" dirty="0" smtClean="0"/>
            </a:br>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rot="17979515">
            <a:off x="7919179" y="1286724"/>
            <a:ext cx="8229600" cy="1143000"/>
          </a:xfrm>
        </p:spPr>
        <p:txBody>
          <a:bodyPr/>
          <a:lstStyle/>
          <a:p>
            <a:endParaRPr lang="tr-TR" dirty="0"/>
          </a:p>
        </p:txBody>
      </p:sp>
      <p:pic>
        <p:nvPicPr>
          <p:cNvPr id="4" name="3 İçerik Yer Tutucusu" descr="galileo.jpg"/>
          <p:cNvPicPr>
            <a:picLocks noGrp="1" noChangeAspect="1"/>
          </p:cNvPicPr>
          <p:nvPr>
            <p:ph idx="1"/>
          </p:nvPr>
        </p:nvPicPr>
        <p:blipFill>
          <a:blip r:embed="rId2" cstate="print"/>
          <a:stretch>
            <a:fillRect/>
          </a:stretch>
        </p:blipFill>
        <p:spPr>
          <a:xfrm>
            <a:off x="428596" y="2400268"/>
            <a:ext cx="2000264" cy="3600500"/>
          </a:xfrm>
        </p:spPr>
      </p:pic>
      <p:sp>
        <p:nvSpPr>
          <p:cNvPr id="5" name="4 Dikdörtgen"/>
          <p:cNvSpPr/>
          <p:nvPr/>
        </p:nvSpPr>
        <p:spPr>
          <a:xfrm flipH="1">
            <a:off x="2786018" y="1285860"/>
            <a:ext cx="6357982" cy="5262979"/>
          </a:xfrm>
          <a:prstGeom prst="rect">
            <a:avLst/>
          </a:prstGeom>
        </p:spPr>
        <p:txBody>
          <a:bodyPr wrap="square">
            <a:spAutoFit/>
          </a:bodyPr>
          <a:lstStyle/>
          <a:p>
            <a:r>
              <a:rPr lang="tr-TR" sz="2400" dirty="0"/>
              <a:t>İtalyan </a:t>
            </a:r>
            <a:r>
              <a:rPr lang="tr-TR" sz="2400" dirty="0">
                <a:hlinkClick r:id="rId3" tooltip="Astronom"/>
              </a:rPr>
              <a:t>astronom</a:t>
            </a:r>
            <a:r>
              <a:rPr lang="tr-TR" sz="2400" dirty="0"/>
              <a:t>, </a:t>
            </a:r>
            <a:r>
              <a:rPr lang="tr-TR" sz="2400" dirty="0">
                <a:hlinkClick r:id="rId4" tooltip="Fizikçi"/>
              </a:rPr>
              <a:t>fizikçi</a:t>
            </a:r>
            <a:r>
              <a:rPr lang="tr-TR" sz="2400" dirty="0"/>
              <a:t>,</a:t>
            </a:r>
            <a:r>
              <a:rPr lang="tr-TR" sz="2400" dirty="0">
                <a:hlinkClick r:id="rId5" tooltip="Mühendis"/>
              </a:rPr>
              <a:t>mühendis</a:t>
            </a:r>
            <a:r>
              <a:rPr lang="tr-TR" sz="2400" dirty="0"/>
              <a:t>, </a:t>
            </a:r>
            <a:r>
              <a:rPr lang="tr-TR" sz="2400" dirty="0">
                <a:hlinkClick r:id="rId6" tooltip="Filozof"/>
              </a:rPr>
              <a:t>filozof</a:t>
            </a:r>
            <a:r>
              <a:rPr lang="tr-TR" sz="2400" dirty="0"/>
              <a:t> ve </a:t>
            </a:r>
            <a:r>
              <a:rPr lang="tr-TR" sz="2400" dirty="0">
                <a:hlinkClick r:id="rId7" tooltip="Matematikçi"/>
              </a:rPr>
              <a:t>matematikçi</a:t>
            </a:r>
            <a:r>
              <a:rPr lang="tr-TR" sz="2400" dirty="0"/>
              <a:t> idi. Rönesans'ın bilimsel devrimine büyük katkıda bulunan bilim adamına “gözlemsel astronominin babası”, “modern fiziğin babası” ve “bilimin babası” gibi isimler takılmıştır. Gözlemsel astronomiye katkılarının arasında </a:t>
            </a:r>
            <a:r>
              <a:rPr lang="tr-TR" sz="2400" dirty="0">
                <a:hlinkClick r:id="rId8" tooltip="Venüs"/>
              </a:rPr>
              <a:t>Venüs</a:t>
            </a:r>
            <a:r>
              <a:rPr lang="tr-TR" sz="2400" dirty="0"/>
              <a:t>'ün evrelerinin teleskopik kanıtı, </a:t>
            </a:r>
            <a:r>
              <a:rPr lang="tr-TR" sz="2400" dirty="0">
                <a:hlinkClick r:id="rId9" tooltip="Jüpiter"/>
              </a:rPr>
              <a:t>Jüpiter</a:t>
            </a:r>
            <a:r>
              <a:rPr lang="tr-TR" sz="2400" dirty="0"/>
              <a:t>'in en büyük dört uydusunun keşfi (Galileo'nun uyduları adı verilmiştir) ve güneş lekelerinin gözlemi ve analizi bulunmaktadır. Galileo ayrıca uygulamalı bilim ve teknoloji alanında da çalışmış ve geliştirilmiş bir askeri pusula ve başka aletler icat etmiştir.</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yt"/>
          <p:cNvPicPr>
            <a:picLocks noGrp="1" noChangeAspect="1"/>
          </p:cNvPicPr>
          <p:nvPr>
            <p:ph idx="1"/>
          </p:nvPr>
        </p:nvPicPr>
        <p:blipFill>
          <a:blip r:embed="rId2" cstate="print"/>
          <a:stretch>
            <a:fillRect/>
          </a:stretch>
        </p:blipFill>
        <p:spPr>
          <a:xfrm>
            <a:off x="428596" y="2857496"/>
            <a:ext cx="1558798" cy="2643206"/>
          </a:xfrm>
        </p:spPr>
      </p:pic>
      <p:sp>
        <p:nvSpPr>
          <p:cNvPr id="5" name="4 Dikdörtgen"/>
          <p:cNvSpPr/>
          <p:nvPr/>
        </p:nvSpPr>
        <p:spPr>
          <a:xfrm>
            <a:off x="3000364" y="1779687"/>
            <a:ext cx="5500694" cy="5078313"/>
          </a:xfrm>
          <a:prstGeom prst="rect">
            <a:avLst/>
          </a:prstGeom>
        </p:spPr>
        <p:txBody>
          <a:bodyPr wrap="square">
            <a:spAutoFit/>
          </a:bodyPr>
          <a:lstStyle/>
          <a:p>
            <a:r>
              <a:rPr lang="tr-TR" dirty="0"/>
              <a:t>1822'de Fransa'nın </a:t>
            </a:r>
            <a:r>
              <a:rPr lang="tr-TR" dirty="0" err="1"/>
              <a:t>Dole</a:t>
            </a:r>
            <a:r>
              <a:rPr lang="tr-TR" dirty="0"/>
              <a:t> kentinde doğdu. </a:t>
            </a:r>
            <a:r>
              <a:rPr lang="tr-TR" dirty="0">
                <a:hlinkClick r:id="rId3" tooltip="1846"/>
              </a:rPr>
              <a:t>1846</a:t>
            </a:r>
            <a:r>
              <a:rPr lang="tr-TR" dirty="0"/>
              <a:t>'da </a:t>
            </a:r>
            <a:r>
              <a:rPr lang="tr-TR" dirty="0" err="1">
                <a:hlinkClick r:id="rId4" tooltip="École Normale Supérieure"/>
              </a:rPr>
              <a:t>École</a:t>
            </a:r>
            <a:r>
              <a:rPr lang="tr-TR" dirty="0">
                <a:hlinkClick r:id="rId4" tooltip="École Normale Supérieure"/>
              </a:rPr>
              <a:t> Normale </a:t>
            </a:r>
            <a:r>
              <a:rPr lang="tr-TR" dirty="0" err="1">
                <a:hlinkClick r:id="rId4" tooltip="École Normale Supérieure"/>
              </a:rPr>
              <a:t>Supérieure</a:t>
            </a:r>
            <a:r>
              <a:rPr lang="tr-TR" dirty="0" err="1"/>
              <a:t>'ün</a:t>
            </a:r>
            <a:r>
              <a:rPr lang="tr-TR" dirty="0"/>
              <a:t> fen fakültesini bitirdi. </a:t>
            </a:r>
            <a:r>
              <a:rPr lang="tr-TR" dirty="0">
                <a:hlinkClick r:id="rId5" tooltip="1847"/>
              </a:rPr>
              <a:t>1847</a:t>
            </a:r>
            <a:r>
              <a:rPr lang="tr-TR" dirty="0"/>
              <a:t>'de </a:t>
            </a:r>
            <a:r>
              <a:rPr lang="tr-TR" dirty="0">
                <a:hlinkClick r:id="rId6" tooltip="Fizik"/>
              </a:rPr>
              <a:t>fizik</a:t>
            </a:r>
            <a:r>
              <a:rPr lang="tr-TR" dirty="0"/>
              <a:t> ve </a:t>
            </a:r>
            <a:r>
              <a:rPr lang="tr-TR" dirty="0">
                <a:hlinkClick r:id="rId7" tooltip="Kimya"/>
              </a:rPr>
              <a:t>kimya</a:t>
            </a:r>
            <a:r>
              <a:rPr lang="tr-TR" dirty="0"/>
              <a:t> dalında </a:t>
            </a:r>
            <a:r>
              <a:rPr lang="tr-TR" dirty="0" err="1">
                <a:hlinkClick r:id="rId8" tooltip="Doktora"/>
              </a:rPr>
              <a:t>doktora</a:t>
            </a:r>
            <a:r>
              <a:rPr lang="tr-TR" dirty="0" err="1"/>
              <a:t>derecesini</a:t>
            </a:r>
            <a:r>
              <a:rPr lang="tr-TR" dirty="0"/>
              <a:t> aldı. </a:t>
            </a:r>
            <a:r>
              <a:rPr lang="tr-TR" dirty="0" err="1"/>
              <a:t>Pasteur</a:t>
            </a:r>
            <a:r>
              <a:rPr lang="tr-TR" dirty="0"/>
              <a:t>, bu yıllarda </a:t>
            </a:r>
            <a:r>
              <a:rPr lang="tr-TR" dirty="0">
                <a:hlinkClick r:id="rId9" tooltip="İzomer"/>
              </a:rPr>
              <a:t>izomerlik</a:t>
            </a:r>
            <a:r>
              <a:rPr lang="tr-TR" dirty="0"/>
              <a:t>, </a:t>
            </a:r>
            <a:r>
              <a:rPr lang="tr-TR" dirty="0">
                <a:hlinkClick r:id="rId10" tooltip="Kristal"/>
              </a:rPr>
              <a:t>kristal</a:t>
            </a:r>
            <a:r>
              <a:rPr lang="tr-TR" dirty="0"/>
              <a:t> yapı ve </a:t>
            </a:r>
            <a:r>
              <a:rPr lang="tr-TR" dirty="0">
                <a:hlinkClick r:id="rId11" tooltip="Optik"/>
              </a:rPr>
              <a:t>optik</a:t>
            </a:r>
            <a:r>
              <a:rPr lang="tr-TR" dirty="0"/>
              <a:t> etkinlik konularındaki çalışmalarıyla tanınmaya başladı. </a:t>
            </a:r>
            <a:r>
              <a:rPr lang="tr-TR" dirty="0">
                <a:hlinkClick r:id="rId12" tooltip="1848"/>
              </a:rPr>
              <a:t>1848</a:t>
            </a:r>
            <a:r>
              <a:rPr lang="tr-TR" dirty="0"/>
              <a:t>'de </a:t>
            </a:r>
            <a:r>
              <a:rPr lang="tr-TR" dirty="0" err="1"/>
              <a:t>Strasbourg</a:t>
            </a:r>
            <a:r>
              <a:rPr lang="tr-TR" dirty="0"/>
              <a:t> Fen Fakültesi yardımcı kimya profesörü oldu. </a:t>
            </a:r>
            <a:r>
              <a:rPr lang="tr-TR" dirty="0">
                <a:hlinkClick r:id="rId13" tooltip="1854"/>
              </a:rPr>
              <a:t>1854</a:t>
            </a:r>
            <a:r>
              <a:rPr lang="tr-TR" dirty="0"/>
              <a:t>'te </a:t>
            </a:r>
            <a:r>
              <a:rPr lang="tr-TR" dirty="0">
                <a:hlinkClick r:id="rId14" tooltip="Lille Üniversitesi I"/>
              </a:rPr>
              <a:t>Lille Fen Fakültesi</a:t>
            </a:r>
            <a:r>
              <a:rPr lang="tr-TR" dirty="0"/>
              <a:t>'nde kimya profesörlüğüne yükseldi. </a:t>
            </a:r>
            <a:r>
              <a:rPr lang="tr-TR" dirty="0" err="1"/>
              <a:t>Ecole</a:t>
            </a:r>
            <a:r>
              <a:rPr lang="tr-TR" dirty="0"/>
              <a:t> </a:t>
            </a:r>
            <a:r>
              <a:rPr lang="tr-TR" dirty="0" err="1"/>
              <a:t>Normale'de</a:t>
            </a:r>
            <a:r>
              <a:rPr lang="tr-TR" dirty="0"/>
              <a:t> kurulmasını istediği araştırma </a:t>
            </a:r>
            <a:r>
              <a:rPr lang="tr-TR" dirty="0" err="1"/>
              <a:t>laboratuvarının</a:t>
            </a:r>
            <a:r>
              <a:rPr lang="tr-TR" dirty="0"/>
              <a:t> yöneticisi tayin edildi ve 1871'de çalışmaya başladı. Bu </a:t>
            </a:r>
            <a:r>
              <a:rPr lang="tr-TR" dirty="0" err="1"/>
              <a:t>laboratuvarda</a:t>
            </a:r>
            <a:r>
              <a:rPr lang="tr-TR" dirty="0"/>
              <a:t> </a:t>
            </a:r>
            <a:r>
              <a:rPr lang="tr-TR" dirty="0">
                <a:hlinkClick r:id="rId15" tooltip="Şarbon"/>
              </a:rPr>
              <a:t>şarbon</a:t>
            </a:r>
            <a:r>
              <a:rPr lang="tr-TR" dirty="0"/>
              <a:t>, </a:t>
            </a:r>
            <a:r>
              <a:rPr lang="tr-TR" dirty="0">
                <a:hlinkClick r:id="rId16" tooltip="Tavuk"/>
              </a:rPr>
              <a:t>tavuk</a:t>
            </a:r>
            <a:r>
              <a:rPr lang="tr-TR" dirty="0"/>
              <a:t> </a:t>
            </a:r>
            <a:r>
              <a:rPr lang="tr-TR" dirty="0">
                <a:hlinkClick r:id="rId17" tooltip="Kolera"/>
              </a:rPr>
              <a:t>kolerası</a:t>
            </a:r>
            <a:r>
              <a:rPr lang="tr-TR" dirty="0"/>
              <a:t> ve </a:t>
            </a:r>
            <a:r>
              <a:rPr lang="tr-TR" dirty="0">
                <a:hlinkClick r:id="rId18" tooltip="Kuduz"/>
              </a:rPr>
              <a:t>kuduz</a:t>
            </a:r>
            <a:r>
              <a:rPr lang="tr-TR" dirty="0"/>
              <a:t> gibi </a:t>
            </a:r>
            <a:r>
              <a:rPr lang="tr-TR" dirty="0" err="1">
                <a:hlinkClick r:id="rId19" tooltip="Virüs"/>
              </a:rPr>
              <a:t>virütik</a:t>
            </a:r>
            <a:r>
              <a:rPr lang="tr-TR" dirty="0"/>
              <a:t> hastalıklar; </a:t>
            </a:r>
            <a:r>
              <a:rPr lang="tr-TR" dirty="0">
                <a:hlinkClick r:id="rId20" tooltip="Bağışıklık sistemi"/>
              </a:rPr>
              <a:t>bağışıklık mekanizması</a:t>
            </a:r>
            <a:r>
              <a:rPr lang="tr-TR" dirty="0"/>
              <a:t> ve </a:t>
            </a:r>
            <a:r>
              <a:rPr lang="tr-TR" dirty="0">
                <a:hlinkClick r:id="rId21" tooltip="Aşı"/>
              </a:rPr>
              <a:t>aşı</a:t>
            </a:r>
            <a:r>
              <a:rPr lang="tr-TR" dirty="0"/>
              <a:t> hazırlama teknikleri üzerinde çalıştı. </a:t>
            </a:r>
            <a:r>
              <a:rPr lang="tr-TR" dirty="0" err="1"/>
              <a:t>Pasteur</a:t>
            </a:r>
            <a:r>
              <a:rPr lang="tr-TR" dirty="0"/>
              <a:t>, </a:t>
            </a:r>
            <a:r>
              <a:rPr lang="tr-TR" dirty="0" err="1"/>
              <a:t>kuduz</a:t>
            </a:r>
            <a:r>
              <a:rPr lang="tr-TR" dirty="0" err="1">
                <a:hlinkClick r:id="rId22" tooltip="Köpek"/>
              </a:rPr>
              <a:t>köpekler</a:t>
            </a:r>
            <a:r>
              <a:rPr lang="tr-TR" dirty="0"/>
              <a:t> üzerine yaptığı çalışmaları daha güvenli hale getirmek için </a:t>
            </a:r>
            <a:r>
              <a:rPr lang="tr-TR" dirty="0">
                <a:hlinkClick r:id="rId23" tooltip="1885"/>
              </a:rPr>
              <a:t>1885</a:t>
            </a:r>
            <a:r>
              <a:rPr lang="tr-TR" dirty="0"/>
              <a:t>'te eski bir imparatorluk şatosunu gereğine uygun olarak düzenleyerek,kuduz aşısı adına yapılan ilk adımı attı.</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rot="15825945">
            <a:off x="-7215270" y="5582392"/>
            <a:ext cx="8229600" cy="1275608"/>
          </a:xfrm>
        </p:spPr>
        <p:txBody>
          <a:bodyPr/>
          <a:lstStyle/>
          <a:p>
            <a:endParaRPr lang="tr-TR" dirty="0"/>
          </a:p>
        </p:txBody>
      </p:sp>
      <p:pic>
        <p:nvPicPr>
          <p:cNvPr id="4" name="3 İçerik Yer Tutucusu" descr="alberteinstein.jpg"/>
          <p:cNvPicPr>
            <a:picLocks noGrp="1" noChangeAspect="1"/>
          </p:cNvPicPr>
          <p:nvPr>
            <p:ph idx="1"/>
          </p:nvPr>
        </p:nvPicPr>
        <p:blipFill>
          <a:blip r:embed="rId3" cstate="print"/>
          <a:stretch>
            <a:fillRect/>
          </a:stretch>
        </p:blipFill>
        <p:spPr>
          <a:xfrm>
            <a:off x="0" y="2357430"/>
            <a:ext cx="2428860" cy="3144830"/>
          </a:xfrm>
        </p:spPr>
      </p:pic>
      <p:sp>
        <p:nvSpPr>
          <p:cNvPr id="5" name="4 Dikdörtgen"/>
          <p:cNvSpPr/>
          <p:nvPr/>
        </p:nvSpPr>
        <p:spPr>
          <a:xfrm>
            <a:off x="2071670" y="0"/>
            <a:ext cx="7358114" cy="6740307"/>
          </a:xfrm>
          <a:prstGeom prst="rect">
            <a:avLst/>
          </a:prstGeom>
        </p:spPr>
        <p:txBody>
          <a:bodyPr wrap="square">
            <a:spAutoFit/>
          </a:bodyPr>
          <a:lstStyle/>
          <a:p>
            <a:r>
              <a:rPr lang="tr-TR" sz="2400" dirty="0" err="1" smtClean="0"/>
              <a:t>Albert</a:t>
            </a:r>
            <a:r>
              <a:rPr lang="tr-TR" sz="2400" dirty="0" smtClean="0"/>
              <a:t> Einstein, </a:t>
            </a:r>
            <a:r>
              <a:rPr lang="tr-TR" sz="2400" dirty="0" smtClean="0">
                <a:hlinkClick r:id="rId4" tooltip="Özel görelilik"/>
              </a:rPr>
              <a:t>özel görelilik</a:t>
            </a:r>
            <a:r>
              <a:rPr lang="tr-TR" sz="2400" dirty="0" smtClean="0"/>
              <a:t> ve </a:t>
            </a:r>
            <a:r>
              <a:rPr lang="tr-TR" sz="2400" dirty="0" smtClean="0">
                <a:hlinkClick r:id="rId5" tooltip="Genel görelilik"/>
              </a:rPr>
              <a:t>genel görelilik</a:t>
            </a:r>
            <a:r>
              <a:rPr lang="tr-TR" sz="2400" dirty="0" smtClean="0"/>
              <a:t> kuramları ile iki yüzyıldır </a:t>
            </a:r>
            <a:r>
              <a:rPr lang="tr-TR" sz="2400" dirty="0" smtClean="0">
                <a:hlinkClick r:id="rId6" tooltip="Newton"/>
              </a:rPr>
              <a:t>Newton</a:t>
            </a:r>
            <a:r>
              <a:rPr lang="tr-TR" sz="2400" dirty="0" smtClean="0"/>
              <a:t> mekaniğinin hakim olduğu </a:t>
            </a:r>
            <a:r>
              <a:rPr lang="tr-TR" sz="2400" dirty="0" smtClean="0">
                <a:hlinkClick r:id="rId7" tooltip="Uzay"/>
              </a:rPr>
              <a:t>uzay</a:t>
            </a:r>
            <a:r>
              <a:rPr lang="tr-TR" sz="2400" dirty="0" smtClean="0"/>
              <a:t> anlayışında bir devrim yaratmıştır. Sadece matematik hesaplamalar ve denklemler ile oluşturduğu kuramları sonradan deneysel olarak defalarca doğrulanmıştır. </a:t>
            </a:r>
            <a:r>
              <a:rPr lang="tr-TR" sz="2400" dirty="0" smtClean="0">
                <a:hlinkClick r:id="rId8" tooltip="E=mc²"/>
              </a:rPr>
              <a:t>E = mc</a:t>
            </a:r>
            <a:r>
              <a:rPr lang="tr-TR" sz="2400" baseline="30000" dirty="0" smtClean="0">
                <a:hlinkClick r:id="rId8" tooltip="E=mc²"/>
              </a:rPr>
              <a:t>2</a:t>
            </a:r>
            <a:r>
              <a:rPr lang="tr-TR" sz="2400" dirty="0" smtClean="0"/>
              <a:t> denklemi ile formüle ettiği </a:t>
            </a:r>
            <a:r>
              <a:rPr lang="tr-TR" sz="2400" dirty="0" smtClean="0">
                <a:hlinkClick r:id="rId9" tooltip="Kütle-enerji eşitliği"/>
              </a:rPr>
              <a:t>kütle-enerji eşdeğerliği</a:t>
            </a:r>
            <a:r>
              <a:rPr lang="tr-TR" sz="2400" dirty="0" smtClean="0"/>
              <a:t> </a:t>
            </a:r>
            <a:r>
              <a:rPr lang="tr-TR" sz="2400" dirty="0" smtClean="0">
                <a:hlinkClick r:id="rId10" tooltip="Yıldız"/>
              </a:rPr>
              <a:t>yıldızların</a:t>
            </a:r>
            <a:r>
              <a:rPr lang="tr-TR" sz="2400" dirty="0" smtClean="0"/>
              <a:t> nasıl enerji oluşturduğuna açıklama getirmiş ve </a:t>
            </a:r>
            <a:r>
              <a:rPr lang="tr-TR" sz="2400" dirty="0" smtClean="0">
                <a:hlinkClick r:id="rId11" tooltip="Nükleer"/>
              </a:rPr>
              <a:t>nükleer</a:t>
            </a:r>
            <a:r>
              <a:rPr lang="tr-TR" sz="2400" dirty="0" smtClean="0"/>
              <a:t> teknolojinin önünü açmıştır. Fotoelektrik etki ve </a:t>
            </a:r>
            <a:r>
              <a:rPr lang="tr-TR" sz="2400" dirty="0" smtClean="0">
                <a:hlinkClick r:id="rId12" tooltip="Brown hareketi"/>
              </a:rPr>
              <a:t>Brown hareketine</a:t>
            </a:r>
            <a:r>
              <a:rPr lang="tr-TR" sz="2400" dirty="0" smtClean="0"/>
              <a:t> getirdiği matematiksel açıklamalar, modern fiziğe diğer katkıları arasındadır. Ömrünün büyük bir kısmını bütün kuramları birleştiren bir birleşik alan kuramı yaratmaya çalışarak geçirmiş ama bu çabaları sonuçsuz kalmıştır. Einstein </a:t>
            </a:r>
            <a:r>
              <a:rPr lang="tr-TR" sz="2400" dirty="0" smtClean="0">
                <a:hlinkClick r:id="rId13" tooltip="Kuantum mekaniği"/>
              </a:rPr>
              <a:t>kuantum mekaniğinin</a:t>
            </a:r>
            <a:r>
              <a:rPr lang="tr-TR" sz="2400" dirty="0" smtClean="0"/>
              <a:t> bazı sonuçlarına, özellikle </a:t>
            </a:r>
            <a:r>
              <a:rPr lang="tr-TR" sz="2400" dirty="0" smtClean="0">
                <a:hlinkClick r:id="rId14" tooltip="Belirsizlik ilkesi"/>
              </a:rPr>
              <a:t>belirsizlik ilkesine</a:t>
            </a:r>
            <a:r>
              <a:rPr lang="tr-TR" sz="2400" dirty="0" smtClean="0"/>
              <a:t> oldukça şüpheci yaklaşmış fakat bu yaklaşımlar ileride geniş kabul görmüştür.</a:t>
            </a:r>
            <a:endParaRPr lang="tr-TR" sz="24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178</TotalTime>
  <Words>183</Words>
  <Application>Microsoft Office PowerPoint</Application>
  <PresentationFormat>Ekran Gösterisi (4:3)</PresentationFormat>
  <Paragraphs>8</Paragraphs>
  <Slides>6</Slides>
  <Notes>2</Notes>
  <HiddenSlides>0</HiddenSlides>
  <MMClips>0</MMClips>
  <ScaleCrop>false</ScaleCrop>
  <HeadingPairs>
    <vt:vector size="4" baseType="variant">
      <vt:variant>
        <vt:lpstr>Tema</vt:lpstr>
      </vt:variant>
      <vt:variant>
        <vt:i4>1</vt:i4>
      </vt:variant>
      <vt:variant>
        <vt:lpstr>Slayt Başlıkları</vt:lpstr>
      </vt:variant>
      <vt:variant>
        <vt:i4>6</vt:i4>
      </vt:variant>
    </vt:vector>
  </HeadingPairs>
  <TitlesOfParts>
    <vt:vector size="7" baseType="lpstr">
      <vt:lpstr>Akış</vt:lpstr>
      <vt:lpstr>Slayt 1</vt:lpstr>
      <vt:lpstr>Slayt 2</vt:lpstr>
      <vt:lpstr>Slayt 3</vt:lpstr>
      <vt:lpstr>Slayt 4</vt:lpstr>
      <vt:lpstr>Slayt 5</vt:lpstr>
      <vt:lpstr>Slayt 6</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2016-02-27T13:07:35Z</dcterms:created>
  <dcterms:modified xsi:type="dcterms:W3CDTF">2016-03-30T15:51:26Z</dcterms:modified>
  <cp:category>www.sorubak.com</cp:category>
</cp:coreProperties>
</file>