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1" r:id="rId16"/>
    <p:sldId id="272" r:id="rId17"/>
    <p:sldId id="273" r:id="rId18"/>
    <p:sldId id="270" r:id="rId19"/>
    <p:sldId id="274" r:id="rId20"/>
    <p:sldId id="275" r:id="rId21"/>
    <p:sldId id="276" r:id="rId22"/>
    <p:sldId id="278" r:id="rId23"/>
    <p:sldId id="277"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0A95C4-C99C-44B8-93F1-1BA1C058920C}" type="datetimeFigureOut">
              <a:rPr lang="tr-TR" smtClean="0"/>
              <a:t>20.02.2016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BCD840-37D5-4515-8055-B2966F9F7C88}"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 </a:t>
            </a:r>
            <a:endParaRPr lang="tr-TR" dirty="0"/>
          </a:p>
        </p:txBody>
      </p:sp>
      <p:sp>
        <p:nvSpPr>
          <p:cNvPr id="4" name="3 Slayt Numarası Yer Tutucusu"/>
          <p:cNvSpPr>
            <a:spLocks noGrp="1"/>
          </p:cNvSpPr>
          <p:nvPr>
            <p:ph type="sldNum" sz="quarter" idx="10"/>
          </p:nvPr>
        </p:nvSpPr>
        <p:spPr/>
        <p:txBody>
          <a:bodyPr/>
          <a:lstStyle/>
          <a:p>
            <a:fld id="{B7BCD840-37D5-4515-8055-B2966F9F7C88}" type="slidenum">
              <a:rPr lang="tr-TR" smtClean="0"/>
              <a:t>47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D9F75050-0E15-4C5B-92B0-66D068882F1F}" type="datetimeFigureOut">
              <a:rPr lang="tr-TR" smtClean="0"/>
              <a:pPr/>
              <a:t>20.02.2016</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20.02.2016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D9F75050-0E15-4C5B-92B0-66D068882F1F}" type="datetimeFigureOut">
              <a:rPr lang="tr-TR" smtClean="0"/>
              <a:pPr/>
              <a:t>20.02.2016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D9F75050-0E15-4C5B-92B0-66D068882F1F}" type="datetimeFigureOut">
              <a:rPr lang="tr-TR" smtClean="0"/>
              <a:pPr/>
              <a:t>20.02.2016</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B1DEFA8C-F947-479F-BE07-76B6B3F80BF1}"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F75050-0E15-4C5B-92B0-66D068882F1F}" type="datetimeFigureOut">
              <a:rPr lang="tr-TR" smtClean="0"/>
              <a:pPr/>
              <a:t>20.02.2016</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5.xml"/><Relationship Id="rId5" Type="http://schemas.openxmlformats.org/officeDocument/2006/relationships/image" Target="../media/image32.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4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1357298"/>
            <a:ext cx="7772400" cy="1829761"/>
          </a:xfrm>
        </p:spPr>
        <p:txBody>
          <a:bodyPr/>
          <a:lstStyle/>
          <a:p>
            <a:r>
              <a:rPr lang="tr-TR" dirty="0" smtClean="0">
                <a:solidFill>
                  <a:schemeClr val="tx1"/>
                </a:solidFill>
                <a:effectLst/>
                <a:latin typeface="Times New Roman" pitchFamily="18" charset="0"/>
                <a:cs typeface="Times New Roman" pitchFamily="18" charset="0"/>
              </a:rPr>
              <a:t>GERÇEKLEŞEN DÜŞLER </a:t>
            </a:r>
            <a:endParaRPr lang="tr-TR" dirty="0">
              <a:solidFill>
                <a:schemeClr val="tx1"/>
              </a:solidFill>
              <a:effectLst/>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428605"/>
            <a:ext cx="4040188" cy="4000528"/>
          </a:xfrm>
        </p:spPr>
        <p:txBody>
          <a:bodyPr>
            <a:normAutofit/>
          </a:bodyPr>
          <a:lstStyle/>
          <a:p>
            <a:r>
              <a:rPr lang="tr-TR" sz="2800" b="1" dirty="0" smtClean="0">
                <a:latin typeface="Times New Roman" pitchFamily="18" charset="0"/>
                <a:cs typeface="Times New Roman" pitchFamily="18" charset="0"/>
              </a:rPr>
              <a:t>Ateş:</a:t>
            </a:r>
            <a:r>
              <a:rPr lang="tr-TR" sz="2800" dirty="0" smtClean="0">
                <a:latin typeface="Times New Roman" pitchFamily="18" charset="0"/>
                <a:cs typeface="Times New Roman" pitchFamily="18" charset="0"/>
              </a:rPr>
              <a:t> İnsanlık tarihinin en önemli buluşu</a:t>
            </a:r>
            <a:r>
              <a:rPr lang="tr-TR" sz="2800" b="1" dirty="0" smtClean="0">
                <a:latin typeface="Times New Roman" pitchFamily="18" charset="0"/>
                <a:cs typeface="Times New Roman" pitchFamily="18" charset="0"/>
              </a:rPr>
              <a:t> ateş</a:t>
            </a:r>
            <a:r>
              <a:rPr lang="tr-TR" sz="2800" dirty="0" smtClean="0">
                <a:latin typeface="Times New Roman" pitchFamily="18" charset="0"/>
                <a:cs typeface="Times New Roman" pitchFamily="18" charset="0"/>
              </a:rPr>
              <a:t>tir. Ateşin bulunmasıyla birlikte, insanlar yemek pişirme, ısınma gibi pek çok alanda ateşi kullanmaya başlamışlardır</a:t>
            </a:r>
            <a:r>
              <a:rPr lang="tr-TR" dirty="0" smtClean="0"/>
              <a:t>.</a:t>
            </a:r>
            <a:endParaRPr lang="tr-TR" dirty="0"/>
          </a:p>
        </p:txBody>
      </p:sp>
      <p:pic>
        <p:nvPicPr>
          <p:cNvPr id="9" name="8 İçerik Yer Tutucusu" descr="clipimage001gifmsgmsg11ms4.gif"/>
          <p:cNvPicPr>
            <a:picLocks noGrp="1" noChangeAspect="1"/>
          </p:cNvPicPr>
          <p:nvPr>
            <p:ph sz="quarter" idx="4"/>
          </p:nvPr>
        </p:nvPicPr>
        <p:blipFill>
          <a:blip r:embed="rId2" cstate="print"/>
          <a:stretch>
            <a:fillRect/>
          </a:stretch>
        </p:blipFill>
        <p:spPr>
          <a:xfrm>
            <a:off x="5286380" y="500042"/>
            <a:ext cx="3429024" cy="5286412"/>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İçerik Yer Tutucusu"/>
          <p:cNvSpPr>
            <a:spLocks noGrp="1"/>
          </p:cNvSpPr>
          <p:nvPr>
            <p:ph sz="quarter" idx="4"/>
          </p:nvPr>
        </p:nvSpPr>
        <p:spPr>
          <a:xfrm>
            <a:off x="571472" y="571480"/>
            <a:ext cx="4041775" cy="4886015"/>
          </a:xfrm>
        </p:spPr>
        <p:txBody>
          <a:bodyPr>
            <a:normAutofit/>
          </a:bodyPr>
          <a:lstStyle/>
          <a:p>
            <a:r>
              <a:rPr lang="tr-TR" dirty="0" smtClean="0">
                <a:latin typeface="Times New Roman" pitchFamily="18" charset="0"/>
                <a:cs typeface="Times New Roman" pitchFamily="18" charset="0"/>
              </a:rPr>
              <a:t>İsa’nın doğumundan 12 bin yıl önce, Taş Devri insanı, çakmak taşlarıyla ateş yakmayı öğrendi. Bu buluşu, birbirine çarpan iki çakmak taşından çıkan kıvılcımın yerdeki kuru otları tutuşturmasıyla bir rastlantı sonucu yaptığı sanılıyor.</a:t>
            </a:r>
            <a:endParaRPr lang="tr-TR" dirty="0">
              <a:latin typeface="Times New Roman" pitchFamily="18" charset="0"/>
              <a:cs typeface="Times New Roman" pitchFamily="18" charset="0"/>
            </a:endParaRPr>
          </a:p>
        </p:txBody>
      </p:sp>
      <p:pic>
        <p:nvPicPr>
          <p:cNvPr id="7" name="6 İçerik Yer Tutucusu" descr="BushmenSan.jpg"/>
          <p:cNvPicPr>
            <a:picLocks noGrp="1" noChangeAspect="1"/>
          </p:cNvPicPr>
          <p:nvPr>
            <p:ph sz="quarter" idx="2"/>
          </p:nvPr>
        </p:nvPicPr>
        <p:blipFill>
          <a:blip r:embed="rId2" cstate="print"/>
          <a:stretch>
            <a:fillRect/>
          </a:stretch>
        </p:blipFill>
        <p:spPr>
          <a:xfrm>
            <a:off x="4857752" y="642918"/>
            <a:ext cx="4040188" cy="4429156"/>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çerik Yer Tutucusu" descr="9c3fa_301.gif"/>
          <p:cNvPicPr>
            <a:picLocks noGrp="1" noChangeAspect="1"/>
          </p:cNvPicPr>
          <p:nvPr>
            <p:ph sz="quarter" idx="4"/>
          </p:nvPr>
        </p:nvPicPr>
        <p:blipFill>
          <a:blip r:embed="rId2" cstate="print"/>
          <a:stretch>
            <a:fillRect/>
          </a:stretch>
        </p:blipFill>
        <p:spPr>
          <a:xfrm>
            <a:off x="2786050" y="714356"/>
            <a:ext cx="3714776" cy="4714908"/>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428604"/>
            <a:ext cx="4040188" cy="4957453"/>
          </a:xfrm>
        </p:spPr>
        <p:txBody>
          <a:bodyPr>
            <a:normAutofit lnSpcReduction="10000"/>
          </a:bodyPr>
          <a:lstStyle/>
          <a:p>
            <a:r>
              <a:rPr lang="tr-TR" sz="2800" b="1" dirty="0" smtClean="0">
                <a:latin typeface="Times New Roman" pitchFamily="18" charset="0"/>
                <a:cs typeface="Times New Roman" pitchFamily="18" charset="0"/>
              </a:rPr>
              <a:t>Cam</a:t>
            </a:r>
            <a:r>
              <a:rPr lang="tr-TR" sz="2800" dirty="0" smtClean="0">
                <a:latin typeface="Times New Roman" pitchFamily="18" charset="0"/>
                <a:cs typeface="Times New Roman" pitchFamily="18" charset="0"/>
              </a:rPr>
              <a:t>, ilk olarak Fenikeliler tarafından kullanılmıştır. Kum, soda ve kireç karışımları yüksek ısılı fırınlarda eritilerek cam elde edilmiştir. Camın hafif olması ve aydınlığı sağlaması ya­nında estetik olması da kullanım alanını genişletmiştir.</a:t>
            </a:r>
          </a:p>
          <a:p>
            <a:endParaRPr lang="tr-TR" dirty="0"/>
          </a:p>
        </p:txBody>
      </p:sp>
      <p:pic>
        <p:nvPicPr>
          <p:cNvPr id="7" name="6 İçerik Yer Tutucusu" descr="200px-Glass-Ball.jpg"/>
          <p:cNvPicPr>
            <a:picLocks noGrp="1" noChangeAspect="1"/>
          </p:cNvPicPr>
          <p:nvPr>
            <p:ph sz="quarter" idx="4"/>
          </p:nvPr>
        </p:nvPicPr>
        <p:blipFill>
          <a:blip r:embed="rId2" cstate="print"/>
          <a:stretch>
            <a:fillRect/>
          </a:stretch>
        </p:blipFill>
        <p:spPr>
          <a:xfrm>
            <a:off x="5286380" y="500042"/>
            <a:ext cx="3500462" cy="5143536"/>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357166"/>
            <a:ext cx="4040188" cy="5929354"/>
          </a:xfrm>
        </p:spPr>
        <p:txBody>
          <a:bodyPr>
            <a:normAutofit lnSpcReduction="10000"/>
          </a:bodyPr>
          <a:lstStyle/>
          <a:p>
            <a:r>
              <a:rPr lang="tr-TR" b="1" dirty="0" smtClean="0">
                <a:latin typeface="Times New Roman" pitchFamily="18" charset="0"/>
                <a:cs typeface="Times New Roman" pitchFamily="18" charset="0"/>
              </a:rPr>
              <a:t>Saat:</a:t>
            </a:r>
            <a:r>
              <a:rPr lang="tr-TR" dirty="0" smtClean="0">
                <a:latin typeface="Times New Roman" pitchFamily="18" charset="0"/>
                <a:cs typeface="Times New Roman" pitchFamily="18" charset="0"/>
              </a:rPr>
              <a:t> İnsanların gün ışığından daha fazla yararlanma isteği nedeniyle ortaya çıkmıştır. Gölgelere göre çalışan güneş saati, iki cam bölmeden birinin içine konulan kumun akışına göre oluşturulan kum saati, mumun yanış süresine göre mum saati kullanıldı. Zamanla gelişen teknoloji ile mekanik saatler ve kuvarslı saatler küçültüldü. Elektronik saatler ile zamanı ölçme çalışmaları günümüzde son şeklini aldı. </a:t>
            </a:r>
            <a:endParaRPr lang="tr-TR" dirty="0">
              <a:latin typeface="Times New Roman" pitchFamily="18" charset="0"/>
              <a:cs typeface="Times New Roman" pitchFamily="18" charset="0"/>
            </a:endParaRPr>
          </a:p>
        </p:txBody>
      </p:sp>
      <p:pic>
        <p:nvPicPr>
          <p:cNvPr id="1026" name="Picture 2" descr="C:\Users\Yusuf\Desktop\Hayatı Kolaylaştıran Buluşlar\eski-saat.jpg"/>
          <p:cNvPicPr>
            <a:picLocks noChangeAspect="1" noChangeArrowheads="1"/>
          </p:cNvPicPr>
          <p:nvPr/>
        </p:nvPicPr>
        <p:blipFill>
          <a:blip r:embed="rId2" cstate="print"/>
          <a:srcRect/>
          <a:stretch>
            <a:fillRect/>
          </a:stretch>
        </p:blipFill>
        <p:spPr bwMode="auto">
          <a:xfrm>
            <a:off x="5643570" y="428604"/>
            <a:ext cx="3000396" cy="2786082"/>
          </a:xfrm>
          <a:prstGeom prst="rect">
            <a:avLst/>
          </a:prstGeom>
          <a:noFill/>
        </p:spPr>
      </p:pic>
      <p:pic>
        <p:nvPicPr>
          <p:cNvPr id="1027" name="Picture 3" descr="C:\Users\Yusuf\Desktop\Hayatı Kolaylaştıran Buluşlar\709444_detay.jpg"/>
          <p:cNvPicPr>
            <a:picLocks noChangeAspect="1" noChangeArrowheads="1"/>
          </p:cNvPicPr>
          <p:nvPr/>
        </p:nvPicPr>
        <p:blipFill>
          <a:blip r:embed="rId3" cstate="print"/>
          <a:srcRect/>
          <a:stretch>
            <a:fillRect/>
          </a:stretch>
        </p:blipFill>
        <p:spPr bwMode="auto">
          <a:xfrm>
            <a:off x="5572132" y="3286124"/>
            <a:ext cx="3071834" cy="3157008"/>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5000636"/>
            <a:ext cx="4040188" cy="1171564"/>
          </a:xfrm>
        </p:spPr>
        <p:txBody>
          <a:bodyPr>
            <a:normAutofit fontScale="85000" lnSpcReduction="20000"/>
          </a:bodyPr>
          <a:lstStyle/>
          <a:p>
            <a:r>
              <a:rPr lang="tr-TR" dirty="0" err="1" smtClean="0">
                <a:latin typeface="Times New Roman" pitchFamily="18" charset="0"/>
                <a:cs typeface="Times New Roman" pitchFamily="18" charset="0"/>
              </a:rPr>
              <a:t>ThinkGeek</a:t>
            </a:r>
            <a:r>
              <a:rPr lang="tr-TR" dirty="0" smtClean="0">
                <a:latin typeface="Times New Roman" pitchFamily="18" charset="0"/>
                <a:cs typeface="Times New Roman" pitchFamily="18" charset="0"/>
              </a:rPr>
              <a:t> tarafından sağlanan 8GB belleğe sahip saat, iki tam boyutlu filmi içine alabiliyor ve aslında oldukça da hoş görünüyor.</a:t>
            </a:r>
            <a:endParaRPr lang="tr-TR" dirty="0">
              <a:latin typeface="Times New Roman" pitchFamily="18" charset="0"/>
              <a:cs typeface="Times New Roman" pitchFamily="18" charset="0"/>
            </a:endParaRPr>
          </a:p>
        </p:txBody>
      </p:sp>
      <p:sp>
        <p:nvSpPr>
          <p:cNvPr id="4" name="3 Metin Yer Tutucusu"/>
          <p:cNvSpPr>
            <a:spLocks noGrp="1"/>
          </p:cNvSpPr>
          <p:nvPr>
            <p:ph type="body" sz="half" idx="3"/>
          </p:nvPr>
        </p:nvSpPr>
        <p:spPr>
          <a:xfrm>
            <a:off x="4929190" y="5072074"/>
            <a:ext cx="3757611" cy="1100126"/>
          </a:xfrm>
        </p:spPr>
        <p:txBody>
          <a:bodyPr>
            <a:noAutofit/>
          </a:bodyPr>
          <a:lstStyle/>
          <a:p>
            <a:r>
              <a:rPr lang="tr-TR" sz="1800" dirty="0" smtClean="0">
                <a:latin typeface="Times New Roman" pitchFamily="18" charset="0"/>
                <a:cs typeface="Times New Roman" pitchFamily="18" charset="0"/>
              </a:rPr>
              <a:t>Bu saat, sadece saati göstermekle kalmıyor, </a:t>
            </a:r>
            <a:r>
              <a:rPr lang="tr-TR" sz="1800" dirty="0" err="1" smtClean="0">
                <a:latin typeface="Times New Roman" pitchFamily="18" charset="0"/>
                <a:cs typeface="Times New Roman" pitchFamily="18" charset="0"/>
              </a:rPr>
              <a:t>Artoo'yu</a:t>
            </a:r>
            <a:r>
              <a:rPr lang="tr-TR" sz="1800" dirty="0" smtClean="0">
                <a:latin typeface="Times New Roman" pitchFamily="18" charset="0"/>
                <a:cs typeface="Times New Roman" pitchFamily="18" charset="0"/>
              </a:rPr>
              <a:t> da uzaktan kontrol edebiliyor.</a:t>
            </a:r>
            <a:endParaRPr lang="tr-TR" sz="1800" dirty="0">
              <a:latin typeface="Times New Roman" pitchFamily="18" charset="0"/>
              <a:cs typeface="Times New Roman" pitchFamily="18" charset="0"/>
            </a:endParaRPr>
          </a:p>
        </p:txBody>
      </p:sp>
      <p:pic>
        <p:nvPicPr>
          <p:cNvPr id="7" name="6 İçerik Yer Tutucusu" descr="chipgaleri.jpg"/>
          <p:cNvPicPr>
            <a:picLocks noGrp="1" noChangeAspect="1"/>
          </p:cNvPicPr>
          <p:nvPr>
            <p:ph sz="quarter" idx="2"/>
          </p:nvPr>
        </p:nvPicPr>
        <p:blipFill>
          <a:blip r:embed="rId2" cstate="print"/>
          <a:stretch>
            <a:fillRect/>
          </a:stretch>
        </p:blipFill>
        <p:spPr>
          <a:xfrm>
            <a:off x="428596" y="214290"/>
            <a:ext cx="4040188" cy="4606153"/>
          </a:xfrm>
        </p:spPr>
      </p:pic>
      <p:pic>
        <p:nvPicPr>
          <p:cNvPr id="8" name="7 İçerik Yer Tutucusu" descr="chipgaleri (1).jpg"/>
          <p:cNvPicPr>
            <a:picLocks noGrp="1" noChangeAspect="1"/>
          </p:cNvPicPr>
          <p:nvPr>
            <p:ph sz="quarter" idx="4"/>
          </p:nvPr>
        </p:nvPicPr>
        <p:blipFill>
          <a:blip r:embed="rId3" cstate="print"/>
          <a:stretch>
            <a:fillRect/>
          </a:stretch>
        </p:blipFill>
        <p:spPr>
          <a:xfrm>
            <a:off x="5072066" y="285728"/>
            <a:ext cx="3643338" cy="4500594"/>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5072074"/>
            <a:ext cx="4040188" cy="1100126"/>
          </a:xfrm>
        </p:spPr>
        <p:txBody>
          <a:bodyPr>
            <a:normAutofit fontScale="85000" lnSpcReduction="10000"/>
          </a:bodyPr>
          <a:lstStyle/>
          <a:p>
            <a:r>
              <a:rPr lang="tr-TR" dirty="0" smtClean="0">
                <a:latin typeface="Times New Roman" pitchFamily="18" charset="0"/>
                <a:cs typeface="Times New Roman" pitchFamily="18" charset="0"/>
              </a:rPr>
              <a:t>Saat, 6 düğmesiyle hemen hemen tüm televizyonları ve diğer kızılötesi cihazları kontrol edebiliyor. </a:t>
            </a:r>
            <a:endParaRPr lang="tr-TR" dirty="0">
              <a:latin typeface="Times New Roman" pitchFamily="18" charset="0"/>
              <a:cs typeface="Times New Roman" pitchFamily="18" charset="0"/>
            </a:endParaRPr>
          </a:p>
        </p:txBody>
      </p:sp>
      <p:sp>
        <p:nvSpPr>
          <p:cNvPr id="4" name="3 Metin Yer Tutucusu"/>
          <p:cNvSpPr>
            <a:spLocks noGrp="1"/>
          </p:cNvSpPr>
          <p:nvPr>
            <p:ph type="body" sz="half" idx="3"/>
          </p:nvPr>
        </p:nvSpPr>
        <p:spPr>
          <a:xfrm>
            <a:off x="4645026" y="5072074"/>
            <a:ext cx="4041775" cy="1100126"/>
          </a:xfrm>
        </p:spPr>
        <p:txBody>
          <a:bodyPr>
            <a:normAutofit fontScale="85000" lnSpcReduction="20000"/>
          </a:bodyPr>
          <a:lstStyle/>
          <a:p>
            <a:r>
              <a:rPr lang="tr-TR" dirty="0" smtClean="0">
                <a:latin typeface="Times New Roman" pitchFamily="18" charset="0"/>
                <a:cs typeface="Times New Roman" pitchFamily="18" charset="0"/>
              </a:rPr>
              <a:t>Cihaz, içerisinde 2GB </a:t>
            </a:r>
            <a:r>
              <a:rPr lang="tr-TR" dirty="0" err="1" smtClean="0">
                <a:latin typeface="Times New Roman" pitchFamily="18" charset="0"/>
                <a:cs typeface="Times New Roman" pitchFamily="18" charset="0"/>
              </a:rPr>
              <a:t>flash</a:t>
            </a:r>
            <a:r>
              <a:rPr lang="tr-TR" dirty="0" smtClean="0">
                <a:latin typeface="Times New Roman" pitchFamily="18" charset="0"/>
                <a:cs typeface="Times New Roman" pitchFamily="18" charset="0"/>
              </a:rPr>
              <a:t> sürücü barındırıyor. Bu sayede belgelerinizi ve kişisel </a:t>
            </a:r>
            <a:r>
              <a:rPr lang="tr-TR" dirty="0" err="1" smtClean="0">
                <a:latin typeface="Times New Roman" pitchFamily="18" charset="0"/>
                <a:cs typeface="Times New Roman" pitchFamily="18" charset="0"/>
              </a:rPr>
              <a:t>dosylarınızı</a:t>
            </a:r>
            <a:r>
              <a:rPr lang="tr-TR" dirty="0" smtClean="0">
                <a:latin typeface="Times New Roman" pitchFamily="18" charset="0"/>
                <a:cs typeface="Times New Roman" pitchFamily="18" charset="0"/>
              </a:rPr>
              <a:t> saatinizde taşıyabiliyorsunuz.</a:t>
            </a:r>
            <a:endParaRPr lang="tr-TR" dirty="0">
              <a:latin typeface="Times New Roman" pitchFamily="18" charset="0"/>
              <a:cs typeface="Times New Roman" pitchFamily="18" charset="0"/>
            </a:endParaRPr>
          </a:p>
        </p:txBody>
      </p:sp>
      <p:pic>
        <p:nvPicPr>
          <p:cNvPr id="7" name="6 İçerik Yer Tutucusu" descr="chipgaleri (2).jpg"/>
          <p:cNvPicPr>
            <a:picLocks noGrp="1" noChangeAspect="1"/>
          </p:cNvPicPr>
          <p:nvPr>
            <p:ph sz="quarter" idx="2"/>
          </p:nvPr>
        </p:nvPicPr>
        <p:blipFill>
          <a:blip r:embed="rId2" cstate="print"/>
          <a:stretch>
            <a:fillRect/>
          </a:stretch>
        </p:blipFill>
        <p:spPr>
          <a:xfrm>
            <a:off x="428596" y="285728"/>
            <a:ext cx="3857652" cy="4500594"/>
          </a:xfrm>
        </p:spPr>
      </p:pic>
      <p:pic>
        <p:nvPicPr>
          <p:cNvPr id="8" name="7 İçerik Yer Tutucusu" descr="chipgaleri (3).jpg"/>
          <p:cNvPicPr>
            <a:picLocks noGrp="1" noChangeAspect="1"/>
          </p:cNvPicPr>
          <p:nvPr>
            <p:ph sz="quarter" idx="4"/>
          </p:nvPr>
        </p:nvPicPr>
        <p:blipFill>
          <a:blip r:embed="rId3" cstate="print"/>
          <a:stretch>
            <a:fillRect/>
          </a:stretch>
        </p:blipFill>
        <p:spPr>
          <a:xfrm>
            <a:off x="4643438" y="571480"/>
            <a:ext cx="3941763" cy="3941763"/>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5214950"/>
            <a:ext cx="4040188" cy="957250"/>
          </a:xfrm>
        </p:spPr>
        <p:txBody>
          <a:bodyPr>
            <a:normAutofit fontScale="70000" lnSpcReduction="20000"/>
          </a:bodyPr>
          <a:lstStyle/>
          <a:p>
            <a:r>
              <a:rPr lang="tr-TR" dirty="0" smtClean="0">
                <a:latin typeface="Times New Roman" pitchFamily="18" charset="0"/>
                <a:cs typeface="Times New Roman" pitchFamily="18" charset="0"/>
              </a:rPr>
              <a:t>Bu saat çalışmak için bir pile ihtiyaç duymuyor ve tamamen geri dönüştürülen maddelerden meydana getirilmiş. </a:t>
            </a:r>
            <a:endParaRPr lang="tr-TR" dirty="0">
              <a:latin typeface="Times New Roman" pitchFamily="18" charset="0"/>
              <a:cs typeface="Times New Roman" pitchFamily="18" charset="0"/>
            </a:endParaRPr>
          </a:p>
        </p:txBody>
      </p:sp>
      <p:sp>
        <p:nvSpPr>
          <p:cNvPr id="4" name="3 Metin Yer Tutucusu"/>
          <p:cNvSpPr>
            <a:spLocks noGrp="1"/>
          </p:cNvSpPr>
          <p:nvPr>
            <p:ph type="body" sz="half" idx="3"/>
          </p:nvPr>
        </p:nvSpPr>
        <p:spPr>
          <a:xfrm>
            <a:off x="4714876" y="5214950"/>
            <a:ext cx="4041775" cy="957250"/>
          </a:xfrm>
        </p:spPr>
        <p:txBody>
          <a:bodyPr>
            <a:normAutofit fontScale="70000" lnSpcReduction="20000"/>
          </a:bodyPr>
          <a:lstStyle/>
          <a:p>
            <a:r>
              <a:rPr lang="tr-TR" sz="2600" dirty="0" smtClean="0">
                <a:latin typeface="Times New Roman" pitchFamily="18" charset="0"/>
                <a:cs typeface="Times New Roman" pitchFamily="18" charset="0"/>
              </a:rPr>
              <a:t>James Bond aletlerini andıran saat 20 dakikalık video, 4 saat ses ve 2000 resmi hafızasında bulundurabiliyor. </a:t>
            </a:r>
            <a:r>
              <a:rPr lang="tr-TR" dirty="0" smtClean="0"/>
              <a:t/>
            </a:r>
            <a:br>
              <a:rPr lang="tr-TR" dirty="0" smtClean="0"/>
            </a:br>
            <a:endParaRPr lang="tr-TR" dirty="0"/>
          </a:p>
        </p:txBody>
      </p:sp>
      <p:pic>
        <p:nvPicPr>
          <p:cNvPr id="7" name="6 İçerik Yer Tutucusu" descr="chipgaleri (4).jpg"/>
          <p:cNvPicPr>
            <a:picLocks noGrp="1" noChangeAspect="1"/>
          </p:cNvPicPr>
          <p:nvPr>
            <p:ph sz="quarter" idx="2"/>
          </p:nvPr>
        </p:nvPicPr>
        <p:blipFill>
          <a:blip r:embed="rId2" cstate="print"/>
          <a:stretch>
            <a:fillRect/>
          </a:stretch>
        </p:blipFill>
        <p:spPr>
          <a:xfrm>
            <a:off x="500034" y="357166"/>
            <a:ext cx="3857652" cy="4643470"/>
          </a:xfrm>
        </p:spPr>
      </p:pic>
      <p:pic>
        <p:nvPicPr>
          <p:cNvPr id="8" name="7 İçerik Yer Tutucusu" descr="chipgaleri (5).jpg"/>
          <p:cNvPicPr>
            <a:picLocks noGrp="1" noChangeAspect="1"/>
          </p:cNvPicPr>
          <p:nvPr>
            <p:ph sz="quarter" idx="4"/>
          </p:nvPr>
        </p:nvPicPr>
        <p:blipFill>
          <a:blip r:embed="rId3" cstate="print"/>
          <a:stretch>
            <a:fillRect/>
          </a:stretch>
        </p:blipFill>
        <p:spPr>
          <a:xfrm>
            <a:off x="4572000" y="428604"/>
            <a:ext cx="4000528" cy="4500594"/>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428604"/>
            <a:ext cx="4040188" cy="5643602"/>
          </a:xfrm>
        </p:spPr>
        <p:txBody>
          <a:bodyPr>
            <a:noAutofit/>
          </a:bodyPr>
          <a:lstStyle/>
          <a:p>
            <a:r>
              <a:rPr lang="tr-TR" b="1" dirty="0" smtClean="0">
                <a:latin typeface="Times New Roman" pitchFamily="18" charset="0"/>
                <a:cs typeface="Times New Roman" pitchFamily="18" charset="0"/>
              </a:rPr>
              <a:t>Tekerlek:</a:t>
            </a:r>
            <a:r>
              <a:rPr lang="tr-TR" dirty="0" smtClean="0">
                <a:latin typeface="Times New Roman" pitchFamily="18" charset="0"/>
                <a:cs typeface="Times New Roman" pitchFamily="18" charset="0"/>
              </a:rPr>
              <a:t> Ulaşımın yanı sıra çömlek yapımında, tarım faaliyetlerinde ve değirmenlerde faydalanılıyordu. Tekerlekli arabaların yapılması insanların yaşamında büyük kolaylıklar sağlamıştır.</a:t>
            </a:r>
          </a:p>
          <a:p>
            <a:r>
              <a:rPr lang="tr-TR" dirty="0" smtClean="0">
                <a:latin typeface="Times New Roman" pitchFamily="18" charset="0"/>
                <a:cs typeface="Times New Roman" pitchFamily="18" charset="0"/>
              </a:rPr>
              <a:t>Tekerlekle birlikte insanların yaşamını kolaylaştıran pek çok araç bulunmuştur. Bu araçlar zamanla geliştirilmiş ve günümüzdeki bilgi ve teknoloji seviyesine ulaşılmıştır.</a:t>
            </a:r>
          </a:p>
          <a:p>
            <a:endParaRPr lang="tr-TR" sz="2000" dirty="0"/>
          </a:p>
        </p:txBody>
      </p:sp>
      <p:pic>
        <p:nvPicPr>
          <p:cNvPr id="2050" name="Picture 2" descr="C:\Users\Yusuf\Desktop\Hayatı Kolaylaştıran Buluşlar\5d729a089549fd420aedc11faf4140bd_1280309794.jpg"/>
          <p:cNvPicPr>
            <a:picLocks noChangeAspect="1" noChangeArrowheads="1"/>
          </p:cNvPicPr>
          <p:nvPr/>
        </p:nvPicPr>
        <p:blipFill>
          <a:blip r:embed="rId2" cstate="print"/>
          <a:srcRect/>
          <a:stretch>
            <a:fillRect/>
          </a:stretch>
        </p:blipFill>
        <p:spPr bwMode="auto">
          <a:xfrm>
            <a:off x="6072199" y="3429001"/>
            <a:ext cx="2428892" cy="1571636"/>
          </a:xfrm>
          <a:prstGeom prst="rect">
            <a:avLst/>
          </a:prstGeom>
          <a:noFill/>
        </p:spPr>
      </p:pic>
      <p:pic>
        <p:nvPicPr>
          <p:cNvPr id="2051" name="Picture 3" descr="C:\Users\Yusuf\Desktop\Hayatı Kolaylaştıran Buluşlar\ilk-tekerlek.png"/>
          <p:cNvPicPr>
            <a:picLocks noChangeAspect="1" noChangeArrowheads="1"/>
          </p:cNvPicPr>
          <p:nvPr/>
        </p:nvPicPr>
        <p:blipFill>
          <a:blip r:embed="rId3" cstate="print"/>
          <a:srcRect/>
          <a:stretch>
            <a:fillRect/>
          </a:stretch>
        </p:blipFill>
        <p:spPr bwMode="auto">
          <a:xfrm>
            <a:off x="5929322" y="1"/>
            <a:ext cx="2522564" cy="1643050"/>
          </a:xfrm>
          <a:prstGeom prst="rect">
            <a:avLst/>
          </a:prstGeom>
          <a:noFill/>
        </p:spPr>
      </p:pic>
      <p:pic>
        <p:nvPicPr>
          <p:cNvPr id="2052" name="Picture 4" descr="C:\Users\Yusuf\Desktop\Hayatı Kolaylaştıran Buluşlar\Log_Wagon_Harrietville_Vic.jpg"/>
          <p:cNvPicPr>
            <a:picLocks noChangeAspect="1" noChangeArrowheads="1"/>
          </p:cNvPicPr>
          <p:nvPr/>
        </p:nvPicPr>
        <p:blipFill>
          <a:blip r:embed="rId4" cstate="print"/>
          <a:srcRect/>
          <a:stretch>
            <a:fillRect/>
          </a:stretch>
        </p:blipFill>
        <p:spPr bwMode="auto">
          <a:xfrm>
            <a:off x="6072198" y="1714488"/>
            <a:ext cx="2428892" cy="1643074"/>
          </a:xfrm>
          <a:prstGeom prst="rect">
            <a:avLst/>
          </a:prstGeom>
          <a:noFill/>
        </p:spPr>
      </p:pic>
      <p:pic>
        <p:nvPicPr>
          <p:cNvPr id="2053" name="Picture 5" descr="C:\Users\Yusuf\Desktop\Hayatı Kolaylaştıran Buluşlar\filmlerde tekerlek neden ters doner.jpg"/>
          <p:cNvPicPr>
            <a:picLocks noChangeAspect="1" noChangeArrowheads="1"/>
          </p:cNvPicPr>
          <p:nvPr/>
        </p:nvPicPr>
        <p:blipFill>
          <a:blip r:embed="rId5" cstate="print"/>
          <a:srcRect/>
          <a:stretch>
            <a:fillRect/>
          </a:stretch>
        </p:blipFill>
        <p:spPr bwMode="auto">
          <a:xfrm>
            <a:off x="6072198" y="5143512"/>
            <a:ext cx="2428892" cy="1565289"/>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Yusuf\Desktop\Hayatı Kolaylaştıran Buluşlar\karikatur-fareler-ve-tekerlek-3149-I4.jpg"/>
          <p:cNvPicPr>
            <a:picLocks noChangeAspect="1" noChangeArrowheads="1"/>
          </p:cNvPicPr>
          <p:nvPr/>
        </p:nvPicPr>
        <p:blipFill>
          <a:blip r:embed="rId2" cstate="print"/>
          <a:srcRect/>
          <a:stretch>
            <a:fillRect/>
          </a:stretch>
        </p:blipFill>
        <p:spPr bwMode="auto">
          <a:xfrm>
            <a:off x="4643438" y="-1"/>
            <a:ext cx="4500561" cy="3629891"/>
          </a:xfrm>
          <a:prstGeom prst="rect">
            <a:avLst/>
          </a:prstGeom>
          <a:noFill/>
        </p:spPr>
      </p:pic>
      <p:pic>
        <p:nvPicPr>
          <p:cNvPr id="3075" name="Picture 3" descr="C:\Users\Yusuf\Desktop\Hayatı Kolaylaştıran Buluşlar\tekerlek.gif"/>
          <p:cNvPicPr>
            <a:picLocks noChangeAspect="1" noChangeArrowheads="1"/>
          </p:cNvPicPr>
          <p:nvPr/>
        </p:nvPicPr>
        <p:blipFill>
          <a:blip r:embed="rId3" cstate="print"/>
          <a:srcRect/>
          <a:stretch>
            <a:fillRect/>
          </a:stretch>
        </p:blipFill>
        <p:spPr bwMode="auto">
          <a:xfrm>
            <a:off x="4643438" y="3714752"/>
            <a:ext cx="4500563" cy="3143248"/>
          </a:xfrm>
          <a:prstGeom prst="rect">
            <a:avLst/>
          </a:prstGeom>
          <a:noFill/>
        </p:spPr>
      </p:pic>
      <p:pic>
        <p:nvPicPr>
          <p:cNvPr id="3076" name="Picture 4" descr="C:\Users\Yusuf\Desktop\Hayatı Kolaylaştıran Buluşlar\karikatur-tekerlegin-bulunusu-ve-sabirsiz-magara-adami-1880-I2.jpg"/>
          <p:cNvPicPr>
            <a:picLocks noChangeAspect="1" noChangeArrowheads="1"/>
          </p:cNvPicPr>
          <p:nvPr/>
        </p:nvPicPr>
        <p:blipFill>
          <a:blip r:embed="rId4" cstate="print"/>
          <a:srcRect/>
          <a:stretch>
            <a:fillRect/>
          </a:stretch>
        </p:blipFill>
        <p:spPr bwMode="auto">
          <a:xfrm>
            <a:off x="0" y="3643314"/>
            <a:ext cx="4643438" cy="3214685"/>
          </a:xfrm>
          <a:prstGeom prst="rect">
            <a:avLst/>
          </a:prstGeom>
          <a:noFill/>
        </p:spPr>
      </p:pic>
      <p:pic>
        <p:nvPicPr>
          <p:cNvPr id="3077" name="Picture 5" descr="C:\Users\Yusuf\Desktop\Hayatı Kolaylaştıran Buluşlar\557fc_31004_386579686455_17900841455_4605580_7001380_n.jpg"/>
          <p:cNvPicPr>
            <a:picLocks noChangeAspect="1" noChangeArrowheads="1"/>
          </p:cNvPicPr>
          <p:nvPr/>
        </p:nvPicPr>
        <p:blipFill>
          <a:blip r:embed="rId5" cstate="print"/>
          <a:srcRect/>
          <a:stretch>
            <a:fillRect/>
          </a:stretch>
        </p:blipFill>
        <p:spPr bwMode="auto">
          <a:xfrm>
            <a:off x="0" y="0"/>
            <a:ext cx="4572000" cy="365294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4929190" y="5143512"/>
            <a:ext cx="4041775" cy="762000"/>
          </a:xfrm>
        </p:spPr>
        <p:txBody>
          <a:bodyPr>
            <a:normAutofit fontScale="92500"/>
          </a:bodyPr>
          <a:lstStyle/>
          <a:p>
            <a:r>
              <a:rPr lang="tr-TR" dirty="0" smtClean="0"/>
              <a:t>Artık çayın yanında başka bir tabağa ihtiyaç yok.</a:t>
            </a:r>
            <a:endParaRPr lang="tr-TR" dirty="0"/>
          </a:p>
        </p:txBody>
      </p:sp>
      <p:sp>
        <p:nvSpPr>
          <p:cNvPr id="5" name="4 İçerik Yer Tutucusu"/>
          <p:cNvSpPr>
            <a:spLocks noGrp="1"/>
          </p:cNvSpPr>
          <p:nvPr>
            <p:ph sz="quarter" idx="2"/>
          </p:nvPr>
        </p:nvSpPr>
        <p:spPr>
          <a:xfrm>
            <a:off x="428596" y="285729"/>
            <a:ext cx="4040188" cy="3714776"/>
          </a:xfrm>
        </p:spPr>
        <p:txBody>
          <a:bodyPr>
            <a:normAutofit fontScale="92500" lnSpcReduction="10000"/>
          </a:bodyPr>
          <a:lstStyle/>
          <a:p>
            <a:r>
              <a:rPr lang="tr-TR" sz="2800" b="1" dirty="0" smtClean="0">
                <a:latin typeface="Times New Roman" pitchFamily="18" charset="0"/>
                <a:cs typeface="Times New Roman" pitchFamily="18" charset="0"/>
              </a:rPr>
              <a:t>Buluş,</a:t>
            </a:r>
            <a:r>
              <a:rPr lang="tr-TR" sz="2800" dirty="0" smtClean="0">
                <a:latin typeface="Times New Roman" pitchFamily="18" charset="0"/>
                <a:cs typeface="Times New Roman" pitchFamily="18" charset="0"/>
              </a:rPr>
              <a:t> bir şeyi ilk kez ortaya koymaya veya keşfetmeye denir. Buluşlar, insanoğlunun ihtiyaçlarını karşılama ve karşılaştığı sorunları çözme merakından doğmaktadır. Buluşlar insan yaşamını kolaylaştırır ve değiştirir.</a:t>
            </a:r>
          </a:p>
          <a:p>
            <a:endParaRPr lang="tr-TR" dirty="0"/>
          </a:p>
        </p:txBody>
      </p:sp>
      <p:pic>
        <p:nvPicPr>
          <p:cNvPr id="7" name="6 İçerik Yer Tutucusu" descr="gunluk_icatlar_01.jpg"/>
          <p:cNvPicPr>
            <a:picLocks noGrp="1" noChangeAspect="1"/>
          </p:cNvPicPr>
          <p:nvPr>
            <p:ph sz="quarter" idx="4"/>
          </p:nvPr>
        </p:nvPicPr>
        <p:blipFill>
          <a:blip r:embed="rId2" cstate="print"/>
          <a:stretch>
            <a:fillRect/>
          </a:stretch>
        </p:blipFill>
        <p:spPr>
          <a:xfrm>
            <a:off x="5000628" y="1071546"/>
            <a:ext cx="3810000" cy="3857652"/>
          </a:xfrm>
        </p:spPr>
      </p:pic>
      <p:sp>
        <p:nvSpPr>
          <p:cNvPr id="6" name="4 İçerik Yer Tutucusu"/>
          <p:cNvSpPr txBox="1">
            <a:spLocks/>
          </p:cNvSpPr>
          <p:nvPr/>
        </p:nvSpPr>
        <p:spPr>
          <a:xfrm>
            <a:off x="2071670" y="3857628"/>
            <a:ext cx="4040188" cy="1857388"/>
          </a:xfrm>
          <a:prstGeom prst="rect">
            <a:avLst/>
          </a:prstGeom>
          <a:ln>
            <a:noFill/>
            <a:prstDash val="sysDash"/>
            <a:miter lim="800000"/>
          </a:ln>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tr-TR"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4 İçerik Yer Tutucusu"/>
          <p:cNvSpPr txBox="1">
            <a:spLocks/>
          </p:cNvSpPr>
          <p:nvPr/>
        </p:nvSpPr>
        <p:spPr>
          <a:xfrm>
            <a:off x="642910" y="4000504"/>
            <a:ext cx="4040188" cy="2643182"/>
          </a:xfrm>
          <a:prstGeom prst="rect">
            <a:avLst/>
          </a:prstGeom>
          <a:ln>
            <a:noFill/>
            <a:prstDash val="sysDash"/>
            <a:miter lim="800000"/>
          </a:ln>
        </p:spPr>
        <p:txBody>
          <a:bodyPr vert="horz">
            <a:normAutofit fontScale="77500" lnSpcReduction="20000"/>
          </a:bodyPr>
          <a:lstStyle/>
          <a:p>
            <a:pPr marL="365760" lvl="0" indent="-256032">
              <a:spcBef>
                <a:spcPts val="400"/>
              </a:spcBef>
              <a:buClr>
                <a:schemeClr val="accent1"/>
              </a:buClr>
              <a:buSzPct val="68000"/>
            </a:pPr>
            <a:r>
              <a:rPr lang="tr-TR" sz="1900" b="1" dirty="0" smtClean="0">
                <a:latin typeface="Times New Roman" pitchFamily="18" charset="0"/>
                <a:cs typeface="Times New Roman" pitchFamily="18" charset="0"/>
              </a:rPr>
              <a:t>NOT:</a:t>
            </a:r>
            <a:r>
              <a:rPr lang="tr-TR" sz="1900" dirty="0" smtClean="0">
                <a:latin typeface="Times New Roman" pitchFamily="18" charset="0"/>
                <a:cs typeface="Times New Roman" pitchFamily="18" charset="0"/>
              </a:rPr>
              <a:t>Buluş, daha önce var olan ama var olduğu bilinmeyen bir şeyin öğrenilmesidir. örnek verecek olursak, Newton’un yerçekimini fark etmesidir. Buluşu gerçekleştiren kişiye kaşif denilmektedir.</a:t>
            </a:r>
          </a:p>
          <a:p>
            <a:pPr marL="365760" lvl="0" indent="-256032">
              <a:spcBef>
                <a:spcPts val="400"/>
              </a:spcBef>
              <a:buClr>
                <a:schemeClr val="accent1"/>
              </a:buClr>
              <a:buSzPct val="68000"/>
            </a:pPr>
            <a:endParaRPr lang="tr-TR" sz="1600" dirty="0" smtClean="0">
              <a:latin typeface="Times New Roman" pitchFamily="18" charset="0"/>
              <a:cs typeface="Times New Roman" pitchFamily="18" charset="0"/>
            </a:endParaRPr>
          </a:p>
          <a:p>
            <a:pPr>
              <a:buFont typeface="Wingdings" pitchFamily="2" charset="2"/>
              <a:buChar char="Ø"/>
            </a:pPr>
            <a:r>
              <a:rPr lang="tr-TR" sz="1900" dirty="0" smtClean="0">
                <a:latin typeface="Times New Roman" pitchFamily="18" charset="0"/>
                <a:cs typeface="Times New Roman" pitchFamily="18" charset="0"/>
              </a:rPr>
              <a:t>İcat, bir şeyin insanların gösterdiği çaba ve araştırmalar sonucunda geliştirilerek yenilik geliştirilmesidir. İcat örneği verecek olursak saat bir icattır. İcadı yapan kişilere ise mucit denilmektedir.</a:t>
            </a:r>
          </a:p>
          <a:p>
            <a:r>
              <a:rPr lang="tr-TR" sz="1600" dirty="0" smtClean="0"/>
              <a:t/>
            </a:r>
            <a:br>
              <a:rPr lang="tr-TR" sz="1600" dirty="0" smtClean="0"/>
            </a:br>
            <a:endParaRPr kumimoji="0" lang="tr-TR" sz="16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tr-TR"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sz="half" idx="1"/>
          </p:nvPr>
        </p:nvSpPr>
        <p:spPr>
          <a:xfrm>
            <a:off x="457200" y="214290"/>
            <a:ext cx="4038600" cy="5793001"/>
          </a:xfrm>
        </p:spPr>
        <p:txBody>
          <a:bodyPr>
            <a:normAutofit fontScale="77500" lnSpcReduction="20000"/>
          </a:bodyPr>
          <a:lstStyle/>
          <a:p>
            <a:r>
              <a:rPr lang="tr-TR" b="1" dirty="0" smtClean="0">
                <a:latin typeface="Times New Roman" pitchFamily="18" charset="0"/>
                <a:cs typeface="Times New Roman" pitchFamily="18" charset="0"/>
              </a:rPr>
              <a:t>Teknoloji</a:t>
            </a:r>
            <a:r>
              <a:rPr lang="tr-TR" dirty="0" smtClean="0">
                <a:latin typeface="Times New Roman" pitchFamily="18" charset="0"/>
                <a:cs typeface="Times New Roman" pitchFamily="18" charset="0"/>
              </a:rPr>
              <a:t>, bilimsel bilgilerden yararlanarak insanoğlunun ihtiyaçlarına uygun alet ve araçların yapılması ya da üretilmesi için gerekli bilgi ve yetenektir. Buluşların ortaya çıkması için insanoğlunun belli bir bilimsel ve teknolojik birikime sahip olması gerekmiştir. Günümüzde buluşların çoğu, daha önce yapılan çalışmaların, birikimlerin ve aletlerin geliştirilmesinin bir sonucu olarak ortaya çıkmıştır. Değişen ve gelişen ihtiyaçlarımıza ayak uyduran teknoloji geliştirdiği ürünlerle yaşantımızın bir parçası oldu.</a:t>
            </a:r>
          </a:p>
          <a:p>
            <a:endParaRPr lang="tr-TR" dirty="0"/>
          </a:p>
        </p:txBody>
      </p:sp>
      <p:pic>
        <p:nvPicPr>
          <p:cNvPr id="5" name="4 İçerik Yer Tutucusu" descr="teknoloji.jpg"/>
          <p:cNvPicPr>
            <a:picLocks noGrp="1" noChangeAspect="1"/>
          </p:cNvPicPr>
          <p:nvPr>
            <p:ph sz="half" idx="2"/>
          </p:nvPr>
        </p:nvPicPr>
        <p:blipFill>
          <a:blip r:embed="rId2" cstate="print"/>
          <a:stretch>
            <a:fillRect/>
          </a:stretch>
        </p:blipFill>
        <p:spPr>
          <a:xfrm>
            <a:off x="5000628" y="357166"/>
            <a:ext cx="3714776" cy="5143536"/>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214290"/>
            <a:ext cx="4040188" cy="6072230"/>
          </a:xfrm>
        </p:spPr>
        <p:txBody>
          <a:bodyPr>
            <a:noAutofit/>
          </a:bodyPr>
          <a:lstStyle/>
          <a:p>
            <a:pPr>
              <a:buNone/>
            </a:pPr>
            <a:r>
              <a:rPr lang="tr-TR" sz="1800" b="1" dirty="0" smtClean="0">
                <a:latin typeface="Times New Roman" pitchFamily="18" charset="0"/>
                <a:cs typeface="Times New Roman" pitchFamily="18" charset="0"/>
              </a:rPr>
              <a:t>Teknolojinin Olumlu Etkileri</a:t>
            </a:r>
            <a:endParaRPr lang="tr-TR" sz="1800" dirty="0" smtClean="0">
              <a:latin typeface="Times New Roman" pitchFamily="18" charset="0"/>
              <a:cs typeface="Times New Roman" pitchFamily="18" charset="0"/>
            </a:endParaRPr>
          </a:p>
          <a:p>
            <a:r>
              <a:rPr lang="tr-TR" sz="1800" dirty="0" smtClean="0">
                <a:latin typeface="Times New Roman" pitchFamily="18" charset="0"/>
                <a:cs typeface="Times New Roman" pitchFamily="18" charset="0"/>
              </a:rPr>
              <a:t> İnsanlar elektrik ve ampul sayesinde evlerini ve iş yerlerini geceleri de aydınlatmaya başladılar.</a:t>
            </a:r>
          </a:p>
          <a:p>
            <a:r>
              <a:rPr lang="tr-TR" sz="1800" dirty="0" smtClean="0">
                <a:latin typeface="Times New Roman" pitchFamily="18" charset="0"/>
                <a:cs typeface="Times New Roman" pitchFamily="18" charset="0"/>
              </a:rPr>
              <a:t>Otomobil, tren, gemi, uçak yapımı ticaret ve ulaşımda büyük kolaylıklar sağlamıştır.</a:t>
            </a:r>
          </a:p>
          <a:p>
            <a:r>
              <a:rPr lang="tr-TR" sz="1800" dirty="0" smtClean="0">
                <a:latin typeface="Times New Roman" pitchFamily="18" charset="0"/>
                <a:cs typeface="Times New Roman" pitchFamily="18" charset="0"/>
              </a:rPr>
              <a:t>Bilgisayarlarda bilgiyi depolama, internet ile de kısa sürede bilgiyi paylaşma ve aynı zamanda bu bilgilere ulaşma olanakları da arttı</a:t>
            </a:r>
          </a:p>
          <a:p>
            <a:r>
              <a:rPr lang="tr-TR" sz="1800" dirty="0" smtClean="0">
                <a:latin typeface="Times New Roman" pitchFamily="18" charset="0"/>
                <a:cs typeface="Times New Roman" pitchFamily="18" charset="0"/>
              </a:rPr>
              <a:t> - Evimizde kullandığımız teknolojik aletler hayatımızı hiç düşünemediğimiz kadar kolaylaştırmaktadır. ( TV, Buzdolabı vb.)</a:t>
            </a:r>
          </a:p>
          <a:p>
            <a:r>
              <a:rPr lang="tr-TR" sz="1800" dirty="0" smtClean="0">
                <a:latin typeface="Times New Roman" pitchFamily="18" charset="0"/>
                <a:cs typeface="Times New Roman" pitchFamily="18" charset="0"/>
              </a:rPr>
              <a:t> - İnsanların yakalandıkları hastalıkların tedavisi ya da teşhisi için sağlık çalışanları bir çok teknolojik aletleri kullanmaktadır.     </a:t>
            </a:r>
          </a:p>
          <a:p>
            <a:r>
              <a:rPr lang="tr-TR" sz="1800" dirty="0" smtClean="0">
                <a:latin typeface="Times New Roman" pitchFamily="18" charset="0"/>
                <a:cs typeface="Times New Roman" pitchFamily="18" charset="0"/>
              </a:rPr>
              <a:t>( Röntgen, MR gibi)</a:t>
            </a:r>
          </a:p>
        </p:txBody>
      </p:sp>
      <p:pic>
        <p:nvPicPr>
          <p:cNvPr id="1026" name="Picture 2" descr="C:\Users\Yusuf\Desktop\Hayatı Kolaylaştıran Buluşlar\mavielif_145yq7lfpq4.jpg"/>
          <p:cNvPicPr>
            <a:picLocks noChangeAspect="1" noChangeArrowheads="1"/>
          </p:cNvPicPr>
          <p:nvPr/>
        </p:nvPicPr>
        <p:blipFill>
          <a:blip r:embed="rId2" cstate="print"/>
          <a:srcRect/>
          <a:stretch>
            <a:fillRect/>
          </a:stretch>
        </p:blipFill>
        <p:spPr bwMode="auto">
          <a:xfrm>
            <a:off x="4786314" y="0"/>
            <a:ext cx="4357686" cy="3143247"/>
          </a:xfrm>
          <a:prstGeom prst="rect">
            <a:avLst/>
          </a:prstGeom>
          <a:noFill/>
        </p:spPr>
      </p:pic>
      <p:pic>
        <p:nvPicPr>
          <p:cNvPr id="1027" name="Picture 3" descr="C:\Users\Yusuf\Desktop\Hayatı Kolaylaştıran Buluşlar\teknolojinin-faydalari.jpg"/>
          <p:cNvPicPr>
            <a:picLocks noChangeAspect="1" noChangeArrowheads="1"/>
          </p:cNvPicPr>
          <p:nvPr/>
        </p:nvPicPr>
        <p:blipFill>
          <a:blip r:embed="rId3" cstate="print"/>
          <a:srcRect/>
          <a:stretch>
            <a:fillRect/>
          </a:stretch>
        </p:blipFill>
        <p:spPr bwMode="auto">
          <a:xfrm>
            <a:off x="4857752" y="3071810"/>
            <a:ext cx="4286248" cy="378619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usuf\Desktop\Hayatı Kolaylaştıran Buluşlar\ogrencitablet.png"/>
          <p:cNvPicPr>
            <a:picLocks noChangeAspect="1" noChangeArrowheads="1"/>
          </p:cNvPicPr>
          <p:nvPr/>
        </p:nvPicPr>
        <p:blipFill>
          <a:blip r:embed="rId2" cstate="print"/>
          <a:srcRect/>
          <a:stretch>
            <a:fillRect/>
          </a:stretch>
        </p:blipFill>
        <p:spPr bwMode="auto">
          <a:xfrm>
            <a:off x="0" y="0"/>
            <a:ext cx="4714876" cy="6858000"/>
          </a:xfrm>
          <a:prstGeom prst="rect">
            <a:avLst/>
          </a:prstGeom>
          <a:noFill/>
        </p:spPr>
      </p:pic>
      <p:pic>
        <p:nvPicPr>
          <p:cNvPr id="2051" name="Picture 3" descr="C:\Users\Yusuf\Desktop\Hayatı Kolaylaştıran Buluşlar\qhpin_ef-7i_hgdefault.jpg"/>
          <p:cNvPicPr>
            <a:picLocks noChangeAspect="1" noChangeArrowheads="1"/>
          </p:cNvPicPr>
          <p:nvPr/>
        </p:nvPicPr>
        <p:blipFill>
          <a:blip r:embed="rId3" cstate="print"/>
          <a:srcRect/>
          <a:stretch>
            <a:fillRect/>
          </a:stretch>
        </p:blipFill>
        <p:spPr bwMode="auto">
          <a:xfrm>
            <a:off x="4786314" y="0"/>
            <a:ext cx="4357686" cy="6858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5 İçerik Yer Tutucusu"/>
          <p:cNvSpPr>
            <a:spLocks noGrp="1"/>
          </p:cNvSpPr>
          <p:nvPr>
            <p:ph sz="quarter" idx="4"/>
          </p:nvPr>
        </p:nvSpPr>
        <p:spPr>
          <a:xfrm>
            <a:off x="214282" y="214290"/>
            <a:ext cx="4429156" cy="6357982"/>
          </a:xfrm>
        </p:spPr>
        <p:txBody>
          <a:bodyPr>
            <a:normAutofit fontScale="92500" lnSpcReduction="20000"/>
          </a:bodyPr>
          <a:lstStyle/>
          <a:p>
            <a:pPr>
              <a:buNone/>
            </a:pPr>
            <a:r>
              <a:rPr lang="tr-TR" b="1" dirty="0" smtClean="0">
                <a:latin typeface="Times New Roman" pitchFamily="18" charset="0"/>
                <a:cs typeface="Times New Roman" pitchFamily="18" charset="0"/>
              </a:rPr>
              <a:t>Teknolojinin Olumsuz Etkileri</a:t>
            </a:r>
            <a:endParaRPr lang="tr-TR" dirty="0" smtClean="0">
              <a:latin typeface="Times New Roman" pitchFamily="18" charset="0"/>
              <a:cs typeface="Times New Roman" pitchFamily="18" charset="0"/>
            </a:endParaRPr>
          </a:p>
          <a:p>
            <a:r>
              <a:rPr lang="tr-TR" dirty="0" smtClean="0">
                <a:latin typeface="Times New Roman" pitchFamily="18" charset="0"/>
                <a:cs typeface="Times New Roman" pitchFamily="18" charset="0"/>
              </a:rPr>
              <a:t>- Bilgisayar başında çok fazla zaman geçirirsek göz ve beden sağlığımız bozulabilir. Arkadaşlık ve aile içi iletişimimizde olumsuzluklar ortaya çıkabilir. </a:t>
            </a:r>
          </a:p>
          <a:p>
            <a:r>
              <a:rPr lang="tr-TR" dirty="0" smtClean="0">
                <a:latin typeface="Times New Roman" pitchFamily="18" charset="0"/>
                <a:cs typeface="Times New Roman" pitchFamily="18" charset="0"/>
              </a:rPr>
              <a:t>- Ulaşım araçları havayı, toprağı ve suyu kirletmekte ve gürültü kirliliğine yol açmaktadır.</a:t>
            </a:r>
          </a:p>
          <a:p>
            <a:r>
              <a:rPr lang="tr-TR" dirty="0" smtClean="0">
                <a:latin typeface="Times New Roman" pitchFamily="18" charset="0"/>
                <a:cs typeface="Times New Roman" pitchFamily="18" charset="0"/>
              </a:rPr>
              <a:t>- Savaş uçakları, atom bombası vb. buluşlar binlerce insanın ölümüne yol açmıştır.</a:t>
            </a:r>
          </a:p>
          <a:p>
            <a:r>
              <a:rPr lang="tr-TR" dirty="0" smtClean="0">
                <a:latin typeface="Times New Roman" pitchFamily="18" charset="0"/>
                <a:cs typeface="Times New Roman" pitchFamily="18" charset="0"/>
              </a:rPr>
              <a:t>- Teknolojinin yol açtığı</a:t>
            </a:r>
            <a:r>
              <a:rPr lang="tr-TR" b="1" dirty="0" smtClean="0">
                <a:latin typeface="Times New Roman" pitchFamily="18" charset="0"/>
                <a:cs typeface="Times New Roman" pitchFamily="18" charset="0"/>
              </a:rPr>
              <a:t> </a:t>
            </a:r>
            <a:r>
              <a:rPr lang="tr-TR" dirty="0" smtClean="0">
                <a:latin typeface="Times New Roman" pitchFamily="18" charset="0"/>
                <a:cs typeface="Times New Roman" pitchFamily="18" charset="0"/>
              </a:rPr>
              <a:t>küresel ısınma ve iklim değişikliği nedeniyle bir çok hayvan ve bitki türlerinin nesli tükenmek üzeredir.</a:t>
            </a:r>
          </a:p>
          <a:p>
            <a:r>
              <a:rPr lang="tr-TR" dirty="0" smtClean="0">
                <a:latin typeface="Times New Roman" pitchFamily="18" charset="0"/>
                <a:cs typeface="Times New Roman" pitchFamily="18" charset="0"/>
              </a:rPr>
              <a:t>- Teknolojinin neden olduğu kirlilik pek çok hastalığın artmasına neden olmuştur.</a:t>
            </a:r>
          </a:p>
          <a:p>
            <a:r>
              <a:rPr lang="tr-TR" dirty="0" smtClean="0">
                <a:latin typeface="Times New Roman" pitchFamily="18" charset="0"/>
                <a:cs typeface="Times New Roman" pitchFamily="18" charset="0"/>
              </a:rPr>
              <a:t>- Teknolojik gelişmeler semercilik, nalbant gibi bazı mesleklerin yok olmasına neden olmaktadır.</a:t>
            </a:r>
          </a:p>
          <a:p>
            <a:endParaRPr lang="tr-TR" dirty="0"/>
          </a:p>
        </p:txBody>
      </p:sp>
      <p:pic>
        <p:nvPicPr>
          <p:cNvPr id="3074" name="Picture 2" descr="C:\Users\Yusuf\Desktop\Hayatı Kolaylaştıran Buluşlar\445_197_58078633765521088155.jpg"/>
          <p:cNvPicPr>
            <a:picLocks noChangeAspect="1" noChangeArrowheads="1"/>
          </p:cNvPicPr>
          <p:nvPr/>
        </p:nvPicPr>
        <p:blipFill>
          <a:blip r:embed="rId2" cstate="print"/>
          <a:srcRect/>
          <a:stretch>
            <a:fillRect/>
          </a:stretch>
        </p:blipFill>
        <p:spPr bwMode="auto">
          <a:xfrm>
            <a:off x="4905375" y="0"/>
            <a:ext cx="4238625" cy="3071810"/>
          </a:xfrm>
          <a:prstGeom prst="rect">
            <a:avLst/>
          </a:prstGeom>
          <a:noFill/>
        </p:spPr>
      </p:pic>
      <p:pic>
        <p:nvPicPr>
          <p:cNvPr id="3075" name="Picture 3" descr="C:\Users\Yusuf\Desktop\Hayatı Kolaylaştıran Buluşlar\atom-bombasi-hirosima.jpg"/>
          <p:cNvPicPr>
            <a:picLocks noChangeAspect="1" noChangeArrowheads="1"/>
          </p:cNvPicPr>
          <p:nvPr/>
        </p:nvPicPr>
        <p:blipFill>
          <a:blip r:embed="rId3" cstate="print"/>
          <a:srcRect/>
          <a:stretch>
            <a:fillRect/>
          </a:stretch>
        </p:blipFill>
        <p:spPr bwMode="auto">
          <a:xfrm>
            <a:off x="4929190" y="3071810"/>
            <a:ext cx="4214810" cy="378619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214422"/>
            <a:ext cx="8229600" cy="4792869"/>
          </a:xfrm>
        </p:spPr>
        <p:txBody>
          <a:bodyPr>
            <a:normAutofit/>
          </a:bodyPr>
          <a:lstStyle/>
          <a:p>
            <a:r>
              <a:rPr lang="tr-TR" sz="2800" b="1" dirty="0" smtClean="0">
                <a:latin typeface="Times New Roman" pitchFamily="18" charset="0"/>
                <a:cs typeface="Times New Roman" pitchFamily="18" charset="0"/>
              </a:rPr>
              <a:t>Bilim:</a:t>
            </a:r>
            <a:r>
              <a:rPr lang="tr-TR" sz="2800" dirty="0" smtClean="0">
                <a:latin typeface="Times New Roman" pitchFamily="18" charset="0"/>
                <a:cs typeface="Times New Roman" pitchFamily="18" charset="0"/>
              </a:rPr>
              <a:t> Evrenin ya da olayların bir bölümünü konu olarak seçen, deneysel yöntemlere ve gerçekliğe dayanarak sonuçlar çıkarmaya çalışan düzenli bilgidir.</a:t>
            </a:r>
          </a:p>
          <a:p>
            <a:r>
              <a:rPr lang="tr-TR" sz="2800" b="1" dirty="0" smtClean="0">
                <a:latin typeface="Times New Roman" pitchFamily="18" charset="0"/>
                <a:cs typeface="Times New Roman" pitchFamily="18" charset="0"/>
              </a:rPr>
              <a:t>Bilim Adamı:</a:t>
            </a:r>
            <a:r>
              <a:rPr lang="tr-TR" sz="2800" dirty="0" smtClean="0">
                <a:latin typeface="Times New Roman" pitchFamily="18" charset="0"/>
                <a:cs typeface="Times New Roman" pitchFamily="18" charset="0"/>
              </a:rPr>
              <a:t> Bir soruna çözüm bulmak için harekete geçen kişidir.</a:t>
            </a:r>
          </a:p>
          <a:p>
            <a:r>
              <a:rPr lang="tr-TR" sz="2800" dirty="0" smtClean="0">
                <a:latin typeface="Times New Roman" pitchFamily="18" charset="0"/>
                <a:cs typeface="Times New Roman" pitchFamily="18" charset="0"/>
              </a:rPr>
              <a:t>İnsanoğlu günümüzdeki bilgi ve birikime, teknolojik seviyeye bilim insanları sayesinde ulaşmıştır. Bilime ışık tutan bilim insanlarından bazıları şunlardır:</a:t>
            </a:r>
          </a:p>
          <a:p>
            <a:endParaRPr lang="tr-TR" sz="2800" dirty="0">
              <a:latin typeface="Times New Roman" pitchFamily="18" charset="0"/>
              <a:cs typeface="Times New Roman" pitchFamily="18" charset="0"/>
            </a:endParaRPr>
          </a:p>
        </p:txBody>
      </p:sp>
      <p:sp>
        <p:nvSpPr>
          <p:cNvPr id="3" name="2 Başlık"/>
          <p:cNvSpPr>
            <a:spLocks noGrp="1"/>
          </p:cNvSpPr>
          <p:nvPr>
            <p:ph type="title"/>
          </p:nvPr>
        </p:nvSpPr>
        <p:spPr/>
        <p:txBody>
          <a:bodyPr>
            <a:normAutofit/>
          </a:bodyPr>
          <a:lstStyle/>
          <a:p>
            <a:pPr algn="ctr"/>
            <a:r>
              <a:rPr lang="tr-TR" dirty="0" smtClean="0">
                <a:solidFill>
                  <a:schemeClr val="tx1"/>
                </a:solidFill>
                <a:effectLst/>
                <a:latin typeface="Times New Roman" pitchFamily="18" charset="0"/>
                <a:cs typeface="Times New Roman" pitchFamily="18" charset="0"/>
              </a:rPr>
              <a:t>BİLİM ADAMLARI</a:t>
            </a:r>
            <a:endParaRPr lang="tr-TR" dirty="0">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214282" y="285728"/>
            <a:ext cx="4572032" cy="6357982"/>
          </a:xfrm>
        </p:spPr>
        <p:txBody>
          <a:bodyPr>
            <a:normAutofit fontScale="85000" lnSpcReduction="10000"/>
          </a:bodyPr>
          <a:lstStyle/>
          <a:p>
            <a:r>
              <a:rPr lang="tr-TR" sz="3200" b="1" dirty="0" smtClean="0">
                <a:latin typeface="Times New Roman" pitchFamily="18" charset="0"/>
                <a:cs typeface="Times New Roman" pitchFamily="18" charset="0"/>
              </a:rPr>
              <a:t>Louis </a:t>
            </a:r>
            <a:r>
              <a:rPr lang="tr-TR" sz="3200" b="1" dirty="0" err="1" smtClean="0">
                <a:latin typeface="Times New Roman" pitchFamily="18" charset="0"/>
                <a:cs typeface="Times New Roman" pitchFamily="18" charset="0"/>
              </a:rPr>
              <a:t>Pasteur</a:t>
            </a:r>
            <a:r>
              <a:rPr lang="tr-TR" sz="3200" b="1" dirty="0" smtClean="0">
                <a:latin typeface="Times New Roman" pitchFamily="18" charset="0"/>
                <a:cs typeface="Times New Roman" pitchFamily="18" charset="0"/>
              </a:rPr>
              <a:t>:</a:t>
            </a:r>
          </a:p>
          <a:p>
            <a:pPr>
              <a:buNone/>
            </a:pPr>
            <a:r>
              <a:rPr lang="tr-TR" sz="3200" dirty="0" smtClean="0">
                <a:latin typeface="Times New Roman" pitchFamily="18" charset="0"/>
                <a:cs typeface="Times New Roman" pitchFamily="18" charset="0"/>
              </a:rPr>
              <a:t>   	Fransa da doğmuş bu bilim adamı fizik, kimya ve tıp alanındaki çalışmaları ile tanınmıştır. İnsan ve hayvanlarda görülen şarbon, tavuk kolerası ve kuduz hastalıkları ile, bağışıklık mekanizması ve aşı hazırlama teknikleri üzerinde çalışmıştır. </a:t>
            </a:r>
            <a:r>
              <a:rPr lang="tr-TR" sz="3200" dirty="0" err="1" smtClean="0">
                <a:latin typeface="Times New Roman" pitchFamily="18" charset="0"/>
                <a:cs typeface="Times New Roman" pitchFamily="18" charset="0"/>
              </a:rPr>
              <a:t>Pasteur'un</a:t>
            </a:r>
            <a:r>
              <a:rPr lang="tr-TR" sz="3200" dirty="0" smtClean="0">
                <a:latin typeface="Times New Roman" pitchFamily="18" charset="0"/>
                <a:cs typeface="Times New Roman" pitchFamily="18" charset="0"/>
              </a:rPr>
              <a:t> tüm dünyada tanınmasını sağlayan buluşu ise kuduz aşısıdır.</a:t>
            </a:r>
            <a:r>
              <a:rPr lang="tr-TR" sz="3200" b="1" dirty="0" smtClean="0">
                <a:latin typeface="Times New Roman" pitchFamily="18" charset="0"/>
                <a:cs typeface="Times New Roman" pitchFamily="18" charset="0"/>
              </a:rPr>
              <a:t> </a:t>
            </a:r>
            <a:r>
              <a:rPr lang="tr-TR" sz="3200" dirty="0" smtClean="0">
                <a:latin typeface="Times New Roman" pitchFamily="18" charset="0"/>
                <a:cs typeface="Times New Roman" pitchFamily="18" charset="0"/>
              </a:rPr>
              <a:t>Kuduz aşısı diğer aşıların da önünü açmıştır.</a:t>
            </a:r>
            <a:endParaRPr lang="tr-TR" sz="3200" b="1" dirty="0" smtClean="0">
              <a:latin typeface="Times New Roman" pitchFamily="18" charset="0"/>
              <a:cs typeface="Times New Roman" pitchFamily="18" charset="0"/>
            </a:endParaRPr>
          </a:p>
          <a:p>
            <a:pPr>
              <a:buNone/>
            </a:pPr>
            <a:endParaRPr lang="tr-TR" sz="3200" dirty="0">
              <a:latin typeface="Times New Roman" pitchFamily="18" charset="0"/>
              <a:cs typeface="Times New Roman" pitchFamily="18" charset="0"/>
            </a:endParaRPr>
          </a:p>
        </p:txBody>
      </p:sp>
      <p:pic>
        <p:nvPicPr>
          <p:cNvPr id="4098" name="Picture 2" descr="C:\Users\Yusuf\Desktop\Hayatı Kolaylaştıran Buluşlar\Louis Pasteur.jpg"/>
          <p:cNvPicPr>
            <a:picLocks noChangeAspect="1" noChangeArrowheads="1"/>
          </p:cNvPicPr>
          <p:nvPr/>
        </p:nvPicPr>
        <p:blipFill>
          <a:blip r:embed="rId2" cstate="print"/>
          <a:srcRect/>
          <a:stretch>
            <a:fillRect/>
          </a:stretch>
        </p:blipFill>
        <p:spPr bwMode="auto">
          <a:xfrm>
            <a:off x="5429256" y="500042"/>
            <a:ext cx="3000396" cy="3500462"/>
          </a:xfrm>
          <a:prstGeom prst="rect">
            <a:avLst/>
          </a:prstGeom>
          <a:noFill/>
        </p:spPr>
      </p:pic>
      <p:sp>
        <p:nvSpPr>
          <p:cNvPr id="8" name="2 Metin Yer Tutucusu"/>
          <p:cNvSpPr>
            <a:spLocks noGrp="1"/>
          </p:cNvSpPr>
          <p:nvPr>
            <p:ph type="body" idx="1"/>
          </p:nvPr>
        </p:nvSpPr>
        <p:spPr>
          <a:xfrm>
            <a:off x="4786314" y="4214818"/>
            <a:ext cx="4040188" cy="762000"/>
          </a:xfrm>
        </p:spPr>
        <p:txBody>
          <a:bodyPr>
            <a:normAutofit/>
          </a:bodyPr>
          <a:lstStyle/>
          <a:p>
            <a:pPr algn="ctr"/>
            <a:r>
              <a:rPr lang="tr-TR" sz="2800" b="1" dirty="0" smtClean="0">
                <a:latin typeface="Times New Roman" pitchFamily="18" charset="0"/>
                <a:cs typeface="Times New Roman" pitchFamily="18" charset="0"/>
              </a:rPr>
              <a:t>Louis </a:t>
            </a:r>
            <a:r>
              <a:rPr lang="tr-TR" sz="2800" b="1" dirty="0" err="1" smtClean="0">
                <a:latin typeface="Times New Roman" pitchFamily="18" charset="0"/>
                <a:cs typeface="Times New Roman" pitchFamily="18" charset="0"/>
              </a:rPr>
              <a:t>Pasteur</a:t>
            </a:r>
            <a:endParaRPr lang="tr-TR"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Yusuf\Desktop\Hayatı Kolaylaştıran Buluşlar\kuduz aşısı çalışması.jpg"/>
          <p:cNvPicPr>
            <a:picLocks noChangeAspect="1" noChangeArrowheads="1"/>
          </p:cNvPicPr>
          <p:nvPr/>
        </p:nvPicPr>
        <p:blipFill>
          <a:blip r:embed="rId2" cstate="print"/>
          <a:srcRect/>
          <a:stretch>
            <a:fillRect/>
          </a:stretch>
        </p:blipFill>
        <p:spPr bwMode="auto">
          <a:xfrm>
            <a:off x="0" y="0"/>
            <a:ext cx="4461164" cy="6858000"/>
          </a:xfrm>
          <a:prstGeom prst="rect">
            <a:avLst/>
          </a:prstGeom>
          <a:noFill/>
        </p:spPr>
      </p:pic>
      <p:pic>
        <p:nvPicPr>
          <p:cNvPr id="5123" name="Picture 3" descr="C:\Users\Yusuf\Desktop\Hayatı Kolaylaştıran Buluşlar\zoonoz24.jpg"/>
          <p:cNvPicPr>
            <a:picLocks noChangeAspect="1" noChangeArrowheads="1"/>
          </p:cNvPicPr>
          <p:nvPr/>
        </p:nvPicPr>
        <p:blipFill>
          <a:blip r:embed="rId3" cstate="print"/>
          <a:srcRect/>
          <a:stretch>
            <a:fillRect/>
          </a:stretch>
        </p:blipFill>
        <p:spPr bwMode="auto">
          <a:xfrm>
            <a:off x="4500562" y="0"/>
            <a:ext cx="4643438" cy="68580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4929190" y="4143380"/>
            <a:ext cx="4041775" cy="762000"/>
          </a:xfrm>
        </p:spPr>
        <p:txBody>
          <a:bodyPr/>
          <a:lstStyle/>
          <a:p>
            <a:r>
              <a:rPr lang="tr-TR" b="1" dirty="0" smtClean="0"/>
              <a:t>Prof. Dr. Gazi </a:t>
            </a:r>
            <a:r>
              <a:rPr lang="tr-TR" b="1" dirty="0" err="1" smtClean="0"/>
              <a:t>Yaşargil</a:t>
            </a:r>
            <a:endParaRPr lang="tr-TR" dirty="0"/>
          </a:p>
        </p:txBody>
      </p:sp>
      <p:sp>
        <p:nvSpPr>
          <p:cNvPr id="5" name="4 İçerik Yer Tutucusu"/>
          <p:cNvSpPr>
            <a:spLocks noGrp="1"/>
          </p:cNvSpPr>
          <p:nvPr>
            <p:ph sz="quarter" idx="2"/>
          </p:nvPr>
        </p:nvSpPr>
        <p:spPr>
          <a:xfrm>
            <a:off x="214282" y="285728"/>
            <a:ext cx="4643470" cy="6215106"/>
          </a:xfrm>
        </p:spPr>
        <p:txBody>
          <a:bodyPr>
            <a:normAutofit fontScale="92500" lnSpcReduction="10000"/>
          </a:bodyPr>
          <a:lstStyle/>
          <a:p>
            <a:r>
              <a:rPr lang="tr-TR" sz="2800" b="1" dirty="0" smtClean="0">
                <a:latin typeface="Times New Roman" pitchFamily="18" charset="0"/>
                <a:cs typeface="Times New Roman" pitchFamily="18" charset="0"/>
              </a:rPr>
              <a:t>Prof. Dr. Gazi </a:t>
            </a:r>
            <a:r>
              <a:rPr lang="tr-TR" sz="2800" b="1" dirty="0" err="1" smtClean="0">
                <a:latin typeface="Times New Roman" pitchFamily="18" charset="0"/>
                <a:cs typeface="Times New Roman" pitchFamily="18" charset="0"/>
              </a:rPr>
              <a:t>Yaşargil</a:t>
            </a:r>
            <a:endParaRPr lang="tr-TR" sz="2800" b="1" dirty="0" smtClean="0">
              <a:latin typeface="Times New Roman" pitchFamily="18" charset="0"/>
              <a:cs typeface="Times New Roman" pitchFamily="18" charset="0"/>
            </a:endParaRPr>
          </a:p>
          <a:p>
            <a:pPr>
              <a:buNone/>
            </a:pPr>
            <a:r>
              <a:rPr lang="tr-TR" sz="2800" dirty="0" smtClean="0">
                <a:latin typeface="Times New Roman" pitchFamily="18" charset="0"/>
                <a:cs typeface="Times New Roman" pitchFamily="18" charset="0"/>
              </a:rPr>
              <a:t>    1925'te Diyarbakır'da doğmuş Türk bilim adamıdır. Beyin ve sinir sistemleri üzerine yaptığı çalışmalarla tıp alanında çok önemli buluşlar gerçekleştirmiştir. </a:t>
            </a:r>
            <a:r>
              <a:rPr lang="tr-TR" sz="2800" dirty="0" err="1" smtClean="0">
                <a:latin typeface="Times New Roman" pitchFamily="18" charset="0"/>
                <a:cs typeface="Times New Roman" pitchFamily="18" charset="0"/>
              </a:rPr>
              <a:t>Micro</a:t>
            </a:r>
            <a:r>
              <a:rPr lang="tr-TR" sz="2800" dirty="0" smtClean="0">
                <a:latin typeface="Times New Roman" pitchFamily="18" charset="0"/>
                <a:cs typeface="Times New Roman" pitchFamily="18" charset="0"/>
              </a:rPr>
              <a:t> cerrahiyi beyinle ilgili hastalıklarda uygulayarak çok zor ve hassas bölgelerdeki tümörlerin alınabileceğini kanıtlamıştır. Bu başarılarından dolayı</a:t>
            </a:r>
            <a:r>
              <a:rPr lang="tr-TR" sz="2800" b="1" dirty="0" smtClean="0">
                <a:latin typeface="Times New Roman" pitchFamily="18" charset="0"/>
                <a:cs typeface="Times New Roman" pitchFamily="18" charset="0"/>
              </a:rPr>
              <a:t> Dünya Beyin Cerrahları Birliği</a:t>
            </a:r>
            <a:r>
              <a:rPr lang="tr-TR" sz="2800" dirty="0" smtClean="0">
                <a:latin typeface="Times New Roman" pitchFamily="18" charset="0"/>
                <a:cs typeface="Times New Roman" pitchFamily="18" charset="0"/>
              </a:rPr>
              <a:t> tarafından</a:t>
            </a:r>
            <a:r>
              <a:rPr lang="tr-TR" sz="2800" b="1" dirty="0" smtClean="0">
                <a:latin typeface="Times New Roman" pitchFamily="18" charset="0"/>
                <a:cs typeface="Times New Roman" pitchFamily="18" charset="0"/>
              </a:rPr>
              <a:t> "yüzyılın adamı"</a:t>
            </a:r>
            <a:r>
              <a:rPr lang="tr-TR" sz="2800" dirty="0" smtClean="0">
                <a:latin typeface="Times New Roman" pitchFamily="18" charset="0"/>
                <a:cs typeface="Times New Roman" pitchFamily="18" charset="0"/>
              </a:rPr>
              <a:t> seçilmiştir.</a:t>
            </a:r>
            <a:endParaRPr lang="tr-TR" sz="2800" dirty="0">
              <a:latin typeface="Times New Roman" pitchFamily="18" charset="0"/>
              <a:cs typeface="Times New Roman" pitchFamily="18" charset="0"/>
            </a:endParaRPr>
          </a:p>
        </p:txBody>
      </p:sp>
      <p:pic>
        <p:nvPicPr>
          <p:cNvPr id="7" name="6 İçerik Yer Tutucusu" descr="Prof. Dr. Gazi Yaşargil.jpg"/>
          <p:cNvPicPr>
            <a:picLocks noGrp="1" noChangeAspect="1"/>
          </p:cNvPicPr>
          <p:nvPr>
            <p:ph sz="quarter" idx="4"/>
          </p:nvPr>
        </p:nvPicPr>
        <p:blipFill>
          <a:blip r:embed="rId2" cstate="print"/>
          <a:stretch>
            <a:fillRect/>
          </a:stretch>
        </p:blipFill>
        <p:spPr>
          <a:xfrm>
            <a:off x="5429256" y="1428736"/>
            <a:ext cx="3071834" cy="2428892"/>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4857752" y="4786322"/>
            <a:ext cx="4041775" cy="762000"/>
          </a:xfrm>
        </p:spPr>
        <p:txBody>
          <a:bodyPr/>
          <a:lstStyle/>
          <a:p>
            <a:pPr algn="ctr"/>
            <a:r>
              <a:rPr lang="tr-TR" b="1" dirty="0" err="1" smtClean="0">
                <a:latin typeface="Times New Roman" pitchFamily="18" charset="0"/>
                <a:cs typeface="Times New Roman" pitchFamily="18" charset="0"/>
              </a:rPr>
              <a:t>Maria</a:t>
            </a:r>
            <a:r>
              <a:rPr lang="tr-TR" b="1" dirty="0" smtClean="0">
                <a:latin typeface="Times New Roman" pitchFamily="18" charset="0"/>
                <a:cs typeface="Times New Roman" pitchFamily="18" charset="0"/>
              </a:rPr>
              <a:t> </a:t>
            </a:r>
            <a:r>
              <a:rPr lang="tr-TR" b="1" dirty="0" err="1" smtClean="0">
                <a:latin typeface="Times New Roman" pitchFamily="18" charset="0"/>
                <a:cs typeface="Times New Roman" pitchFamily="18" charset="0"/>
              </a:rPr>
              <a:t>Montessori</a:t>
            </a:r>
            <a:endParaRPr lang="tr-TR" dirty="0">
              <a:latin typeface="Times New Roman" pitchFamily="18" charset="0"/>
              <a:cs typeface="Times New Roman" pitchFamily="18" charset="0"/>
            </a:endParaRPr>
          </a:p>
        </p:txBody>
      </p:sp>
      <p:sp>
        <p:nvSpPr>
          <p:cNvPr id="5" name="4 İçerik Yer Tutucusu"/>
          <p:cNvSpPr>
            <a:spLocks noGrp="1"/>
          </p:cNvSpPr>
          <p:nvPr>
            <p:ph sz="quarter" idx="2"/>
          </p:nvPr>
        </p:nvSpPr>
        <p:spPr>
          <a:xfrm>
            <a:off x="214282" y="214290"/>
            <a:ext cx="4283106" cy="6429420"/>
          </a:xfrm>
        </p:spPr>
        <p:txBody>
          <a:bodyPr>
            <a:normAutofit/>
          </a:bodyPr>
          <a:lstStyle/>
          <a:p>
            <a:r>
              <a:rPr lang="tr-TR" sz="2800" b="1" dirty="0" err="1" smtClean="0">
                <a:latin typeface="Times New Roman" pitchFamily="18" charset="0"/>
                <a:cs typeface="Times New Roman" pitchFamily="18" charset="0"/>
              </a:rPr>
              <a:t>Maria</a:t>
            </a:r>
            <a:r>
              <a:rPr lang="tr-TR" sz="2800" b="1" dirty="0" smtClean="0">
                <a:latin typeface="Times New Roman" pitchFamily="18" charset="0"/>
                <a:cs typeface="Times New Roman" pitchFamily="18" charset="0"/>
              </a:rPr>
              <a:t> </a:t>
            </a:r>
            <a:r>
              <a:rPr lang="tr-TR" sz="2800" b="1" dirty="0" err="1" smtClean="0">
                <a:latin typeface="Times New Roman" pitchFamily="18" charset="0"/>
                <a:cs typeface="Times New Roman" pitchFamily="18" charset="0"/>
              </a:rPr>
              <a:t>Montessori</a:t>
            </a:r>
            <a:r>
              <a:rPr lang="tr-TR" sz="2800" dirty="0" smtClean="0">
                <a:latin typeface="Times New Roman" pitchFamily="18" charset="0"/>
                <a:cs typeface="Times New Roman" pitchFamily="18" charset="0"/>
              </a:rPr>
              <a:t>:</a:t>
            </a:r>
          </a:p>
          <a:p>
            <a:pPr>
              <a:buNone/>
            </a:pPr>
            <a:r>
              <a:rPr lang="tr-TR" sz="2800" dirty="0" smtClean="0">
                <a:latin typeface="Times New Roman" pitchFamily="18" charset="0"/>
                <a:cs typeface="Times New Roman" pitchFamily="18" charset="0"/>
              </a:rPr>
              <a:t>   1870’te İtalya’da doğdu. Tıp okulunu bitirerek İtalya’nın ilk kadın doktoru oldu. Zihinsel engelli çocuklar üzerinde araştırmalar soncunda eğitim alanında dünya çapında değişiklikler yapılmasını sağladı.</a:t>
            </a:r>
          </a:p>
          <a:p>
            <a:pPr>
              <a:buNone/>
            </a:pPr>
            <a:endParaRPr lang="tr-TR" sz="2800" dirty="0">
              <a:latin typeface="Times New Roman" pitchFamily="18" charset="0"/>
              <a:cs typeface="Times New Roman" pitchFamily="18" charset="0"/>
            </a:endParaRPr>
          </a:p>
        </p:txBody>
      </p:sp>
      <p:pic>
        <p:nvPicPr>
          <p:cNvPr id="7" name="6 İçerik Yer Tutucusu" descr="Maria Montessori.jpg"/>
          <p:cNvPicPr>
            <a:picLocks noGrp="1" noChangeAspect="1"/>
          </p:cNvPicPr>
          <p:nvPr>
            <p:ph sz="quarter" idx="4"/>
          </p:nvPr>
        </p:nvPicPr>
        <p:blipFill>
          <a:blip r:embed="rId2" cstate="print"/>
          <a:stretch>
            <a:fillRect/>
          </a:stretch>
        </p:blipFill>
        <p:spPr>
          <a:xfrm>
            <a:off x="5500694" y="714356"/>
            <a:ext cx="2966177" cy="3941763"/>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4643438" y="3714752"/>
            <a:ext cx="4041775" cy="762000"/>
          </a:xfrm>
        </p:spPr>
        <p:txBody>
          <a:bodyPr/>
          <a:lstStyle/>
          <a:p>
            <a:pPr algn="ctr"/>
            <a:r>
              <a:rPr lang="tr-TR" b="1" dirty="0" err="1" smtClean="0"/>
              <a:t>Nicolaus</a:t>
            </a:r>
            <a:r>
              <a:rPr lang="tr-TR" b="1" dirty="0" smtClean="0"/>
              <a:t> </a:t>
            </a:r>
            <a:r>
              <a:rPr lang="tr-TR" b="1" dirty="0" err="1" smtClean="0"/>
              <a:t>Copernicus</a:t>
            </a:r>
            <a:endParaRPr lang="tr-TR" dirty="0"/>
          </a:p>
        </p:txBody>
      </p:sp>
      <p:sp>
        <p:nvSpPr>
          <p:cNvPr id="5" name="4 İçerik Yer Tutucusu"/>
          <p:cNvSpPr>
            <a:spLocks noGrp="1"/>
          </p:cNvSpPr>
          <p:nvPr>
            <p:ph sz="quarter" idx="2"/>
          </p:nvPr>
        </p:nvSpPr>
        <p:spPr>
          <a:xfrm>
            <a:off x="285720" y="1285860"/>
            <a:ext cx="4283106" cy="2857520"/>
          </a:xfrm>
        </p:spPr>
        <p:txBody>
          <a:bodyPr/>
          <a:lstStyle/>
          <a:p>
            <a:r>
              <a:rPr lang="tr-TR" b="1" dirty="0" err="1" smtClean="0"/>
              <a:t>Nicolaus</a:t>
            </a:r>
            <a:r>
              <a:rPr lang="tr-TR" b="1" dirty="0" smtClean="0"/>
              <a:t> </a:t>
            </a:r>
            <a:r>
              <a:rPr lang="tr-TR" b="1" dirty="0" err="1" smtClean="0"/>
              <a:t>Copernicus</a:t>
            </a:r>
            <a:r>
              <a:rPr lang="tr-TR" dirty="0" smtClean="0"/>
              <a:t>:</a:t>
            </a:r>
          </a:p>
          <a:p>
            <a:pPr>
              <a:buNone/>
            </a:pPr>
            <a:r>
              <a:rPr lang="tr-TR" dirty="0" smtClean="0">
                <a:latin typeface="Times New Roman" pitchFamily="18" charset="0"/>
                <a:cs typeface="Times New Roman" pitchFamily="18" charset="0"/>
              </a:rPr>
              <a:t>    Polonya’da doğdu. Modern astronominin kurusudur. Dünyanın hem kendi ekseni etrafında hem de güneş etrafında döndüğünü ifade etmiştir.</a:t>
            </a:r>
            <a:endParaRPr lang="tr-TR" dirty="0">
              <a:latin typeface="Times New Roman" pitchFamily="18" charset="0"/>
              <a:cs typeface="Times New Roman" pitchFamily="18" charset="0"/>
            </a:endParaRPr>
          </a:p>
        </p:txBody>
      </p:sp>
      <p:pic>
        <p:nvPicPr>
          <p:cNvPr id="7" name="6 İçerik Yer Tutucusu" descr="Nicolaus Copernicus.jpg"/>
          <p:cNvPicPr>
            <a:picLocks noGrp="1" noChangeAspect="1"/>
          </p:cNvPicPr>
          <p:nvPr>
            <p:ph sz="quarter" idx="4"/>
          </p:nvPr>
        </p:nvPicPr>
        <p:blipFill>
          <a:blip r:embed="rId2" cstate="print"/>
          <a:stretch>
            <a:fillRect/>
          </a:stretch>
        </p:blipFill>
        <p:spPr>
          <a:xfrm>
            <a:off x="5000628" y="714356"/>
            <a:ext cx="3500462" cy="2786082"/>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normAutofit lnSpcReduction="10000"/>
          </a:bodyPr>
          <a:lstStyle/>
          <a:p>
            <a:r>
              <a:rPr lang="tr-TR" dirty="0" smtClean="0"/>
              <a:t>Makasla düzgün kesmek artık mümkün </a:t>
            </a:r>
            <a:r>
              <a:rPr lang="tr-TR" dirty="0" smtClean="0">
                <a:sym typeface="Wingdings" pitchFamily="2" charset="2"/>
              </a:rPr>
              <a:t></a:t>
            </a:r>
            <a:endParaRPr lang="tr-TR" dirty="0"/>
          </a:p>
        </p:txBody>
      </p:sp>
      <p:sp>
        <p:nvSpPr>
          <p:cNvPr id="4" name="3 Metin Yer Tutucusu"/>
          <p:cNvSpPr>
            <a:spLocks noGrp="1"/>
          </p:cNvSpPr>
          <p:nvPr>
            <p:ph type="body" sz="half" idx="3"/>
          </p:nvPr>
        </p:nvSpPr>
        <p:spPr/>
        <p:txBody>
          <a:bodyPr>
            <a:normAutofit lnSpcReduction="10000"/>
          </a:bodyPr>
          <a:lstStyle/>
          <a:p>
            <a:r>
              <a:rPr lang="tr-TR" dirty="0" smtClean="0"/>
              <a:t>Soğan doğrarken eller korumada </a:t>
            </a:r>
            <a:r>
              <a:rPr lang="tr-TR" dirty="0" smtClean="0">
                <a:sym typeface="Wingdings" pitchFamily="2" charset="2"/>
              </a:rPr>
              <a:t></a:t>
            </a:r>
            <a:endParaRPr lang="tr-TR" dirty="0"/>
          </a:p>
        </p:txBody>
      </p:sp>
      <p:pic>
        <p:nvPicPr>
          <p:cNvPr id="7" name="6 İçerik Yer Tutucusu" descr="20945_0.jpg"/>
          <p:cNvPicPr>
            <a:picLocks noGrp="1" noChangeAspect="1"/>
          </p:cNvPicPr>
          <p:nvPr>
            <p:ph sz="quarter" idx="2"/>
          </p:nvPr>
        </p:nvPicPr>
        <p:blipFill>
          <a:blip r:embed="rId2" cstate="print"/>
          <a:stretch>
            <a:fillRect/>
          </a:stretch>
        </p:blipFill>
        <p:spPr>
          <a:xfrm>
            <a:off x="457200" y="357166"/>
            <a:ext cx="4040188" cy="4857783"/>
          </a:xfrm>
        </p:spPr>
      </p:pic>
      <p:pic>
        <p:nvPicPr>
          <p:cNvPr id="8" name="7 İçerik Yer Tutucusu" descr="0000123583.jpg"/>
          <p:cNvPicPr>
            <a:picLocks noGrp="1" noChangeAspect="1"/>
          </p:cNvPicPr>
          <p:nvPr>
            <p:ph sz="quarter" idx="4"/>
          </p:nvPr>
        </p:nvPicPr>
        <p:blipFill>
          <a:blip r:embed="rId3" cstate="print"/>
          <a:stretch>
            <a:fillRect/>
          </a:stretch>
        </p:blipFill>
        <p:spPr>
          <a:xfrm>
            <a:off x="4857752" y="714356"/>
            <a:ext cx="3829048" cy="4170887"/>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5102225" y="2786058"/>
            <a:ext cx="4041775" cy="762000"/>
          </a:xfrm>
        </p:spPr>
        <p:txBody>
          <a:bodyPr/>
          <a:lstStyle/>
          <a:p>
            <a:pPr algn="ctr"/>
            <a:r>
              <a:rPr lang="tr-TR" b="1" dirty="0" smtClean="0">
                <a:latin typeface="Times New Roman" pitchFamily="18" charset="0"/>
                <a:cs typeface="Times New Roman" pitchFamily="18" charset="0"/>
              </a:rPr>
              <a:t>Galileo</a:t>
            </a:r>
            <a:endParaRPr lang="tr-TR" dirty="0">
              <a:latin typeface="Times New Roman" pitchFamily="18" charset="0"/>
              <a:cs typeface="Times New Roman" pitchFamily="18" charset="0"/>
            </a:endParaRPr>
          </a:p>
        </p:txBody>
      </p:sp>
      <p:sp>
        <p:nvSpPr>
          <p:cNvPr id="5" name="4 İçerik Yer Tutucusu"/>
          <p:cNvSpPr>
            <a:spLocks noGrp="1"/>
          </p:cNvSpPr>
          <p:nvPr>
            <p:ph sz="quarter" idx="2"/>
          </p:nvPr>
        </p:nvSpPr>
        <p:spPr>
          <a:xfrm>
            <a:off x="428596" y="785794"/>
            <a:ext cx="4040188" cy="4357718"/>
          </a:xfrm>
        </p:spPr>
        <p:txBody>
          <a:bodyPr/>
          <a:lstStyle/>
          <a:p>
            <a:r>
              <a:rPr lang="tr-TR" b="1" dirty="0" smtClean="0"/>
              <a:t>Galileo;</a:t>
            </a:r>
          </a:p>
          <a:p>
            <a:pPr>
              <a:buNone/>
            </a:pPr>
            <a:r>
              <a:rPr lang="tr-TR" dirty="0" smtClean="0">
                <a:latin typeface="Times New Roman" pitchFamily="18" charset="0"/>
                <a:cs typeface="Times New Roman" pitchFamily="18" charset="0"/>
              </a:rPr>
              <a:t>    Fizik, matematik ve astronomi gibi konularda çığır açan çalışmalar yapmış ve ilgisi daha çok hareket üzerine yoğunlaşmıştı. Teleskopu astronomik alanda kullanan ilk bilim adamıdır. Böylece </a:t>
            </a:r>
            <a:r>
              <a:rPr lang="tr-TR" dirty="0" err="1" smtClean="0">
                <a:latin typeface="Times New Roman" pitchFamily="18" charset="0"/>
                <a:cs typeface="Times New Roman" pitchFamily="18" charset="0"/>
              </a:rPr>
              <a:t>Kopernik’in</a:t>
            </a:r>
            <a:r>
              <a:rPr lang="tr-TR" dirty="0" smtClean="0">
                <a:latin typeface="Times New Roman" pitchFamily="18" charset="0"/>
                <a:cs typeface="Times New Roman" pitchFamily="18" charset="0"/>
              </a:rPr>
              <a:t> görüşlerini ispat etti.</a:t>
            </a:r>
            <a:endParaRPr lang="tr-TR" b="1" dirty="0" smtClean="0">
              <a:latin typeface="Times New Roman" pitchFamily="18" charset="0"/>
              <a:cs typeface="Times New Roman" pitchFamily="18" charset="0"/>
            </a:endParaRPr>
          </a:p>
          <a:p>
            <a:pPr>
              <a:buNone/>
            </a:pPr>
            <a:endParaRPr lang="tr-TR" dirty="0"/>
          </a:p>
        </p:txBody>
      </p:sp>
      <p:pic>
        <p:nvPicPr>
          <p:cNvPr id="7" name="6 İçerik Yer Tutucusu" descr="Galile.jpg"/>
          <p:cNvPicPr>
            <a:picLocks noGrp="1" noChangeAspect="1"/>
          </p:cNvPicPr>
          <p:nvPr>
            <p:ph sz="quarter" idx="4"/>
          </p:nvPr>
        </p:nvPicPr>
        <p:blipFill>
          <a:blip r:embed="rId2" cstate="print"/>
          <a:stretch>
            <a:fillRect/>
          </a:stretch>
        </p:blipFill>
        <p:spPr>
          <a:xfrm>
            <a:off x="5857884" y="357166"/>
            <a:ext cx="2643206" cy="2371725"/>
          </a:xfrm>
        </p:spPr>
      </p:pic>
      <p:pic>
        <p:nvPicPr>
          <p:cNvPr id="6146" name="Picture 2" descr="C:\Users\Yusuf\Desktop\Hayatı Kolaylaştıran Buluşlar\Galileo teleskopu.jpg"/>
          <p:cNvPicPr>
            <a:picLocks noChangeAspect="1" noChangeArrowheads="1"/>
          </p:cNvPicPr>
          <p:nvPr/>
        </p:nvPicPr>
        <p:blipFill>
          <a:blip r:embed="rId3" cstate="print"/>
          <a:srcRect/>
          <a:stretch>
            <a:fillRect/>
          </a:stretch>
        </p:blipFill>
        <p:spPr bwMode="auto">
          <a:xfrm>
            <a:off x="5786446" y="3643314"/>
            <a:ext cx="3071834" cy="2643206"/>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4643438" y="2857496"/>
            <a:ext cx="4041775" cy="762000"/>
          </a:xfrm>
        </p:spPr>
        <p:txBody>
          <a:bodyPr/>
          <a:lstStyle/>
          <a:p>
            <a:pPr algn="ctr"/>
            <a:r>
              <a:rPr lang="tr-TR" b="1" dirty="0" err="1" smtClean="0"/>
              <a:t>Isaac</a:t>
            </a:r>
            <a:r>
              <a:rPr lang="tr-TR" b="1" dirty="0" smtClean="0"/>
              <a:t> Newton</a:t>
            </a:r>
            <a:endParaRPr lang="tr-TR" dirty="0"/>
          </a:p>
        </p:txBody>
      </p:sp>
      <p:sp>
        <p:nvSpPr>
          <p:cNvPr id="5" name="4 İçerik Yer Tutucusu"/>
          <p:cNvSpPr>
            <a:spLocks noGrp="1"/>
          </p:cNvSpPr>
          <p:nvPr>
            <p:ph sz="quarter" idx="2"/>
          </p:nvPr>
        </p:nvSpPr>
        <p:spPr>
          <a:xfrm>
            <a:off x="285720" y="214290"/>
            <a:ext cx="4211668" cy="5171767"/>
          </a:xfrm>
        </p:spPr>
        <p:txBody>
          <a:bodyPr/>
          <a:lstStyle/>
          <a:p>
            <a:r>
              <a:rPr lang="tr-TR" b="1" dirty="0" err="1" smtClean="0"/>
              <a:t>Isaac</a:t>
            </a:r>
            <a:r>
              <a:rPr lang="tr-TR" b="1" dirty="0" smtClean="0"/>
              <a:t> Newton</a:t>
            </a:r>
          </a:p>
          <a:p>
            <a:pPr>
              <a:buNone/>
            </a:pPr>
            <a:r>
              <a:rPr lang="tr-TR" dirty="0" smtClean="0"/>
              <a:t>   </a:t>
            </a:r>
            <a:r>
              <a:rPr lang="tr-TR" dirty="0" smtClean="0">
                <a:latin typeface="Times New Roman" pitchFamily="18" charset="0"/>
                <a:cs typeface="Times New Roman" pitchFamily="18" charset="0"/>
              </a:rPr>
              <a:t>İngiltere'de doğmuştur. Fizik, matematik, astronomi alanlarında buluşlar yapmıştır. Aynalı teleskopu geliştirmiştir. Evrensel kütle çekim kanununu ortaya atmıştır.</a:t>
            </a:r>
            <a:endParaRPr lang="tr-TR" dirty="0">
              <a:latin typeface="Times New Roman" pitchFamily="18" charset="0"/>
              <a:cs typeface="Times New Roman" pitchFamily="18" charset="0"/>
            </a:endParaRPr>
          </a:p>
        </p:txBody>
      </p:sp>
      <p:pic>
        <p:nvPicPr>
          <p:cNvPr id="7" name="6 İçerik Yer Tutucusu" descr="Isaac Newton.jpg"/>
          <p:cNvPicPr>
            <a:picLocks noGrp="1" noChangeAspect="1"/>
          </p:cNvPicPr>
          <p:nvPr>
            <p:ph sz="quarter" idx="4"/>
          </p:nvPr>
        </p:nvPicPr>
        <p:blipFill>
          <a:blip r:embed="rId2" cstate="print"/>
          <a:stretch>
            <a:fillRect/>
          </a:stretch>
        </p:blipFill>
        <p:spPr>
          <a:xfrm>
            <a:off x="4857752" y="142853"/>
            <a:ext cx="3500462" cy="2571768"/>
          </a:xfrm>
        </p:spPr>
      </p:pic>
      <p:pic>
        <p:nvPicPr>
          <p:cNvPr id="7170" name="Picture 2" descr="C:\Users\Yusuf\Desktop\Hayatı Kolaylaştıran Buluşlar\Isaac Newton yerçekimi.jpg"/>
          <p:cNvPicPr>
            <a:picLocks noChangeAspect="1" noChangeArrowheads="1"/>
          </p:cNvPicPr>
          <p:nvPr/>
        </p:nvPicPr>
        <p:blipFill>
          <a:blip r:embed="rId3" cstate="print"/>
          <a:srcRect/>
          <a:stretch>
            <a:fillRect/>
          </a:stretch>
        </p:blipFill>
        <p:spPr bwMode="auto">
          <a:xfrm>
            <a:off x="0" y="3643314"/>
            <a:ext cx="9144000" cy="321468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5102225" y="4429132"/>
            <a:ext cx="4041775" cy="762000"/>
          </a:xfrm>
        </p:spPr>
        <p:txBody>
          <a:bodyPr/>
          <a:lstStyle/>
          <a:p>
            <a:pPr algn="ctr"/>
            <a:r>
              <a:rPr lang="tr-TR" b="1" dirty="0" err="1" smtClean="0"/>
              <a:t>Albert</a:t>
            </a:r>
            <a:r>
              <a:rPr lang="tr-TR" b="1" dirty="0" smtClean="0"/>
              <a:t> Einstein</a:t>
            </a:r>
            <a:endParaRPr lang="tr-TR" dirty="0"/>
          </a:p>
        </p:txBody>
      </p:sp>
      <p:sp>
        <p:nvSpPr>
          <p:cNvPr id="5" name="4 İçerik Yer Tutucusu"/>
          <p:cNvSpPr>
            <a:spLocks noGrp="1"/>
          </p:cNvSpPr>
          <p:nvPr>
            <p:ph sz="quarter" idx="2"/>
          </p:nvPr>
        </p:nvSpPr>
        <p:spPr>
          <a:xfrm>
            <a:off x="500034" y="1714488"/>
            <a:ext cx="4040188" cy="3500462"/>
          </a:xfrm>
        </p:spPr>
        <p:txBody>
          <a:bodyPr/>
          <a:lstStyle/>
          <a:p>
            <a:r>
              <a:rPr lang="tr-TR" b="1" dirty="0" err="1" smtClean="0"/>
              <a:t>Albert</a:t>
            </a:r>
            <a:r>
              <a:rPr lang="tr-TR" b="1" dirty="0" smtClean="0"/>
              <a:t> Einstein</a:t>
            </a:r>
          </a:p>
          <a:p>
            <a:pPr>
              <a:buNone/>
            </a:pPr>
            <a:r>
              <a:rPr lang="tr-TR" dirty="0" smtClean="0">
                <a:latin typeface="Times New Roman" pitchFamily="18" charset="0"/>
                <a:cs typeface="Times New Roman" pitchFamily="18" charset="0"/>
              </a:rPr>
              <a:t>   XX. yüzyılın önemli bilim adamlarından birisidir. Einstein, sadece iyi bir fizikçi değil aynı zamanda yetenekli bir matematikçiydi. Atomun küçük parçacıklardan oluştuğunu ispatladı. </a:t>
            </a:r>
            <a:endParaRPr lang="tr-TR" dirty="0">
              <a:latin typeface="Times New Roman" pitchFamily="18" charset="0"/>
              <a:cs typeface="Times New Roman" pitchFamily="18" charset="0"/>
            </a:endParaRPr>
          </a:p>
        </p:txBody>
      </p:sp>
      <p:pic>
        <p:nvPicPr>
          <p:cNvPr id="7" name="6 İçerik Yer Tutucusu" descr="Albert Einstein.jpg"/>
          <p:cNvPicPr>
            <a:picLocks noGrp="1" noChangeAspect="1"/>
          </p:cNvPicPr>
          <p:nvPr>
            <p:ph sz="quarter" idx="4"/>
          </p:nvPr>
        </p:nvPicPr>
        <p:blipFill>
          <a:blip r:embed="rId2" cstate="print"/>
          <a:stretch>
            <a:fillRect/>
          </a:stretch>
        </p:blipFill>
        <p:spPr>
          <a:xfrm>
            <a:off x="5715008" y="2000240"/>
            <a:ext cx="2714644" cy="22098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Yusuf\Desktop\Hayatı Kolaylaştıran Buluşlar\Albert Einstein 1.jpg"/>
          <p:cNvPicPr>
            <a:picLocks noChangeAspect="1" noChangeArrowheads="1"/>
          </p:cNvPicPr>
          <p:nvPr/>
        </p:nvPicPr>
        <p:blipFill>
          <a:blip r:embed="rId2" cstate="print"/>
          <a:srcRect/>
          <a:stretch>
            <a:fillRect/>
          </a:stretch>
        </p:blipFill>
        <p:spPr bwMode="auto">
          <a:xfrm>
            <a:off x="4786314" y="2714620"/>
            <a:ext cx="4357686" cy="2143140"/>
          </a:xfrm>
          <a:prstGeom prst="rect">
            <a:avLst/>
          </a:prstGeom>
          <a:noFill/>
        </p:spPr>
      </p:pic>
      <p:pic>
        <p:nvPicPr>
          <p:cNvPr id="8195" name="Picture 3" descr="C:\Users\Yusuf\Desktop\Hayatı Kolaylaştıran Buluşlar\Albert Einstein 2.jpg"/>
          <p:cNvPicPr>
            <a:picLocks noChangeAspect="1" noChangeArrowheads="1"/>
          </p:cNvPicPr>
          <p:nvPr/>
        </p:nvPicPr>
        <p:blipFill>
          <a:blip r:embed="rId3" cstate="print"/>
          <a:srcRect/>
          <a:stretch>
            <a:fillRect/>
          </a:stretch>
        </p:blipFill>
        <p:spPr bwMode="auto">
          <a:xfrm>
            <a:off x="0" y="2714620"/>
            <a:ext cx="4786314" cy="2143140"/>
          </a:xfrm>
          <a:prstGeom prst="rect">
            <a:avLst/>
          </a:prstGeom>
          <a:noFill/>
        </p:spPr>
      </p:pic>
      <p:pic>
        <p:nvPicPr>
          <p:cNvPr id="8196" name="Picture 4" descr="C:\Users\Yusuf\Desktop\Hayatı Kolaylaştıran Buluşlar\Albert Einstein 3.jpg"/>
          <p:cNvPicPr>
            <a:picLocks noChangeAspect="1" noChangeArrowheads="1"/>
          </p:cNvPicPr>
          <p:nvPr/>
        </p:nvPicPr>
        <p:blipFill>
          <a:blip r:embed="rId4" cstate="print"/>
          <a:srcRect/>
          <a:stretch>
            <a:fillRect/>
          </a:stretch>
        </p:blipFill>
        <p:spPr bwMode="auto">
          <a:xfrm>
            <a:off x="4786314" y="0"/>
            <a:ext cx="4357686" cy="2714620"/>
          </a:xfrm>
          <a:prstGeom prst="rect">
            <a:avLst/>
          </a:prstGeom>
          <a:noFill/>
        </p:spPr>
      </p:pic>
      <p:pic>
        <p:nvPicPr>
          <p:cNvPr id="8197" name="Picture 5" descr="C:\Users\Yusuf\Desktop\Hayatı Kolaylaştıran Buluşlar\Albert Einstein 4.jpg"/>
          <p:cNvPicPr>
            <a:picLocks noChangeAspect="1" noChangeArrowheads="1"/>
          </p:cNvPicPr>
          <p:nvPr/>
        </p:nvPicPr>
        <p:blipFill>
          <a:blip r:embed="rId5" cstate="print"/>
          <a:srcRect/>
          <a:stretch>
            <a:fillRect/>
          </a:stretch>
        </p:blipFill>
        <p:spPr bwMode="auto">
          <a:xfrm>
            <a:off x="0" y="1"/>
            <a:ext cx="4786314" cy="2714620"/>
          </a:xfrm>
          <a:prstGeom prst="rect">
            <a:avLst/>
          </a:prstGeom>
          <a:noFill/>
        </p:spPr>
      </p:pic>
      <p:pic>
        <p:nvPicPr>
          <p:cNvPr id="8198" name="Picture 6" descr="C:\Users\Yusuf\Desktop\Hayatı Kolaylaştıran Buluşlar\Albert Einstein 5.jpg"/>
          <p:cNvPicPr>
            <a:picLocks noChangeAspect="1" noChangeArrowheads="1"/>
          </p:cNvPicPr>
          <p:nvPr/>
        </p:nvPicPr>
        <p:blipFill>
          <a:blip r:embed="rId6" cstate="print"/>
          <a:srcRect/>
          <a:stretch>
            <a:fillRect/>
          </a:stretch>
        </p:blipFill>
        <p:spPr bwMode="auto">
          <a:xfrm>
            <a:off x="0" y="4857760"/>
            <a:ext cx="9144000" cy="200024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sz="half" idx="3"/>
          </p:nvPr>
        </p:nvSpPr>
        <p:spPr>
          <a:xfrm>
            <a:off x="4929190" y="2643182"/>
            <a:ext cx="4041775" cy="762000"/>
          </a:xfrm>
        </p:spPr>
        <p:txBody>
          <a:bodyPr/>
          <a:lstStyle/>
          <a:p>
            <a:pPr algn="ctr"/>
            <a:r>
              <a:rPr lang="tr-TR" b="1" dirty="0" smtClean="0">
                <a:latin typeface="Times New Roman" pitchFamily="18" charset="0"/>
                <a:cs typeface="Times New Roman" pitchFamily="18" charset="0"/>
              </a:rPr>
              <a:t>Neva </a:t>
            </a:r>
            <a:r>
              <a:rPr lang="tr-TR" b="1" dirty="0" err="1" smtClean="0">
                <a:latin typeface="Times New Roman" pitchFamily="18" charset="0"/>
                <a:cs typeface="Times New Roman" pitchFamily="18" charset="0"/>
              </a:rPr>
              <a:t>Çiftçioğlu</a:t>
            </a:r>
            <a:endParaRPr lang="tr-TR" dirty="0">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285728"/>
            <a:ext cx="4040188" cy="5286412"/>
          </a:xfrm>
        </p:spPr>
        <p:txBody>
          <a:bodyPr>
            <a:normAutofit/>
          </a:bodyPr>
          <a:lstStyle/>
          <a:p>
            <a:r>
              <a:rPr lang="tr-TR" b="1" dirty="0" smtClean="0">
                <a:latin typeface="Times New Roman" pitchFamily="18" charset="0"/>
                <a:cs typeface="Times New Roman" pitchFamily="18" charset="0"/>
              </a:rPr>
              <a:t>Neva </a:t>
            </a:r>
            <a:r>
              <a:rPr lang="tr-TR" b="1" dirty="0" err="1" smtClean="0">
                <a:latin typeface="Times New Roman" pitchFamily="18" charset="0"/>
                <a:cs typeface="Times New Roman" pitchFamily="18" charset="0"/>
              </a:rPr>
              <a:t>Çiftçioğlu</a:t>
            </a:r>
            <a:endParaRPr lang="tr-TR" b="1" dirty="0" smtClean="0">
              <a:latin typeface="Times New Roman" pitchFamily="18" charset="0"/>
              <a:cs typeface="Times New Roman" pitchFamily="18" charset="0"/>
            </a:endParaRPr>
          </a:p>
          <a:p>
            <a:pPr>
              <a:buNone/>
            </a:pPr>
            <a:r>
              <a:rPr lang="tr-TR" dirty="0" smtClean="0">
                <a:latin typeface="Times New Roman" pitchFamily="18" charset="0"/>
                <a:cs typeface="Times New Roman" pitchFamily="18" charset="0"/>
              </a:rPr>
              <a:t>   1985’te biyoloji bölümünden mezun oldu. 1991’de Finlandiya’da vücutta kireçlenmelere neden olan </a:t>
            </a:r>
            <a:r>
              <a:rPr lang="tr-TR" dirty="0" err="1" smtClean="0">
                <a:latin typeface="Times New Roman" pitchFamily="18" charset="0"/>
                <a:cs typeface="Times New Roman" pitchFamily="18" charset="0"/>
              </a:rPr>
              <a:t>nano</a:t>
            </a:r>
            <a:r>
              <a:rPr lang="tr-TR" dirty="0" smtClean="0">
                <a:latin typeface="Times New Roman" pitchFamily="18" charset="0"/>
                <a:cs typeface="Times New Roman" pitchFamily="18" charset="0"/>
              </a:rPr>
              <a:t> bakteriler üzerinde çalıştı. Sonrasında NASA’da Mars Hayat Grubu’nda çalıştı. Astronotların sağlığı üzerine hazırladığı projeden dolayı Nobel Tıp ödülüne aday gösterildi. NASA’da çalışan tek Türk bilim insanıdır.</a:t>
            </a:r>
            <a:endParaRPr lang="tr-TR" dirty="0">
              <a:latin typeface="Times New Roman" pitchFamily="18" charset="0"/>
              <a:cs typeface="Times New Roman" pitchFamily="18" charset="0"/>
            </a:endParaRPr>
          </a:p>
        </p:txBody>
      </p:sp>
      <p:pic>
        <p:nvPicPr>
          <p:cNvPr id="7" name="6 İçerik Yer Tutucusu" descr="Neva Çiftçioğlu.jpg"/>
          <p:cNvPicPr>
            <a:picLocks noGrp="1" noChangeAspect="1"/>
          </p:cNvPicPr>
          <p:nvPr>
            <p:ph sz="quarter" idx="4"/>
          </p:nvPr>
        </p:nvPicPr>
        <p:blipFill>
          <a:blip r:embed="rId2" cstate="print"/>
          <a:stretch>
            <a:fillRect/>
          </a:stretch>
        </p:blipFill>
        <p:spPr>
          <a:xfrm>
            <a:off x="5500694" y="500042"/>
            <a:ext cx="2857500" cy="2143125"/>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428736"/>
            <a:ext cx="8229600" cy="4578555"/>
          </a:xfrm>
        </p:spPr>
        <p:txBody>
          <a:bodyPr/>
          <a:lstStyle/>
          <a:p>
            <a:r>
              <a:rPr lang="tr-TR" dirty="0" smtClean="0"/>
              <a:t>- Hayal güçleri zengindir.</a:t>
            </a:r>
          </a:p>
          <a:p>
            <a:r>
              <a:rPr lang="tr-TR" dirty="0" smtClean="0"/>
              <a:t>- Meraklıdırlar.</a:t>
            </a:r>
          </a:p>
          <a:p>
            <a:r>
              <a:rPr lang="tr-TR" dirty="0" smtClean="0"/>
              <a:t>- Cesurdurlar.</a:t>
            </a:r>
          </a:p>
          <a:p>
            <a:r>
              <a:rPr lang="tr-TR" dirty="0" smtClean="0"/>
              <a:t>- Çok okurlar.</a:t>
            </a:r>
          </a:p>
          <a:p>
            <a:r>
              <a:rPr lang="tr-TR" dirty="0" smtClean="0"/>
              <a:t>- Amaçları insanlığa faydalı olmaktır.</a:t>
            </a:r>
          </a:p>
          <a:p>
            <a:r>
              <a:rPr lang="tr-TR" dirty="0" smtClean="0"/>
              <a:t>- Gelişmeleri takip ederler.</a:t>
            </a:r>
          </a:p>
          <a:p>
            <a:r>
              <a:rPr lang="tr-TR" dirty="0" smtClean="0"/>
              <a:t>- Gözlem ve deney yaparlar.</a:t>
            </a:r>
          </a:p>
          <a:p>
            <a:r>
              <a:rPr lang="tr-TR" dirty="0" smtClean="0"/>
              <a:t>- Sabırlıdırlar.</a:t>
            </a:r>
            <a:endParaRPr lang="tr-TR" smtClean="0"/>
          </a:p>
          <a:p>
            <a:endParaRPr lang="tr-TR" dirty="0"/>
          </a:p>
        </p:txBody>
      </p:sp>
      <p:sp>
        <p:nvSpPr>
          <p:cNvPr id="3" name="2 Başlık"/>
          <p:cNvSpPr>
            <a:spLocks noGrp="1"/>
          </p:cNvSpPr>
          <p:nvPr>
            <p:ph type="title"/>
          </p:nvPr>
        </p:nvSpPr>
        <p:spPr/>
        <p:txBody>
          <a:bodyPr>
            <a:normAutofit/>
          </a:bodyPr>
          <a:lstStyle/>
          <a:p>
            <a:pPr algn="ctr"/>
            <a:r>
              <a:rPr lang="tr-TR" dirty="0" smtClean="0">
                <a:solidFill>
                  <a:schemeClr val="tx1"/>
                </a:solidFill>
                <a:effectLst/>
                <a:latin typeface="Times New Roman" pitchFamily="18" charset="0"/>
                <a:cs typeface="Times New Roman" pitchFamily="18" charset="0"/>
              </a:rPr>
              <a:t>Bilim İnsanlarının Özellikleri</a:t>
            </a:r>
            <a:endParaRPr lang="tr-TR" dirty="0">
              <a:solidFill>
                <a:schemeClr val="tx1"/>
              </a:solidFill>
              <a:effectLst/>
              <a:latin typeface="Times New Roman" pitchFamily="18" charset="0"/>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
            </a:r>
            <a:br>
              <a:rPr lang="tr-TR" dirty="0" smtClean="0"/>
            </a:br>
            <a:r>
              <a:rPr lang="tr-TR" dirty="0" smtClean="0">
                <a:solidFill>
                  <a:schemeClr val="bg1"/>
                </a:solidFill>
                <a:effectLst/>
                <a:latin typeface="Times New Roman" pitchFamily="18" charset="0"/>
                <a:cs typeface="Times New Roman" pitchFamily="18" charset="0"/>
              </a:rPr>
              <a:t>ATATÜRK VE BİLİM</a:t>
            </a:r>
            <a:r>
              <a:rPr lang="tr-TR" dirty="0" smtClean="0"/>
              <a:t/>
            </a:r>
            <a:br>
              <a:rPr lang="tr-TR" dirty="0" smtClean="0"/>
            </a:br>
            <a:endParaRPr lang="tr-TR" dirty="0"/>
          </a:p>
        </p:txBody>
      </p:sp>
      <p:pic>
        <p:nvPicPr>
          <p:cNvPr id="1026" name="Picture 2" descr="C:\Users\Yusuf\Desktop\Hayatı Kolaylaştıran Buluşlar\46546_367671983325606_228065162_n[1].jpg"/>
          <p:cNvPicPr>
            <a:picLocks noChangeAspect="1" noChangeArrowheads="1"/>
          </p:cNvPicPr>
          <p:nvPr/>
        </p:nvPicPr>
        <p:blipFill>
          <a:blip r:embed="rId2" cstate="print"/>
          <a:srcRect/>
          <a:stretch>
            <a:fillRect/>
          </a:stretch>
        </p:blipFill>
        <p:spPr bwMode="auto">
          <a:xfrm>
            <a:off x="4500562" y="1214422"/>
            <a:ext cx="4643438" cy="5643578"/>
          </a:xfrm>
          <a:prstGeom prst="rect">
            <a:avLst/>
          </a:prstGeom>
          <a:noFill/>
        </p:spPr>
      </p:pic>
      <p:pic>
        <p:nvPicPr>
          <p:cNvPr id="1027" name="Picture 3" descr="C:\Users\Yusuf\Desktop\Hayatı Kolaylaştıran Buluşlar\88661_ataturkun_bilim_ve_teknolojiye_verdigi_onem.jpg"/>
          <p:cNvPicPr>
            <a:picLocks noChangeAspect="1" noChangeArrowheads="1"/>
          </p:cNvPicPr>
          <p:nvPr/>
        </p:nvPicPr>
        <p:blipFill>
          <a:blip r:embed="rId3" cstate="print"/>
          <a:srcRect/>
          <a:stretch>
            <a:fillRect/>
          </a:stretch>
        </p:blipFill>
        <p:spPr bwMode="auto">
          <a:xfrm>
            <a:off x="0" y="1214422"/>
            <a:ext cx="4500562" cy="5643578"/>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sz="half" idx="1"/>
          </p:nvPr>
        </p:nvSpPr>
        <p:spPr>
          <a:xfrm>
            <a:off x="500034" y="1285860"/>
            <a:ext cx="4038600" cy="4525963"/>
          </a:xfrm>
        </p:spPr>
        <p:txBody>
          <a:bodyPr/>
          <a:lstStyle/>
          <a:p>
            <a:r>
              <a:rPr lang="tr-TR" dirty="0" smtClean="0">
                <a:latin typeface="Times New Roman" pitchFamily="18" charset="0"/>
                <a:cs typeface="Times New Roman" pitchFamily="18" charset="0"/>
              </a:rPr>
              <a:t>Atatürk çağdaş uygarlık düzeyine ulaşmanın bilimle olacağına inandığı için bu konuda Türk milletine önderlik etmiş,  bilime ve öğretmenlere çok önem vermiştir.</a:t>
            </a:r>
            <a:endParaRPr lang="tr-TR" dirty="0">
              <a:latin typeface="Times New Roman" pitchFamily="18" charset="0"/>
              <a:cs typeface="Times New Roman" pitchFamily="18" charset="0"/>
            </a:endParaRPr>
          </a:p>
        </p:txBody>
      </p:sp>
      <p:pic>
        <p:nvPicPr>
          <p:cNvPr id="5" name="4 İçerik Yer Tutucusu" descr="ataturk_ve_dil.jpg"/>
          <p:cNvPicPr>
            <a:picLocks noGrp="1" noChangeAspect="1"/>
          </p:cNvPicPr>
          <p:nvPr>
            <p:ph sz="half" idx="2"/>
          </p:nvPr>
        </p:nvPicPr>
        <p:blipFill>
          <a:blip r:embed="rId2" cstate="print"/>
          <a:stretch>
            <a:fillRect/>
          </a:stretch>
        </p:blipFill>
        <p:spPr>
          <a:xfrm>
            <a:off x="4786314" y="1285860"/>
            <a:ext cx="4000528" cy="4286280"/>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500034" y="1714488"/>
            <a:ext cx="3400420" cy="4525963"/>
          </a:xfrm>
        </p:spPr>
        <p:txBody>
          <a:bodyPr/>
          <a:lstStyle/>
          <a:p>
            <a:r>
              <a:rPr lang="tr-TR" dirty="0" smtClean="0"/>
              <a:t>Dünyadaki bilimsel gelişmeleri takip etmek ve yurdumuza aktarabilmek için yurt dışına öğrenciler gönderildi.</a:t>
            </a:r>
            <a:endParaRPr lang="tr-TR" dirty="0"/>
          </a:p>
        </p:txBody>
      </p:sp>
      <p:sp>
        <p:nvSpPr>
          <p:cNvPr id="3" name="2 Başlık"/>
          <p:cNvSpPr>
            <a:spLocks noGrp="1"/>
          </p:cNvSpPr>
          <p:nvPr>
            <p:ph type="title"/>
          </p:nvPr>
        </p:nvSpPr>
        <p:spPr/>
        <p:txBody>
          <a:bodyPr>
            <a:noAutofit/>
          </a:bodyPr>
          <a:lstStyle/>
          <a:p>
            <a:r>
              <a:rPr lang="tr-TR" sz="3200" dirty="0" smtClean="0">
                <a:solidFill>
                  <a:schemeClr val="tx1"/>
                </a:solidFill>
                <a:effectLst/>
                <a:latin typeface="Times New Roman" pitchFamily="18" charset="0"/>
                <a:cs typeface="Times New Roman" pitchFamily="18" charset="0"/>
              </a:rPr>
              <a:t>Atatürk’ün yurdumuzda bilimin gelişmesi için yaptığı çalışmalardan bazıları şunlardır:</a:t>
            </a:r>
            <a:endParaRPr lang="tr-TR" sz="3200" dirty="0">
              <a:solidFill>
                <a:schemeClr val="tx1"/>
              </a:solidFill>
              <a:effectLst/>
              <a:latin typeface="Times New Roman" pitchFamily="18" charset="0"/>
              <a:cs typeface="Times New Roman" pitchFamily="18" charset="0"/>
            </a:endParaRPr>
          </a:p>
        </p:txBody>
      </p:sp>
      <p:pic>
        <p:nvPicPr>
          <p:cNvPr id="2050" name="Picture 2" descr="C:\Users\Yusuf\Desktop\Hayatı Kolaylaştıran Buluşlar\Atatürkün-öğrencileri.jpg"/>
          <p:cNvPicPr>
            <a:picLocks noChangeAspect="1" noChangeArrowheads="1"/>
          </p:cNvPicPr>
          <p:nvPr/>
        </p:nvPicPr>
        <p:blipFill>
          <a:blip r:embed="rId2" cstate="print"/>
          <a:srcRect/>
          <a:stretch>
            <a:fillRect/>
          </a:stretch>
        </p:blipFill>
        <p:spPr bwMode="auto">
          <a:xfrm>
            <a:off x="4214810" y="1643050"/>
            <a:ext cx="4643470" cy="428628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ataturk1.bmp"/>
          <p:cNvPicPr>
            <a:picLocks noGrp="1" noChangeAspect="1"/>
          </p:cNvPicPr>
          <p:nvPr>
            <p:ph idx="1"/>
          </p:nvPr>
        </p:nvPicPr>
        <p:blipFill>
          <a:blip r:embed="rId2" cstate="print"/>
          <a:stretch>
            <a:fillRect/>
          </a:stretch>
        </p:blipFill>
        <p:spPr>
          <a:xfrm>
            <a:off x="214282" y="1500174"/>
            <a:ext cx="4357718" cy="5357826"/>
          </a:xfrm>
        </p:spPr>
      </p:pic>
      <p:sp>
        <p:nvSpPr>
          <p:cNvPr id="3" name="2 Başlık"/>
          <p:cNvSpPr>
            <a:spLocks noGrp="1"/>
          </p:cNvSpPr>
          <p:nvPr>
            <p:ph type="title"/>
          </p:nvPr>
        </p:nvSpPr>
        <p:spPr/>
        <p:txBody>
          <a:bodyPr>
            <a:noAutofit/>
          </a:bodyPr>
          <a:lstStyle/>
          <a:p>
            <a:r>
              <a:rPr lang="tr-TR" sz="3200" dirty="0" smtClean="0">
                <a:solidFill>
                  <a:schemeClr val="tx1"/>
                </a:solidFill>
                <a:effectLst/>
                <a:latin typeface="Times New Roman" pitchFamily="18" charset="0"/>
                <a:cs typeface="Times New Roman" pitchFamily="18" charset="0"/>
              </a:rPr>
              <a:t>1925'te "İstikbal göklerdedir" diyerek Türk Hava Kurumu'nun kurulmasını sağlamıştır.</a:t>
            </a:r>
            <a:endParaRPr lang="tr-TR" sz="3200" dirty="0">
              <a:solidFill>
                <a:schemeClr val="tx1"/>
              </a:solidFill>
              <a:effectLst/>
              <a:latin typeface="Times New Roman" pitchFamily="18" charset="0"/>
              <a:cs typeface="Times New Roman" pitchFamily="18" charset="0"/>
            </a:endParaRPr>
          </a:p>
        </p:txBody>
      </p:sp>
      <p:pic>
        <p:nvPicPr>
          <p:cNvPr id="3074" name="Picture 2" descr="C:\Users\Yusuf\Desktop\Hayatı Kolaylaştıran Buluşlar\teyyare.jpg"/>
          <p:cNvPicPr>
            <a:picLocks noChangeAspect="1" noChangeArrowheads="1"/>
          </p:cNvPicPr>
          <p:nvPr/>
        </p:nvPicPr>
        <p:blipFill>
          <a:blip r:embed="rId3" cstate="print"/>
          <a:srcRect/>
          <a:stretch>
            <a:fillRect/>
          </a:stretch>
        </p:blipFill>
        <p:spPr bwMode="auto">
          <a:xfrm>
            <a:off x="4572000" y="1500174"/>
            <a:ext cx="4572000" cy="535782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lstStyle/>
          <a:p>
            <a:r>
              <a:rPr lang="tr-TR" dirty="0" smtClean="0"/>
              <a:t>Dilim dilim peynirler </a:t>
            </a:r>
            <a:r>
              <a:rPr lang="tr-TR" dirty="0" smtClean="0">
                <a:sym typeface="Wingdings" pitchFamily="2" charset="2"/>
              </a:rPr>
              <a:t></a:t>
            </a:r>
            <a:endParaRPr lang="tr-TR" dirty="0"/>
          </a:p>
        </p:txBody>
      </p:sp>
      <p:sp>
        <p:nvSpPr>
          <p:cNvPr id="4" name="3 Metin Yer Tutucusu"/>
          <p:cNvSpPr>
            <a:spLocks noGrp="1"/>
          </p:cNvSpPr>
          <p:nvPr>
            <p:ph type="body" sz="half" idx="3"/>
          </p:nvPr>
        </p:nvSpPr>
        <p:spPr/>
        <p:txBody>
          <a:bodyPr>
            <a:normAutofit lnSpcReduction="10000"/>
          </a:bodyPr>
          <a:lstStyle/>
          <a:p>
            <a:r>
              <a:rPr lang="tr-TR" dirty="0" smtClean="0"/>
              <a:t>Evi temizlemek daha rahat </a:t>
            </a:r>
            <a:r>
              <a:rPr lang="tr-TR" dirty="0" smtClean="0">
                <a:sym typeface="Wingdings" pitchFamily="2" charset="2"/>
              </a:rPr>
              <a:t></a:t>
            </a:r>
            <a:endParaRPr lang="tr-TR" dirty="0"/>
          </a:p>
        </p:txBody>
      </p:sp>
      <p:pic>
        <p:nvPicPr>
          <p:cNvPr id="7" name="6 İçerik Yer Tutucusu" descr="20942_0.jpg"/>
          <p:cNvPicPr>
            <a:picLocks noGrp="1" noChangeAspect="1"/>
          </p:cNvPicPr>
          <p:nvPr>
            <p:ph sz="quarter" idx="2"/>
          </p:nvPr>
        </p:nvPicPr>
        <p:blipFill>
          <a:blip r:embed="rId2" cstate="print"/>
          <a:stretch>
            <a:fillRect/>
          </a:stretch>
        </p:blipFill>
        <p:spPr>
          <a:xfrm>
            <a:off x="457200" y="357166"/>
            <a:ext cx="4040188" cy="4403147"/>
          </a:xfrm>
        </p:spPr>
      </p:pic>
      <p:pic>
        <p:nvPicPr>
          <p:cNvPr id="8" name="7 İçerik Yer Tutucusu" descr="garip_buluslar_rsz_th.jpg"/>
          <p:cNvPicPr>
            <a:picLocks noGrp="1" noChangeAspect="1"/>
          </p:cNvPicPr>
          <p:nvPr>
            <p:ph sz="quarter" idx="4"/>
          </p:nvPr>
        </p:nvPicPr>
        <p:blipFill>
          <a:blip r:embed="rId3" cstate="print"/>
          <a:stretch>
            <a:fillRect/>
          </a:stretch>
        </p:blipFill>
        <p:spPr>
          <a:xfrm>
            <a:off x="4760912" y="571480"/>
            <a:ext cx="3810000" cy="4396601"/>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çerik Yer Tutucusu" descr="800px-Uşak_Şeker_Fabrikası_Kuruluşdaki_Resmi.JPG"/>
          <p:cNvPicPr>
            <a:picLocks noGrp="1" noChangeAspect="1"/>
          </p:cNvPicPr>
          <p:nvPr>
            <p:ph idx="1"/>
          </p:nvPr>
        </p:nvPicPr>
        <p:blipFill>
          <a:blip r:embed="rId2" cstate="print"/>
          <a:stretch>
            <a:fillRect/>
          </a:stretch>
        </p:blipFill>
        <p:spPr>
          <a:xfrm>
            <a:off x="0" y="4071942"/>
            <a:ext cx="9144000" cy="2786058"/>
          </a:xfrm>
        </p:spPr>
      </p:pic>
      <p:sp>
        <p:nvSpPr>
          <p:cNvPr id="3" name="2 Başlık"/>
          <p:cNvSpPr>
            <a:spLocks noGrp="1"/>
          </p:cNvSpPr>
          <p:nvPr>
            <p:ph type="title"/>
          </p:nvPr>
        </p:nvSpPr>
        <p:spPr/>
        <p:txBody>
          <a:bodyPr>
            <a:noAutofit/>
          </a:bodyPr>
          <a:lstStyle/>
          <a:p>
            <a:r>
              <a:rPr lang="tr-TR" sz="3200" dirty="0" smtClean="0">
                <a:solidFill>
                  <a:schemeClr val="tx1"/>
                </a:solidFill>
                <a:effectLst/>
                <a:latin typeface="Times New Roman" pitchFamily="18" charset="0"/>
                <a:cs typeface="Times New Roman" pitchFamily="18" charset="0"/>
              </a:rPr>
              <a:t>1926’da Uşak’ta ilk şeker fabrikası kuruldu.</a:t>
            </a:r>
            <a:endParaRPr lang="tr-TR" sz="3200" dirty="0">
              <a:solidFill>
                <a:schemeClr val="tx1"/>
              </a:solidFill>
              <a:effectLst/>
              <a:latin typeface="Times New Roman" pitchFamily="18" charset="0"/>
              <a:cs typeface="Times New Roman" pitchFamily="18" charset="0"/>
            </a:endParaRPr>
          </a:p>
        </p:txBody>
      </p:sp>
      <p:pic>
        <p:nvPicPr>
          <p:cNvPr id="4098" name="Picture 2" descr="C:\Users\Yusuf\Desktop\Hayatı Kolaylaştıran Buluşlar\Seker-Is-Galeri-12-21.jpg"/>
          <p:cNvPicPr>
            <a:picLocks noChangeAspect="1" noChangeArrowheads="1"/>
          </p:cNvPicPr>
          <p:nvPr/>
        </p:nvPicPr>
        <p:blipFill>
          <a:blip r:embed="rId3" cstate="print"/>
          <a:srcRect/>
          <a:stretch>
            <a:fillRect/>
          </a:stretch>
        </p:blipFill>
        <p:spPr bwMode="auto">
          <a:xfrm>
            <a:off x="0" y="1214422"/>
            <a:ext cx="4714876" cy="2857520"/>
          </a:xfrm>
          <a:prstGeom prst="rect">
            <a:avLst/>
          </a:prstGeom>
          <a:noFill/>
        </p:spPr>
      </p:pic>
      <p:pic>
        <p:nvPicPr>
          <p:cNvPr id="4099" name="Picture 3" descr="C:\Users\Yusuf\Desktop\Hayatı Kolaylaştıran Buluşlar\Seker-Is-Galeri-12-17.jpg"/>
          <p:cNvPicPr>
            <a:picLocks noChangeAspect="1" noChangeArrowheads="1"/>
          </p:cNvPicPr>
          <p:nvPr/>
        </p:nvPicPr>
        <p:blipFill>
          <a:blip r:embed="rId4" cstate="print"/>
          <a:srcRect/>
          <a:stretch>
            <a:fillRect/>
          </a:stretch>
        </p:blipFill>
        <p:spPr bwMode="auto">
          <a:xfrm>
            <a:off x="4786314" y="1285860"/>
            <a:ext cx="4357686" cy="2643206"/>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ndir (1).jpg"/>
          <p:cNvPicPr>
            <a:picLocks noGrp="1" noChangeAspect="1"/>
          </p:cNvPicPr>
          <p:nvPr>
            <p:ph idx="1"/>
          </p:nvPr>
        </p:nvPicPr>
        <p:blipFill>
          <a:blip r:embed="rId2" cstate="print"/>
          <a:stretch>
            <a:fillRect/>
          </a:stretch>
        </p:blipFill>
        <p:spPr>
          <a:xfrm>
            <a:off x="785786" y="1500174"/>
            <a:ext cx="6929486" cy="4357718"/>
          </a:xfrm>
        </p:spPr>
      </p:pic>
      <p:sp>
        <p:nvSpPr>
          <p:cNvPr id="3" name="2 Başlık"/>
          <p:cNvSpPr>
            <a:spLocks noGrp="1"/>
          </p:cNvSpPr>
          <p:nvPr>
            <p:ph type="title"/>
          </p:nvPr>
        </p:nvSpPr>
        <p:spPr>
          <a:xfrm>
            <a:off x="500034" y="214290"/>
            <a:ext cx="8229600" cy="1143000"/>
          </a:xfrm>
        </p:spPr>
        <p:txBody>
          <a:bodyPr>
            <a:normAutofit/>
          </a:bodyPr>
          <a:lstStyle/>
          <a:p>
            <a:r>
              <a:rPr lang="tr-TR" sz="2400" dirty="0" smtClean="0">
                <a:solidFill>
                  <a:schemeClr val="tx1"/>
                </a:solidFill>
                <a:effectLst/>
                <a:latin typeface="Times New Roman" pitchFamily="18" charset="0"/>
                <a:cs typeface="Times New Roman" pitchFamily="18" charset="0"/>
              </a:rPr>
              <a:t>1933'te ziraat alanında bilimsel çalışmalar ve gelişmeler yapmak üzere Ankara Yüksek Ziraat Enstitüsü</a:t>
            </a:r>
            <a:r>
              <a:rPr lang="tr-TR" sz="2800" dirty="0" smtClean="0">
                <a:solidFill>
                  <a:schemeClr val="tx1"/>
                </a:solidFill>
                <a:latin typeface="Times New Roman" pitchFamily="18" charset="0"/>
                <a:cs typeface="Times New Roman" pitchFamily="18" charset="0"/>
              </a:rPr>
              <a:t> </a:t>
            </a:r>
            <a:r>
              <a:rPr lang="tr-TR" sz="2400" dirty="0" smtClean="0">
                <a:solidFill>
                  <a:schemeClr val="tx1"/>
                </a:solidFill>
                <a:latin typeface="Times New Roman" pitchFamily="18" charset="0"/>
                <a:cs typeface="Times New Roman" pitchFamily="18" charset="0"/>
              </a:rPr>
              <a:t>kuruldu.</a:t>
            </a:r>
            <a:endParaRPr lang="tr-TR" sz="3600" dirty="0">
              <a:solidFill>
                <a:schemeClr val="tx1"/>
              </a:solidFill>
              <a:latin typeface="Times New Roman" pitchFamily="18" charset="0"/>
              <a:cs typeface="Times New Roman" pitchFamily="18"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28596" y="1357298"/>
            <a:ext cx="8229600" cy="3500462"/>
          </a:xfrm>
        </p:spPr>
        <p:txBody>
          <a:bodyPr/>
          <a:lstStyle/>
          <a:p>
            <a:r>
              <a:rPr lang="tr-TR" dirty="0" smtClean="0">
                <a:latin typeface="Times New Roman" pitchFamily="18" charset="0"/>
                <a:cs typeface="Times New Roman" pitchFamily="18" charset="0"/>
              </a:rPr>
              <a:t>Her yaştan kişiye okuma-yazma öğretmek amacıyla</a:t>
            </a:r>
            <a:r>
              <a:rPr lang="tr-TR" b="1" dirty="0" smtClean="0">
                <a:latin typeface="Times New Roman" pitchFamily="18" charset="0"/>
                <a:cs typeface="Times New Roman" pitchFamily="18" charset="0"/>
              </a:rPr>
              <a:t> "Millet Mektepleri" </a:t>
            </a:r>
            <a:r>
              <a:rPr lang="tr-TR" dirty="0" smtClean="0">
                <a:latin typeface="Times New Roman" pitchFamily="18" charset="0"/>
                <a:cs typeface="Times New Roman" pitchFamily="18" charset="0"/>
              </a:rPr>
              <a:t>açılmıştır.</a:t>
            </a:r>
          </a:p>
          <a:p>
            <a:r>
              <a:rPr lang="tr-TR" dirty="0" smtClean="0">
                <a:latin typeface="Times New Roman" pitchFamily="18" charset="0"/>
                <a:cs typeface="Times New Roman" pitchFamily="18" charset="0"/>
              </a:rPr>
              <a:t>1932'de</a:t>
            </a:r>
            <a:r>
              <a:rPr lang="tr-TR" b="1" dirty="0" smtClean="0">
                <a:latin typeface="Times New Roman" pitchFamily="18" charset="0"/>
                <a:cs typeface="Times New Roman" pitchFamily="18" charset="0"/>
              </a:rPr>
              <a:t> Türk Dil Kurumunu </a:t>
            </a:r>
            <a:r>
              <a:rPr lang="tr-TR" dirty="0" smtClean="0">
                <a:latin typeface="Times New Roman" pitchFamily="18" charset="0"/>
                <a:cs typeface="Times New Roman" pitchFamily="18" charset="0"/>
              </a:rPr>
              <a:t>kurdurmuştur.</a:t>
            </a:r>
          </a:p>
          <a:p>
            <a:r>
              <a:rPr lang="tr-TR" dirty="0" smtClean="0">
                <a:latin typeface="Times New Roman" pitchFamily="18" charset="0"/>
                <a:cs typeface="Times New Roman" pitchFamily="18" charset="0"/>
              </a:rPr>
              <a:t>1935'te Ankara</a:t>
            </a:r>
            <a:r>
              <a:rPr lang="tr-TR" b="1" dirty="0" smtClean="0">
                <a:latin typeface="Times New Roman" pitchFamily="18" charset="0"/>
                <a:cs typeface="Times New Roman" pitchFamily="18" charset="0"/>
              </a:rPr>
              <a:t> Dil ve Tarih Coğrafya Fakültesi</a:t>
            </a:r>
            <a:r>
              <a:rPr lang="tr-TR" dirty="0" smtClean="0">
                <a:latin typeface="Times New Roman" pitchFamily="18" charset="0"/>
                <a:cs typeface="Times New Roman" pitchFamily="18" charset="0"/>
              </a:rPr>
              <a:t> açılmıştır.</a:t>
            </a:r>
          </a:p>
          <a:p>
            <a:r>
              <a:rPr lang="tr-TR" dirty="0" smtClean="0">
                <a:latin typeface="Times New Roman" pitchFamily="18" charset="0"/>
                <a:cs typeface="Times New Roman" pitchFamily="18" charset="0"/>
              </a:rPr>
              <a:t>Yurt genelinde </a:t>
            </a:r>
            <a:r>
              <a:rPr lang="tr-TR" b="1" dirty="0" smtClean="0">
                <a:latin typeface="Times New Roman" pitchFamily="18" charset="0"/>
                <a:cs typeface="Times New Roman" pitchFamily="18" charset="0"/>
              </a:rPr>
              <a:t>demiryolu</a:t>
            </a:r>
            <a:r>
              <a:rPr lang="tr-TR" dirty="0" smtClean="0">
                <a:latin typeface="Times New Roman" pitchFamily="18" charset="0"/>
                <a:cs typeface="Times New Roman" pitchFamily="18" charset="0"/>
              </a:rPr>
              <a:t> yapımına hız verildi.</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500034" y="1928802"/>
            <a:ext cx="8229600" cy="2090547"/>
          </a:xfrm>
        </p:spPr>
        <p:txBody>
          <a:bodyPr/>
          <a:lstStyle/>
          <a:p>
            <a:r>
              <a:rPr lang="tr-TR" sz="2800" dirty="0" smtClean="0">
                <a:latin typeface="Times New Roman" pitchFamily="18" charset="0"/>
                <a:cs typeface="Times New Roman" pitchFamily="18" charset="0"/>
              </a:rPr>
              <a:t>Bilgi edinmek amacıyla kullandığımız yayınlara bilgi kaynakları denir. Gazete, dergi, kitap, ansiklopedi, internet, süreli yayınlar gibi kaynaklardan geniş bilgi edinebiliriz. </a:t>
            </a:r>
          </a:p>
          <a:p>
            <a:endParaRPr lang="tr-TR" dirty="0"/>
          </a:p>
        </p:txBody>
      </p:sp>
      <p:sp>
        <p:nvSpPr>
          <p:cNvPr id="3" name="2 Başlık"/>
          <p:cNvSpPr>
            <a:spLocks noGrp="1"/>
          </p:cNvSpPr>
          <p:nvPr>
            <p:ph type="title"/>
          </p:nvPr>
        </p:nvSpPr>
        <p:spPr/>
        <p:txBody>
          <a:bodyPr>
            <a:normAutofit/>
          </a:bodyPr>
          <a:lstStyle/>
          <a:p>
            <a:r>
              <a:rPr lang="tr-TR" sz="4400" dirty="0" smtClean="0">
                <a:solidFill>
                  <a:schemeClr val="tx1"/>
                </a:solidFill>
                <a:effectLst/>
                <a:latin typeface="Times New Roman" pitchFamily="18" charset="0"/>
                <a:cs typeface="Times New Roman" pitchFamily="18" charset="0"/>
              </a:rPr>
              <a:t>Bilgi Kaynaklarımız</a:t>
            </a:r>
            <a:endParaRPr lang="tr-TR" sz="4400" dirty="0">
              <a:solidFill>
                <a:schemeClr val="tx1"/>
              </a:solidFill>
              <a:effectLst/>
              <a:latin typeface="Times New Roman" pitchFamily="18"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481328"/>
            <a:ext cx="8229600" cy="3162118"/>
          </a:xfrm>
        </p:spPr>
        <p:txBody>
          <a:bodyPr/>
          <a:lstStyle/>
          <a:p>
            <a:pPr algn="just"/>
            <a:r>
              <a:rPr lang="tr-TR" dirty="0" smtClean="0">
                <a:latin typeface="Times New Roman" pitchFamily="18" charset="0"/>
                <a:cs typeface="Times New Roman" pitchFamily="18" charset="0"/>
              </a:rPr>
              <a:t>Okulda bizlere verilen araştırma ödevlerini hazırlanırken çeşitli kaynaklardan yararlanabiliriz. Bu yaralandığımız kaynakları ödevimizin en arka sayfasında "</a:t>
            </a:r>
            <a:r>
              <a:rPr lang="tr-TR" b="1" dirty="0" smtClean="0">
                <a:latin typeface="Times New Roman" pitchFamily="18" charset="0"/>
                <a:cs typeface="Times New Roman" pitchFamily="18" charset="0"/>
              </a:rPr>
              <a:t>Kaynakça</a:t>
            </a:r>
            <a:r>
              <a:rPr lang="tr-TR" dirty="0" smtClean="0">
                <a:latin typeface="Times New Roman" pitchFamily="18" charset="0"/>
                <a:cs typeface="Times New Roman" pitchFamily="18" charset="0"/>
              </a:rPr>
              <a:t>" bölümünde göstermeliyiz. Bu bilgileri kaynakça bölümünde göstermezsek bilgi hırsızlığı yapmış oluruz. Bu ise kanunen suçtur.</a:t>
            </a:r>
          </a:p>
          <a:p>
            <a:pPr algn="just"/>
            <a:endParaRPr lang="tr-TR" dirty="0">
              <a:latin typeface="Times New Roman" pitchFamily="18" charset="0"/>
              <a:cs typeface="Times New Roman" pitchFamily="18" charset="0"/>
            </a:endParaRPr>
          </a:p>
        </p:txBody>
      </p:sp>
      <p:sp>
        <p:nvSpPr>
          <p:cNvPr id="3" name="2 Başlık"/>
          <p:cNvSpPr>
            <a:spLocks noGrp="1"/>
          </p:cNvSpPr>
          <p:nvPr>
            <p:ph type="title"/>
          </p:nvPr>
        </p:nvSpPr>
        <p:spPr/>
        <p:txBody>
          <a:bodyPr>
            <a:normAutofit fontScale="90000"/>
          </a:bodyPr>
          <a:lstStyle/>
          <a:p>
            <a:r>
              <a:rPr lang="tr-TR" sz="4400" dirty="0" smtClean="0">
                <a:solidFill>
                  <a:schemeClr val="tx1"/>
                </a:solidFill>
                <a:effectLst/>
                <a:latin typeface="Times New Roman" pitchFamily="18" charset="0"/>
                <a:cs typeface="Times New Roman" pitchFamily="18" charset="0"/>
              </a:rPr>
              <a:t/>
            </a:r>
            <a:br>
              <a:rPr lang="tr-TR" sz="4400" dirty="0" smtClean="0">
                <a:solidFill>
                  <a:schemeClr val="tx1"/>
                </a:solidFill>
                <a:effectLst/>
                <a:latin typeface="Times New Roman" pitchFamily="18" charset="0"/>
                <a:cs typeface="Times New Roman" pitchFamily="18" charset="0"/>
              </a:rPr>
            </a:br>
            <a:r>
              <a:rPr lang="tr-TR" sz="4400" dirty="0" smtClean="0">
                <a:solidFill>
                  <a:schemeClr val="tx1"/>
                </a:solidFill>
                <a:effectLst/>
                <a:latin typeface="Times New Roman" pitchFamily="18" charset="0"/>
                <a:cs typeface="Times New Roman" pitchFamily="18" charset="0"/>
              </a:rPr>
              <a:t>Kaynakça Nasıl Yazılır?</a:t>
            </a:r>
            <a:r>
              <a:rPr lang="tr-TR" dirty="0" smtClean="0"/>
              <a:t/>
            </a:r>
            <a:br>
              <a:rPr lang="tr-TR" dirty="0" smtClean="0"/>
            </a:b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642918"/>
            <a:ext cx="8229600" cy="5364373"/>
          </a:xfrm>
        </p:spPr>
        <p:txBody>
          <a:bodyPr/>
          <a:lstStyle/>
          <a:p>
            <a:r>
              <a:rPr lang="tr-TR" b="1" dirty="0" smtClean="0">
                <a:latin typeface="Times New Roman" pitchFamily="18" charset="0"/>
                <a:cs typeface="Times New Roman" pitchFamily="18" charset="0"/>
              </a:rPr>
              <a:t>Kaynakça bölümünde:</a:t>
            </a:r>
            <a:endParaRPr lang="tr-TR" dirty="0" smtClean="0">
              <a:latin typeface="Times New Roman" pitchFamily="18" charset="0"/>
              <a:cs typeface="Times New Roman" pitchFamily="18" charset="0"/>
            </a:endParaRPr>
          </a:p>
          <a:p>
            <a:r>
              <a:rPr lang="tr-TR" dirty="0" smtClean="0">
                <a:latin typeface="Times New Roman" pitchFamily="18" charset="0"/>
                <a:cs typeface="Times New Roman" pitchFamily="18" charset="0"/>
              </a:rPr>
              <a:t> * Yazarın adı soyadı</a:t>
            </a:r>
          </a:p>
          <a:p>
            <a:r>
              <a:rPr lang="tr-TR" dirty="0" smtClean="0">
                <a:latin typeface="Times New Roman" pitchFamily="18" charset="0"/>
                <a:cs typeface="Times New Roman" pitchFamily="18" charset="0"/>
              </a:rPr>
              <a:t> * Kitabın adı</a:t>
            </a:r>
          </a:p>
          <a:p>
            <a:r>
              <a:rPr lang="tr-TR" dirty="0" smtClean="0">
                <a:latin typeface="Times New Roman" pitchFamily="18" charset="0"/>
                <a:cs typeface="Times New Roman" pitchFamily="18" charset="0"/>
              </a:rPr>
              <a:t> * Kitabın yayınevi</a:t>
            </a:r>
          </a:p>
          <a:p>
            <a:r>
              <a:rPr lang="tr-TR" dirty="0" smtClean="0">
                <a:latin typeface="Times New Roman" pitchFamily="18" charset="0"/>
                <a:cs typeface="Times New Roman" pitchFamily="18" charset="0"/>
              </a:rPr>
              <a:t> * Basıldığı yer ve tarihi yazılır.</a:t>
            </a:r>
          </a:p>
          <a:p>
            <a:r>
              <a:rPr lang="tr-TR" sz="3200" b="1" dirty="0" smtClean="0">
                <a:latin typeface="Times New Roman" pitchFamily="18" charset="0"/>
                <a:cs typeface="Times New Roman" pitchFamily="18" charset="0"/>
              </a:rPr>
              <a:t>Örnek:</a:t>
            </a:r>
            <a:r>
              <a:rPr lang="tr-TR" sz="3200" dirty="0" smtClean="0">
                <a:latin typeface="Times New Roman" pitchFamily="18" charset="0"/>
                <a:cs typeface="Times New Roman" pitchFamily="18" charset="0"/>
              </a:rPr>
              <a:t/>
            </a:r>
            <a:br>
              <a:rPr lang="tr-TR" sz="3200" dirty="0" smtClean="0">
                <a:latin typeface="Times New Roman" pitchFamily="18" charset="0"/>
                <a:cs typeface="Times New Roman" pitchFamily="18" charset="0"/>
              </a:rPr>
            </a:br>
            <a:r>
              <a:rPr lang="tr-TR" sz="3200" dirty="0" smtClean="0">
                <a:latin typeface="Times New Roman" pitchFamily="18" charset="0"/>
                <a:cs typeface="Times New Roman" pitchFamily="18" charset="0"/>
              </a:rPr>
              <a:t>Orhan Pamuk, Kar, OP Basımevi, Antalya, 2010.</a:t>
            </a:r>
          </a:p>
          <a:p>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28596" y="1928802"/>
            <a:ext cx="8229600" cy="2447738"/>
          </a:xfrm>
        </p:spPr>
        <p:txBody>
          <a:bodyPr/>
          <a:lstStyle/>
          <a:p>
            <a:r>
              <a:rPr lang="tr-TR" dirty="0" smtClean="0">
                <a:latin typeface="Times New Roman" pitchFamily="18" charset="0"/>
                <a:cs typeface="Times New Roman" pitchFamily="18" charset="0"/>
              </a:rPr>
              <a:t>Önce araştırma yapılacak konu belirlenir.</a:t>
            </a:r>
          </a:p>
          <a:p>
            <a:r>
              <a:rPr lang="tr-TR" dirty="0" smtClean="0">
                <a:latin typeface="Times New Roman" pitchFamily="18" charset="0"/>
                <a:cs typeface="Times New Roman" pitchFamily="18" charset="0"/>
              </a:rPr>
              <a:t> Araştırma yapılacak olan kaynaklar belirlenir.( Katalog taraması)</a:t>
            </a:r>
          </a:p>
          <a:p>
            <a:r>
              <a:rPr lang="tr-TR" dirty="0" smtClean="0">
                <a:latin typeface="Times New Roman" pitchFamily="18" charset="0"/>
                <a:cs typeface="Times New Roman" pitchFamily="18" charset="0"/>
              </a:rPr>
              <a:t> Konuyla ilgili bölümler özetlenip yazılır.</a:t>
            </a:r>
          </a:p>
          <a:p>
            <a:r>
              <a:rPr lang="tr-TR" dirty="0" smtClean="0">
                <a:latin typeface="Times New Roman" pitchFamily="18" charset="0"/>
                <a:cs typeface="Times New Roman" pitchFamily="18" charset="0"/>
              </a:rPr>
              <a:t> Yararlanılan kaynaklar kaynakçada belirtilir.</a:t>
            </a:r>
          </a:p>
          <a:p>
            <a:endParaRPr lang="tr-TR" dirty="0"/>
          </a:p>
        </p:txBody>
      </p:sp>
      <p:sp>
        <p:nvSpPr>
          <p:cNvPr id="3" name="2 Başlık"/>
          <p:cNvSpPr>
            <a:spLocks noGrp="1"/>
          </p:cNvSpPr>
          <p:nvPr>
            <p:ph type="title"/>
          </p:nvPr>
        </p:nvSpPr>
        <p:spPr/>
        <p:txBody>
          <a:bodyPr>
            <a:normAutofit fontScale="90000"/>
          </a:bodyPr>
          <a:lstStyle/>
          <a:p>
            <a:r>
              <a:rPr lang="tr-TR" dirty="0" smtClean="0">
                <a:solidFill>
                  <a:schemeClr val="tx1"/>
                </a:solidFill>
                <a:effectLst/>
                <a:latin typeface="Times New Roman" pitchFamily="18" charset="0"/>
                <a:cs typeface="Times New Roman" pitchFamily="18" charset="0"/>
              </a:rPr>
              <a:t/>
            </a:r>
            <a:br>
              <a:rPr lang="tr-TR" dirty="0" smtClean="0">
                <a:solidFill>
                  <a:schemeClr val="tx1"/>
                </a:solidFill>
                <a:effectLst/>
                <a:latin typeface="Times New Roman" pitchFamily="18" charset="0"/>
                <a:cs typeface="Times New Roman" pitchFamily="18" charset="0"/>
              </a:rPr>
            </a:br>
            <a:r>
              <a:rPr lang="tr-TR" dirty="0" smtClean="0">
                <a:solidFill>
                  <a:schemeClr val="tx1"/>
                </a:solidFill>
                <a:effectLst/>
                <a:latin typeface="Times New Roman" pitchFamily="18" charset="0"/>
                <a:cs typeface="Times New Roman" pitchFamily="18" charset="0"/>
              </a:rPr>
              <a:t>Bilimsel Araştırma Basamakları</a:t>
            </a:r>
            <a:r>
              <a:rPr lang="tr-TR" dirty="0" smtClean="0"/>
              <a:t/>
            </a:r>
            <a:br>
              <a:rPr lang="tr-TR" dirty="0" smtClean="0"/>
            </a:b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1142984"/>
            <a:ext cx="7772400" cy="1829761"/>
          </a:xfrm>
        </p:spPr>
        <p:txBody>
          <a:bodyPr>
            <a:noAutofit/>
          </a:bodyPr>
          <a:lstStyle/>
          <a:p>
            <a:r>
              <a:rPr lang="tr-TR" sz="5400" dirty="0" smtClean="0">
                <a:solidFill>
                  <a:schemeClr val="tx1"/>
                </a:solidFill>
                <a:effectLst/>
                <a:latin typeface="Times New Roman" pitchFamily="18" charset="0"/>
                <a:cs typeface="Times New Roman" pitchFamily="18" charset="0"/>
              </a:rPr>
              <a:t>Sabırla dinlediğiniz için Teşekkür ederim </a:t>
            </a:r>
            <a:r>
              <a:rPr lang="tr-TR" sz="5400" dirty="0" smtClean="0">
                <a:solidFill>
                  <a:schemeClr val="tx1"/>
                </a:solidFill>
                <a:effectLst/>
                <a:latin typeface="Times New Roman" pitchFamily="18" charset="0"/>
                <a:cs typeface="Times New Roman" pitchFamily="18" charset="0"/>
                <a:sym typeface="Wingdings" pitchFamily="2" charset="2"/>
              </a:rPr>
              <a:t></a:t>
            </a:r>
            <a:endParaRPr lang="tr-TR" sz="5400" dirty="0">
              <a:solidFill>
                <a:schemeClr val="tx1"/>
              </a:solidFill>
              <a:effectLst/>
              <a:latin typeface="Times New Roman" pitchFamily="18" charset="0"/>
              <a:cs typeface="Times New Roman" pitchFamily="18" charset="0"/>
            </a:endParaRPr>
          </a:p>
        </p:txBody>
      </p:sp>
      <p:sp>
        <p:nvSpPr>
          <p:cNvPr id="3" name="2 Alt Başlık"/>
          <p:cNvSpPr>
            <a:spLocks noGrp="1"/>
          </p:cNvSpPr>
          <p:nvPr>
            <p:ph type="subTitle" idx="1"/>
          </p:nvPr>
        </p:nvSpPr>
        <p:spPr>
          <a:xfrm>
            <a:off x="2071670" y="4286256"/>
            <a:ext cx="7072330" cy="913952"/>
          </a:xfrm>
        </p:spPr>
        <p:txBody>
          <a:bodyPr>
            <a:normAutofit fontScale="70000" lnSpcReduction="20000"/>
          </a:bodyPr>
          <a:lstStyle/>
          <a:p>
            <a:endParaRPr lang="tr-TR" dirty="0" smtClean="0">
              <a:solidFill>
                <a:schemeClr val="tx1"/>
              </a:solidFill>
            </a:endParaRPr>
          </a:p>
          <a:p>
            <a:endParaRPr lang="tr-TR" dirty="0" smtClean="0">
              <a:solidFill>
                <a:schemeClr val="tx1"/>
              </a:solidFill>
            </a:endParaRPr>
          </a:p>
          <a:p>
            <a:r>
              <a:rPr lang="tr-TR" dirty="0" smtClean="0">
                <a:solidFill>
                  <a:schemeClr val="tx1"/>
                </a:solidFill>
              </a:rPr>
              <a:t>Sosyal Bilgiler Öğretmeni Yusuf Çelik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normAutofit lnSpcReduction="10000"/>
          </a:bodyPr>
          <a:lstStyle/>
          <a:p>
            <a:r>
              <a:rPr lang="tr-TR" dirty="0" smtClean="0"/>
              <a:t>Patates kabukları artık etrafa dökülmeyecek </a:t>
            </a:r>
            <a:r>
              <a:rPr lang="tr-TR" dirty="0" smtClean="0">
                <a:sym typeface="Wingdings" pitchFamily="2" charset="2"/>
              </a:rPr>
              <a:t></a:t>
            </a:r>
            <a:endParaRPr lang="tr-TR" dirty="0"/>
          </a:p>
        </p:txBody>
      </p:sp>
      <p:sp>
        <p:nvSpPr>
          <p:cNvPr id="4" name="3 Metin Yer Tutucusu"/>
          <p:cNvSpPr>
            <a:spLocks noGrp="1"/>
          </p:cNvSpPr>
          <p:nvPr>
            <p:ph type="body" sz="half" idx="3"/>
          </p:nvPr>
        </p:nvSpPr>
        <p:spPr/>
        <p:txBody>
          <a:bodyPr>
            <a:normAutofit lnSpcReduction="10000"/>
          </a:bodyPr>
          <a:lstStyle/>
          <a:p>
            <a:r>
              <a:rPr lang="tr-TR" dirty="0" smtClean="0"/>
              <a:t>Pizzalarımız anında servise hazır </a:t>
            </a:r>
            <a:r>
              <a:rPr lang="tr-TR" dirty="0" smtClean="0">
                <a:sym typeface="Wingdings" pitchFamily="2" charset="2"/>
              </a:rPr>
              <a:t></a:t>
            </a:r>
          </a:p>
        </p:txBody>
      </p:sp>
      <p:pic>
        <p:nvPicPr>
          <p:cNvPr id="7" name="6 İçerik Yer Tutucusu" descr="0000221888.jpg"/>
          <p:cNvPicPr>
            <a:picLocks noGrp="1" noChangeAspect="1"/>
          </p:cNvPicPr>
          <p:nvPr>
            <p:ph sz="quarter" idx="2"/>
          </p:nvPr>
        </p:nvPicPr>
        <p:blipFill>
          <a:blip r:embed="rId2" cstate="print"/>
          <a:stretch>
            <a:fillRect/>
          </a:stretch>
        </p:blipFill>
        <p:spPr>
          <a:xfrm>
            <a:off x="457200" y="428604"/>
            <a:ext cx="4040188" cy="4259561"/>
          </a:xfrm>
        </p:spPr>
      </p:pic>
      <p:pic>
        <p:nvPicPr>
          <p:cNvPr id="8" name="7 İçerik Yer Tutucusu" descr="6.jpg"/>
          <p:cNvPicPr>
            <a:picLocks noGrp="1" noChangeAspect="1"/>
          </p:cNvPicPr>
          <p:nvPr>
            <p:ph sz="quarter" idx="4"/>
          </p:nvPr>
        </p:nvPicPr>
        <p:blipFill>
          <a:blip r:embed="rId3" cstate="print"/>
          <a:stretch>
            <a:fillRect/>
          </a:stretch>
        </p:blipFill>
        <p:spPr>
          <a:xfrm>
            <a:off x="4645025" y="428604"/>
            <a:ext cx="4041775" cy="4460466"/>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normAutofit lnSpcReduction="10000"/>
          </a:bodyPr>
          <a:lstStyle/>
          <a:p>
            <a:r>
              <a:rPr lang="tr-TR" dirty="0" smtClean="0"/>
              <a:t>Makarnayı soğutmaya gerek yok </a:t>
            </a:r>
            <a:r>
              <a:rPr lang="tr-TR" dirty="0" smtClean="0">
                <a:sym typeface="Wingdings" pitchFamily="2" charset="2"/>
              </a:rPr>
              <a:t></a:t>
            </a:r>
            <a:endParaRPr lang="tr-TR" dirty="0"/>
          </a:p>
        </p:txBody>
      </p:sp>
      <p:sp>
        <p:nvSpPr>
          <p:cNvPr id="4" name="3 Metin Yer Tutucusu"/>
          <p:cNvSpPr>
            <a:spLocks noGrp="1"/>
          </p:cNvSpPr>
          <p:nvPr>
            <p:ph type="body" sz="half" idx="3"/>
          </p:nvPr>
        </p:nvSpPr>
        <p:spPr/>
        <p:txBody>
          <a:bodyPr>
            <a:normAutofit lnSpcReduction="10000"/>
          </a:bodyPr>
          <a:lstStyle/>
          <a:p>
            <a:r>
              <a:rPr lang="tr-TR" dirty="0" smtClean="0"/>
              <a:t>Merdivenler boş kalmasın </a:t>
            </a:r>
            <a:r>
              <a:rPr lang="tr-TR" dirty="0" smtClean="0">
                <a:sym typeface="Wingdings" pitchFamily="2" charset="2"/>
              </a:rPr>
              <a:t></a:t>
            </a:r>
            <a:endParaRPr lang="tr-TR" dirty="0"/>
          </a:p>
        </p:txBody>
      </p:sp>
      <p:pic>
        <p:nvPicPr>
          <p:cNvPr id="7" name="6 İçerik Yer Tutucusu" descr="images.jpg"/>
          <p:cNvPicPr>
            <a:picLocks noGrp="1" noChangeAspect="1"/>
          </p:cNvPicPr>
          <p:nvPr>
            <p:ph sz="quarter" idx="2"/>
          </p:nvPr>
        </p:nvPicPr>
        <p:blipFill>
          <a:blip r:embed="rId2" cstate="print"/>
          <a:stretch>
            <a:fillRect/>
          </a:stretch>
        </p:blipFill>
        <p:spPr>
          <a:xfrm>
            <a:off x="428596" y="500042"/>
            <a:ext cx="3857652" cy="4643470"/>
          </a:xfrm>
        </p:spPr>
      </p:pic>
      <p:pic>
        <p:nvPicPr>
          <p:cNvPr id="8" name="7 İçerik Yer Tutucusu" descr="Resim03.jpg"/>
          <p:cNvPicPr>
            <a:picLocks noGrp="1" noChangeAspect="1"/>
          </p:cNvPicPr>
          <p:nvPr>
            <p:ph sz="quarter" idx="4"/>
          </p:nvPr>
        </p:nvPicPr>
        <p:blipFill>
          <a:blip r:embed="rId3" cstate="print"/>
          <a:stretch>
            <a:fillRect/>
          </a:stretch>
        </p:blipFill>
        <p:spPr>
          <a:xfrm>
            <a:off x="4645025" y="500042"/>
            <a:ext cx="4041775" cy="457881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normAutofit lnSpcReduction="10000"/>
          </a:bodyPr>
          <a:lstStyle/>
          <a:p>
            <a:r>
              <a:rPr lang="tr-TR" dirty="0" smtClean="0"/>
              <a:t>Çocuk arabalarına artık gerek yok </a:t>
            </a:r>
            <a:r>
              <a:rPr lang="tr-TR" dirty="0" smtClean="0">
                <a:sym typeface="Wingdings" pitchFamily="2" charset="2"/>
              </a:rPr>
              <a:t></a:t>
            </a:r>
            <a:endParaRPr lang="tr-TR" dirty="0"/>
          </a:p>
        </p:txBody>
      </p:sp>
      <p:sp>
        <p:nvSpPr>
          <p:cNvPr id="4" name="3 Metin Yer Tutucusu"/>
          <p:cNvSpPr>
            <a:spLocks noGrp="1"/>
          </p:cNvSpPr>
          <p:nvPr>
            <p:ph type="body" sz="half" idx="3"/>
          </p:nvPr>
        </p:nvSpPr>
        <p:spPr/>
        <p:txBody>
          <a:bodyPr>
            <a:normAutofit lnSpcReduction="10000"/>
          </a:bodyPr>
          <a:lstStyle/>
          <a:p>
            <a:r>
              <a:rPr lang="tr-TR" dirty="0" smtClean="0"/>
              <a:t>Bilgisayar yanları için küçük bir temizlik aleti </a:t>
            </a:r>
            <a:r>
              <a:rPr lang="tr-TR" dirty="0" smtClean="0">
                <a:sym typeface="Wingdings" pitchFamily="2" charset="2"/>
              </a:rPr>
              <a:t></a:t>
            </a:r>
            <a:endParaRPr lang="tr-TR" dirty="0"/>
          </a:p>
        </p:txBody>
      </p:sp>
      <p:pic>
        <p:nvPicPr>
          <p:cNvPr id="7" name="6 İçerik Yer Tutucusu" descr="0000221881.jpg"/>
          <p:cNvPicPr>
            <a:picLocks noGrp="1" noChangeAspect="1"/>
          </p:cNvPicPr>
          <p:nvPr>
            <p:ph sz="quarter" idx="2"/>
          </p:nvPr>
        </p:nvPicPr>
        <p:blipFill>
          <a:blip r:embed="rId2" cstate="print"/>
          <a:stretch>
            <a:fillRect/>
          </a:stretch>
        </p:blipFill>
        <p:spPr>
          <a:xfrm>
            <a:off x="457200" y="428604"/>
            <a:ext cx="4040188" cy="4643470"/>
          </a:xfrm>
        </p:spPr>
      </p:pic>
      <p:pic>
        <p:nvPicPr>
          <p:cNvPr id="8" name="7 İçerik Yer Tutucusu" descr="usbsüpürge.jpg"/>
          <p:cNvPicPr>
            <a:picLocks noGrp="1" noChangeAspect="1"/>
          </p:cNvPicPr>
          <p:nvPr>
            <p:ph sz="quarter" idx="4"/>
          </p:nvPr>
        </p:nvPicPr>
        <p:blipFill>
          <a:blip r:embed="rId3" cstate="print"/>
          <a:stretch>
            <a:fillRect/>
          </a:stretch>
        </p:blipFill>
        <p:spPr>
          <a:xfrm>
            <a:off x="5072066" y="428604"/>
            <a:ext cx="3643338" cy="4572032"/>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lstStyle/>
          <a:p>
            <a:r>
              <a:rPr lang="tr-TR" dirty="0" smtClean="0"/>
              <a:t>Merak edilirdi </a:t>
            </a:r>
            <a:r>
              <a:rPr lang="tr-TR" dirty="0" smtClean="0">
                <a:sym typeface="Wingdings" pitchFamily="2" charset="2"/>
              </a:rPr>
              <a:t></a:t>
            </a:r>
            <a:endParaRPr lang="tr-TR" dirty="0"/>
          </a:p>
        </p:txBody>
      </p:sp>
      <p:sp>
        <p:nvSpPr>
          <p:cNvPr id="4" name="3 Metin Yer Tutucusu"/>
          <p:cNvSpPr>
            <a:spLocks noGrp="1"/>
          </p:cNvSpPr>
          <p:nvPr>
            <p:ph type="body" sz="half" idx="3"/>
          </p:nvPr>
        </p:nvSpPr>
        <p:spPr/>
        <p:txBody>
          <a:bodyPr>
            <a:normAutofit lnSpcReduction="10000"/>
          </a:bodyPr>
          <a:lstStyle/>
          <a:p>
            <a:r>
              <a:rPr lang="tr-TR" dirty="0" smtClean="0"/>
              <a:t>Güzel bir keyif sandalyesi </a:t>
            </a:r>
            <a:r>
              <a:rPr lang="tr-TR" dirty="0" smtClean="0">
                <a:sym typeface="Wingdings" pitchFamily="2" charset="2"/>
              </a:rPr>
              <a:t></a:t>
            </a:r>
            <a:endParaRPr lang="tr-TR" dirty="0"/>
          </a:p>
        </p:txBody>
      </p:sp>
      <p:pic>
        <p:nvPicPr>
          <p:cNvPr id="7" name="6 İçerik Yer Tutucusu" descr="629887.jpg"/>
          <p:cNvPicPr>
            <a:picLocks noGrp="1" noChangeAspect="1"/>
          </p:cNvPicPr>
          <p:nvPr>
            <p:ph sz="quarter" idx="2"/>
          </p:nvPr>
        </p:nvPicPr>
        <p:blipFill>
          <a:blip r:embed="rId2" cstate="print"/>
          <a:stretch>
            <a:fillRect/>
          </a:stretch>
        </p:blipFill>
        <p:spPr>
          <a:xfrm>
            <a:off x="457200" y="285728"/>
            <a:ext cx="4040188" cy="4572032"/>
          </a:xfrm>
        </p:spPr>
      </p:pic>
      <p:pic>
        <p:nvPicPr>
          <p:cNvPr id="8" name="7 İçerik Yer Tutucusu" descr="0000221898.jpg"/>
          <p:cNvPicPr>
            <a:picLocks noGrp="1" noChangeAspect="1"/>
          </p:cNvPicPr>
          <p:nvPr>
            <p:ph sz="quarter" idx="4"/>
          </p:nvPr>
        </p:nvPicPr>
        <p:blipFill>
          <a:blip r:embed="rId3" cstate="print"/>
          <a:stretch>
            <a:fillRect/>
          </a:stretch>
        </p:blipFill>
        <p:spPr>
          <a:xfrm>
            <a:off x="4714876" y="357166"/>
            <a:ext cx="4041775" cy="4500594"/>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normAutofit lnSpcReduction="10000"/>
          </a:bodyPr>
          <a:lstStyle/>
          <a:p>
            <a:r>
              <a:rPr lang="tr-TR" dirty="0" smtClean="0"/>
              <a:t>Tuş aralarındaki tozlar için </a:t>
            </a:r>
            <a:r>
              <a:rPr lang="tr-TR" dirty="0" smtClean="0">
                <a:sym typeface="Wingdings" pitchFamily="2" charset="2"/>
              </a:rPr>
              <a:t></a:t>
            </a:r>
            <a:endParaRPr lang="tr-TR" dirty="0"/>
          </a:p>
        </p:txBody>
      </p:sp>
      <p:sp>
        <p:nvSpPr>
          <p:cNvPr id="4" name="3 Metin Yer Tutucusu"/>
          <p:cNvSpPr>
            <a:spLocks noGrp="1"/>
          </p:cNvSpPr>
          <p:nvPr>
            <p:ph type="body" sz="half" idx="3"/>
          </p:nvPr>
        </p:nvSpPr>
        <p:spPr/>
        <p:txBody>
          <a:bodyPr/>
          <a:lstStyle/>
          <a:p>
            <a:pPr algn="ctr"/>
            <a:r>
              <a:rPr lang="tr-TR" dirty="0" smtClean="0">
                <a:sym typeface="Wingdings" pitchFamily="2" charset="2"/>
              </a:rPr>
              <a:t></a:t>
            </a:r>
            <a:endParaRPr lang="tr-TR" dirty="0"/>
          </a:p>
        </p:txBody>
      </p:sp>
      <p:pic>
        <p:nvPicPr>
          <p:cNvPr id="7" name="6 İçerik Yer Tutucusu" descr="1215193-w-sq-t-clean.jpg"/>
          <p:cNvPicPr>
            <a:picLocks noGrp="1" noChangeAspect="1"/>
          </p:cNvPicPr>
          <p:nvPr>
            <p:ph sz="quarter" idx="2"/>
          </p:nvPr>
        </p:nvPicPr>
        <p:blipFill>
          <a:blip r:embed="rId2" cstate="print"/>
          <a:stretch>
            <a:fillRect/>
          </a:stretch>
        </p:blipFill>
        <p:spPr>
          <a:xfrm>
            <a:off x="465614" y="500042"/>
            <a:ext cx="4023360" cy="4556812"/>
          </a:xfrm>
        </p:spPr>
      </p:pic>
      <p:pic>
        <p:nvPicPr>
          <p:cNvPr id="10" name="9 İçerik Yer Tutucusu" descr="buluş.jpg"/>
          <p:cNvPicPr>
            <a:picLocks noGrp="1" noChangeAspect="1"/>
          </p:cNvPicPr>
          <p:nvPr>
            <p:ph sz="quarter" idx="4"/>
          </p:nvPr>
        </p:nvPicPr>
        <p:blipFill>
          <a:blip r:embed="rId3" cstate="print"/>
          <a:stretch>
            <a:fillRect/>
          </a:stretch>
        </p:blipFill>
        <p:spPr>
          <a:xfrm>
            <a:off x="4645025" y="500042"/>
            <a:ext cx="4041775" cy="4572032"/>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183</TotalTime>
  <Words>1359</Words>
  <Application>Microsoft Office PowerPoint</Application>
  <PresentationFormat>Ekran Gösterisi (4:3)</PresentationFormat>
  <Paragraphs>117</Paragraphs>
  <Slides>47</Slides>
  <Notes>1</Notes>
  <HiddenSlides>0</HiddenSlides>
  <MMClips>0</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Kalabalık</vt:lpstr>
      <vt:lpstr>GERÇEKLEŞEN DÜŞLER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BİLİM ADAMLARI</vt:lpstr>
      <vt:lpstr>Slayt 25</vt:lpstr>
      <vt:lpstr>Slayt 26</vt:lpstr>
      <vt:lpstr>Slayt 27</vt:lpstr>
      <vt:lpstr>Slayt 28</vt:lpstr>
      <vt:lpstr>Slayt 29</vt:lpstr>
      <vt:lpstr>Slayt 30</vt:lpstr>
      <vt:lpstr>Slayt 31</vt:lpstr>
      <vt:lpstr>Slayt 32</vt:lpstr>
      <vt:lpstr>Slayt 33</vt:lpstr>
      <vt:lpstr>Slayt 34</vt:lpstr>
      <vt:lpstr>Bilim İnsanlarının Özellikleri</vt:lpstr>
      <vt:lpstr> ATATÜRK VE BİLİM </vt:lpstr>
      <vt:lpstr>Slayt 37</vt:lpstr>
      <vt:lpstr>Atatürk’ün yurdumuzda bilimin gelişmesi için yaptığı çalışmalardan bazıları şunlardır:</vt:lpstr>
      <vt:lpstr>1925'te "İstikbal göklerdedir" diyerek Türk Hava Kurumu'nun kurulmasını sağlamıştır.</vt:lpstr>
      <vt:lpstr>1926’da Uşak’ta ilk şeker fabrikası kuruldu.</vt:lpstr>
      <vt:lpstr>1933'te ziraat alanında bilimsel çalışmalar ve gelişmeler yapmak üzere Ankara Yüksek Ziraat Enstitüsü kuruldu.</vt:lpstr>
      <vt:lpstr>Slayt 42</vt:lpstr>
      <vt:lpstr>Bilgi Kaynaklarımız</vt:lpstr>
      <vt:lpstr> Kaynakça Nasıl Yazılır? </vt:lpstr>
      <vt:lpstr>Slayt 45</vt:lpstr>
      <vt:lpstr> Bilimsel Araştırma Basamakları </vt:lpstr>
      <vt:lpstr>Sabırla dinlediğiniz için Teşekkür ederim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2014-03-02T22:24:31Z</dcterms:created>
  <dcterms:modified xsi:type="dcterms:W3CDTF">2016-02-20T14:27:56Z</dcterms:modified>
  <cp:category>www.sorubak.com</cp:category>
</cp:coreProperties>
</file>