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notesMasterIdLst>
    <p:notesMasterId r:id="rId7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15" r:id="rId53"/>
    <p:sldId id="316" r:id="rId54"/>
    <p:sldId id="317" r:id="rId55"/>
    <p:sldId id="318" r:id="rId56"/>
    <p:sldId id="319" r:id="rId57"/>
    <p:sldId id="320" r:id="rId58"/>
    <p:sldId id="321" r:id="rId59"/>
    <p:sldId id="307" r:id="rId60"/>
    <p:sldId id="308" r:id="rId61"/>
    <p:sldId id="309" r:id="rId62"/>
    <p:sldId id="310" r:id="rId63"/>
    <p:sldId id="311" r:id="rId64"/>
    <p:sldId id="312" r:id="rId65"/>
    <p:sldId id="313" r:id="rId66"/>
    <p:sldId id="314" r:id="rId67"/>
    <p:sldId id="322" r:id="rId68"/>
    <p:sldId id="323" r:id="rId69"/>
    <p:sldId id="324" r:id="rId70"/>
    <p:sldId id="325" r:id="rId7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7" d="100"/>
          <a:sy n="107" d="100"/>
        </p:scale>
        <p:origin x="-492" y="78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89FCA9-8E4E-4E47-82AA-40E0C266ECE9}" type="datetimeFigureOut">
              <a:rPr lang="tr-TR" smtClean="0"/>
              <a:pPr/>
              <a:t>16.12.2015</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0B635C1-E9C9-4989-9010-59E7EEE070E2}" type="slidenum">
              <a:rPr lang="tr-TR" smtClean="0"/>
              <a:pPr/>
              <a:t>‹#›</a:t>
            </a:fld>
            <a:endParaRPr lang="tr-TR"/>
          </a:p>
        </p:txBody>
      </p:sp>
    </p:spTree>
    <p:extLst>
      <p:ext uri="{BB962C8B-B14F-4D97-AF65-F5344CB8AC3E}">
        <p14:creationId xmlns:p14="http://schemas.microsoft.com/office/powerpoint/2010/main" xmlns="" val="4511187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sorubak</a:t>
            </a:r>
            <a:r>
              <a:rPr lang="tr-TR" sz="1200" u="sng" kern="1200" dirty="0" smtClean="0">
                <a:solidFill>
                  <a:schemeClr val="tx1"/>
                </a:solidFill>
                <a:latin typeface="+mn-lt"/>
                <a:ea typeface="+mn-ea"/>
                <a:cs typeface="+mn-cs"/>
                <a:hlinkClick r:id="rId3"/>
              </a:rPr>
              <a:t>.com</a:t>
            </a:r>
            <a:endParaRPr lang="tr-TR" dirty="0"/>
          </a:p>
        </p:txBody>
      </p:sp>
      <p:sp>
        <p:nvSpPr>
          <p:cNvPr id="4" name="Slayt Numarası Yer Tutucusu 3"/>
          <p:cNvSpPr>
            <a:spLocks noGrp="1"/>
          </p:cNvSpPr>
          <p:nvPr>
            <p:ph type="sldNum" sz="quarter" idx="10"/>
          </p:nvPr>
        </p:nvSpPr>
        <p:spPr/>
        <p:txBody>
          <a:bodyPr/>
          <a:lstStyle/>
          <a:p>
            <a:fld id="{00B635C1-E9C9-4989-9010-59E7EEE070E2}" type="slidenum">
              <a:rPr lang="tr-TR" smtClean="0"/>
              <a:pPr/>
              <a:t>7</a:t>
            </a:fld>
            <a:endParaRPr lang="tr-TR"/>
          </a:p>
        </p:txBody>
      </p:sp>
    </p:spTree>
    <p:extLst>
      <p:ext uri="{BB962C8B-B14F-4D97-AF65-F5344CB8AC3E}">
        <p14:creationId xmlns:p14="http://schemas.microsoft.com/office/powerpoint/2010/main" xmlns="" val="30252842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00B635C1-E9C9-4989-9010-59E7EEE070E2}" type="slidenum">
              <a:rPr lang="tr-TR" smtClean="0"/>
              <a:pPr/>
              <a:t>40</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sorubak</a:t>
            </a:r>
            <a:r>
              <a:rPr lang="tr-TR" sz="1200" u="sng" kern="1200" dirty="0" smtClean="0">
                <a:solidFill>
                  <a:schemeClr val="tx1"/>
                </a:solidFill>
                <a:latin typeface="+mn-lt"/>
                <a:ea typeface="+mn-ea"/>
                <a:cs typeface="+mn-cs"/>
                <a:hlinkClick r:id="rId3"/>
              </a:rPr>
              <a:t>.com</a:t>
            </a:r>
            <a:endParaRPr lang="tr-TR" dirty="0"/>
          </a:p>
        </p:txBody>
      </p:sp>
      <p:sp>
        <p:nvSpPr>
          <p:cNvPr id="4" name="Slayt Numarası Yer Tutucusu 3"/>
          <p:cNvSpPr>
            <a:spLocks noGrp="1"/>
          </p:cNvSpPr>
          <p:nvPr>
            <p:ph type="sldNum" sz="quarter" idx="10"/>
          </p:nvPr>
        </p:nvSpPr>
        <p:spPr/>
        <p:txBody>
          <a:bodyPr/>
          <a:lstStyle/>
          <a:p>
            <a:fld id="{00B635C1-E9C9-4989-9010-59E7EEE070E2}" type="slidenum">
              <a:rPr lang="tr-TR" smtClean="0"/>
              <a:pPr/>
              <a:t>60</a:t>
            </a:fld>
            <a:endParaRPr lang="tr-TR"/>
          </a:p>
        </p:txBody>
      </p:sp>
    </p:spTree>
    <p:extLst>
      <p:ext uri="{BB962C8B-B14F-4D97-AF65-F5344CB8AC3E}">
        <p14:creationId xmlns:p14="http://schemas.microsoft.com/office/powerpoint/2010/main" xmlns="" val="42183247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6 İkizkenar Üçgen"/>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540544" y="776288"/>
            <a:ext cx="8062912" cy="1470025"/>
          </a:xfrm>
        </p:spPr>
        <p:txBody>
          <a:bodyPr anchor="b">
            <a:normAutofit/>
          </a:bodyPr>
          <a:lstStyle>
            <a:lvl1pPr algn="r">
              <a:defRPr sz="4400"/>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1371600" y="6012656"/>
            <a:ext cx="5791200" cy="365125"/>
          </a:xfrm>
        </p:spPr>
        <p:txBody>
          <a:bodyPr tIns="0" bIns="0" anchor="t"/>
          <a:lstStyle>
            <a:lvl1pPr algn="r">
              <a:defRPr sz="1000"/>
            </a:lvl1pPr>
          </a:lstStyle>
          <a:p>
            <a:fld id="{A67DCF4E-3AE5-4F1F-9318-34F293E867BA}" type="datetimeFigureOut">
              <a:rPr lang="tr-TR" smtClean="0"/>
              <a:pPr/>
              <a:t>16.12.2015</a:t>
            </a:fld>
            <a:endParaRPr lang="tr-TR"/>
          </a:p>
        </p:txBody>
      </p:sp>
      <p:sp>
        <p:nvSpPr>
          <p:cNvPr id="17" name="16 Altbilgi Yer Tutucusu"/>
          <p:cNvSpPr>
            <a:spLocks noGrp="1"/>
          </p:cNvSpPr>
          <p:nvPr>
            <p:ph type="ftr" sz="quarter" idx="11"/>
          </p:nvPr>
        </p:nvSpPr>
        <p:spPr>
          <a:xfrm>
            <a:off x="1371600" y="5650704"/>
            <a:ext cx="5791200" cy="365125"/>
          </a:xfrm>
        </p:spPr>
        <p:txBody>
          <a:bodyPr tIns="0" bIns="0" anchor="b"/>
          <a:lstStyle>
            <a:lvl1pPr algn="r">
              <a:defRPr sz="1100"/>
            </a:lvl1pPr>
          </a:lstStyle>
          <a:p>
            <a:endParaRPr lang="tr-TR"/>
          </a:p>
        </p:txBody>
      </p:sp>
      <p:sp>
        <p:nvSpPr>
          <p:cNvPr id="29" name="28 Slayt Numarası Yer Tutucusu"/>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31DFC0E5-2A79-4854-AA68-E6B7CC7729B0}"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67DCF4E-3AE5-4F1F-9318-34F293E867BA}" type="datetimeFigureOut">
              <a:rPr lang="tr-TR" smtClean="0"/>
              <a:pPr/>
              <a:t>16.12.2015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1DFC0E5-2A79-4854-AA68-E6B7CC7729B0}"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81800" y="381000"/>
            <a:ext cx="1905000" cy="5486400"/>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381000"/>
            <a:ext cx="6248400" cy="5486400"/>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67DCF4E-3AE5-4F1F-9318-34F293E867BA}" type="datetimeFigureOut">
              <a:rPr lang="tr-TR" smtClean="0"/>
              <a:pPr/>
              <a:t>16.12.2015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1DFC0E5-2A79-4854-AA68-E6B7CC7729B0}"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399032"/>
          </a:xfrm>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a:xfrm>
            <a:off x="457200" y="1882808"/>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791456" y="6480048"/>
            <a:ext cx="2133600" cy="301752"/>
          </a:xfrm>
        </p:spPr>
        <p:txBody>
          <a:bodyPr/>
          <a:lstStyle/>
          <a:p>
            <a:fld id="{A67DCF4E-3AE5-4F1F-9318-34F293E867BA}" type="datetimeFigureOut">
              <a:rPr lang="tr-TR" smtClean="0"/>
              <a:pPr/>
              <a:t>16.12.2015</a:t>
            </a:fld>
            <a:endParaRPr lang="tr-TR"/>
          </a:p>
        </p:txBody>
      </p:sp>
      <p:sp>
        <p:nvSpPr>
          <p:cNvPr id="5" name="4 Altbilgi Yer Tutucusu"/>
          <p:cNvSpPr>
            <a:spLocks noGrp="1"/>
          </p:cNvSpPr>
          <p:nvPr>
            <p:ph type="ftr" sz="quarter" idx="11"/>
          </p:nvPr>
        </p:nvSpPr>
        <p:spPr>
          <a:xfrm>
            <a:off x="457200" y="6480969"/>
            <a:ext cx="4260056" cy="300831"/>
          </a:xfrm>
        </p:spPr>
        <p:txBody>
          <a:bodyPr/>
          <a:lstStyle/>
          <a:p>
            <a:endParaRPr lang="tr-TR"/>
          </a:p>
        </p:txBody>
      </p:sp>
      <p:sp>
        <p:nvSpPr>
          <p:cNvPr id="6" name="5 Slayt Numarası Yer Tutucusu"/>
          <p:cNvSpPr>
            <a:spLocks noGrp="1"/>
          </p:cNvSpPr>
          <p:nvPr>
            <p:ph type="sldNum" sz="quarter" idx="12"/>
          </p:nvPr>
        </p:nvSpPr>
        <p:spPr/>
        <p:txBody>
          <a:bodyPr/>
          <a:lstStyle/>
          <a:p>
            <a:fld id="{31DFC0E5-2A79-4854-AA68-E6B7CC7729B0}"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1"/>
      </p:bgRef>
    </p:bg>
    <p:spTree>
      <p:nvGrpSpPr>
        <p:cNvPr id="1" name=""/>
        <p:cNvGrpSpPr/>
        <p:nvPr/>
      </p:nvGrpSpPr>
      <p:grpSpPr>
        <a:xfrm>
          <a:off x="0" y="0"/>
          <a:ext cx="0" cy="0"/>
          <a:chOff x="0" y="0"/>
          <a:chExt cx="0" cy="0"/>
        </a:xfrm>
      </p:grpSpPr>
      <p:sp>
        <p:nvSpPr>
          <p:cNvPr id="9" name="8 Dik Üçgen"/>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7 İkizkenar Üçgen"/>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3 Veri Yer Tutucusu"/>
          <p:cNvSpPr>
            <a:spLocks noGrp="1"/>
          </p:cNvSpPr>
          <p:nvPr>
            <p:ph type="dt" sz="half" idx="10"/>
          </p:nvPr>
        </p:nvSpPr>
        <p:spPr>
          <a:xfrm>
            <a:off x="6955632" y="6477000"/>
            <a:ext cx="2133600" cy="304800"/>
          </a:xfrm>
        </p:spPr>
        <p:txBody>
          <a:bodyPr/>
          <a:lstStyle/>
          <a:p>
            <a:fld id="{A67DCF4E-3AE5-4F1F-9318-34F293E867BA}" type="datetimeFigureOut">
              <a:rPr lang="tr-TR" smtClean="0"/>
              <a:pPr/>
              <a:t>16.12.2015</a:t>
            </a:fld>
            <a:endParaRPr lang="tr-TR"/>
          </a:p>
        </p:txBody>
      </p:sp>
      <p:sp>
        <p:nvSpPr>
          <p:cNvPr id="5" name="4 Altbilgi Yer Tutucusu"/>
          <p:cNvSpPr>
            <a:spLocks noGrp="1"/>
          </p:cNvSpPr>
          <p:nvPr>
            <p:ph type="ftr" sz="quarter" idx="11"/>
          </p:nvPr>
        </p:nvSpPr>
        <p:spPr>
          <a:xfrm>
            <a:off x="2619376" y="6480969"/>
            <a:ext cx="4260056" cy="300831"/>
          </a:xfrm>
        </p:spPr>
        <p:txBody>
          <a:bodyPr/>
          <a:lstStyle/>
          <a:p>
            <a:endParaRPr lang="tr-TR"/>
          </a:p>
        </p:txBody>
      </p:sp>
      <p:sp>
        <p:nvSpPr>
          <p:cNvPr id="6" name="5 Slayt Numarası Yer Tutucusu"/>
          <p:cNvSpPr>
            <a:spLocks noGrp="1"/>
          </p:cNvSpPr>
          <p:nvPr>
            <p:ph type="sldNum" sz="quarter" idx="12"/>
          </p:nvPr>
        </p:nvSpPr>
        <p:spPr>
          <a:xfrm>
            <a:off x="8451056" y="809624"/>
            <a:ext cx="502920" cy="300831"/>
          </a:xfrm>
        </p:spPr>
        <p:txBody>
          <a:bodyPr/>
          <a:lstStyle/>
          <a:p>
            <a:fld id="{31DFC0E5-2A79-4854-AA68-E6B7CC7729B0}" type="slidenum">
              <a:rPr lang="tr-TR" smtClean="0"/>
              <a:pPr/>
              <a:t>‹#›</a:t>
            </a:fld>
            <a:endParaRPr lang="tr-TR"/>
          </a:p>
        </p:txBody>
      </p:sp>
      <p:cxnSp>
        <p:nvCxnSpPr>
          <p:cNvPr id="11" name="10 Düz Bağlayıcı"/>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Düz Bağlayıcı"/>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Başlık"/>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marL="0" algn="l">
              <a:defRPr/>
            </a:lvl1p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4791456" y="6480969"/>
            <a:ext cx="2133600" cy="301752"/>
          </a:xfrm>
        </p:spPr>
        <p:txBody>
          <a:bodyPr/>
          <a:lstStyle/>
          <a:p>
            <a:fld id="{A67DCF4E-3AE5-4F1F-9318-34F293E867BA}" type="datetimeFigureOut">
              <a:rPr lang="tr-TR" smtClean="0"/>
              <a:pPr/>
              <a:t>16.12.2015</a:t>
            </a:fld>
            <a:endParaRPr lang="tr-TR"/>
          </a:p>
        </p:txBody>
      </p:sp>
      <p:sp>
        <p:nvSpPr>
          <p:cNvPr id="6" name="5 Altbilgi Yer Tutucusu"/>
          <p:cNvSpPr>
            <a:spLocks noGrp="1"/>
          </p:cNvSpPr>
          <p:nvPr>
            <p:ph type="ftr" sz="quarter" idx="11"/>
          </p:nvPr>
        </p:nvSpPr>
        <p:spPr>
          <a:xfrm>
            <a:off x="457200" y="6480969"/>
            <a:ext cx="4260056" cy="301752"/>
          </a:xfrm>
        </p:spPr>
        <p:txBody>
          <a:bodyPr/>
          <a:lstStyle/>
          <a:p>
            <a:endParaRPr lang="tr-TR"/>
          </a:p>
        </p:txBody>
      </p:sp>
      <p:sp>
        <p:nvSpPr>
          <p:cNvPr id="7" name="6 Slayt Numarası Yer Tutucusu"/>
          <p:cNvSpPr>
            <a:spLocks noGrp="1"/>
          </p:cNvSpPr>
          <p:nvPr>
            <p:ph type="sldNum" sz="quarter" idx="12"/>
          </p:nvPr>
        </p:nvSpPr>
        <p:spPr>
          <a:xfrm>
            <a:off x="7589520" y="6480969"/>
            <a:ext cx="502920" cy="301752"/>
          </a:xfrm>
        </p:spPr>
        <p:txBody>
          <a:bodyPr/>
          <a:lstStyle/>
          <a:p>
            <a:fld id="{31DFC0E5-2A79-4854-AA68-E6B7CC7729B0}"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a:xfrm>
            <a:off x="4791456" y="6480969"/>
            <a:ext cx="2130552" cy="301752"/>
          </a:xfrm>
        </p:spPr>
        <p:txBody>
          <a:bodyPr/>
          <a:lstStyle/>
          <a:p>
            <a:fld id="{A67DCF4E-3AE5-4F1F-9318-34F293E867BA}" type="datetimeFigureOut">
              <a:rPr lang="tr-TR" smtClean="0"/>
              <a:pPr/>
              <a:t>16.12.2015</a:t>
            </a:fld>
            <a:endParaRPr lang="tr-TR"/>
          </a:p>
        </p:txBody>
      </p:sp>
      <p:sp>
        <p:nvSpPr>
          <p:cNvPr id="8" name="7 Altbilgi Yer Tutucusu"/>
          <p:cNvSpPr>
            <a:spLocks noGrp="1"/>
          </p:cNvSpPr>
          <p:nvPr>
            <p:ph type="ftr" sz="quarter" idx="11"/>
          </p:nvPr>
        </p:nvSpPr>
        <p:spPr>
          <a:xfrm>
            <a:off x="457200" y="6480969"/>
            <a:ext cx="4261104" cy="301752"/>
          </a:xfrm>
        </p:spPr>
        <p:txBody>
          <a:bodyPr/>
          <a:lstStyle/>
          <a:p>
            <a:endParaRPr lang="tr-TR"/>
          </a:p>
        </p:txBody>
      </p:sp>
      <p:sp>
        <p:nvSpPr>
          <p:cNvPr id="9" name="8 Slayt Numarası Yer Tutucusu"/>
          <p:cNvSpPr>
            <a:spLocks noGrp="1"/>
          </p:cNvSpPr>
          <p:nvPr>
            <p:ph type="sldNum" sz="quarter" idx="12"/>
          </p:nvPr>
        </p:nvSpPr>
        <p:spPr>
          <a:xfrm>
            <a:off x="7589520" y="6483096"/>
            <a:ext cx="502920" cy="301752"/>
          </a:xfrm>
        </p:spPr>
        <p:txBody>
          <a:bodyPr/>
          <a:lstStyle>
            <a:lvl1pPr algn="ctr">
              <a:defRPr/>
            </a:lvl1pPr>
          </a:lstStyle>
          <a:p>
            <a:fld id="{31DFC0E5-2A79-4854-AA68-E6B7CC7729B0}"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0"/>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A67DCF4E-3AE5-4F1F-9318-34F293E867BA}" type="datetimeFigureOut">
              <a:rPr lang="tr-TR" smtClean="0"/>
              <a:pPr/>
              <a:t>16.12.2015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31DFC0E5-2A79-4854-AA68-E6B7CC7729B0}"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a:xfrm>
            <a:off x="4791456" y="6480969"/>
            <a:ext cx="2133600" cy="301752"/>
          </a:xfrm>
        </p:spPr>
        <p:txBody>
          <a:bodyPr/>
          <a:lstStyle/>
          <a:p>
            <a:fld id="{A67DCF4E-3AE5-4F1F-9318-34F293E867BA}" type="datetimeFigureOut">
              <a:rPr lang="tr-TR" smtClean="0"/>
              <a:pPr/>
              <a:t>16.12.2015</a:t>
            </a:fld>
            <a:endParaRPr lang="tr-TR"/>
          </a:p>
        </p:txBody>
      </p:sp>
      <p:sp>
        <p:nvSpPr>
          <p:cNvPr id="3" name="2 Altbilgi Yer Tutucusu"/>
          <p:cNvSpPr>
            <a:spLocks noGrp="1"/>
          </p:cNvSpPr>
          <p:nvPr>
            <p:ph type="ftr" sz="quarter" idx="11"/>
          </p:nvPr>
        </p:nvSpPr>
        <p:spPr>
          <a:xfrm>
            <a:off x="457200" y="6481890"/>
            <a:ext cx="4260056" cy="300831"/>
          </a:xfrm>
        </p:spPr>
        <p:txBody>
          <a:bodyPr/>
          <a:lstStyle/>
          <a:p>
            <a:endParaRPr lang="tr-TR"/>
          </a:p>
        </p:txBody>
      </p:sp>
      <p:sp>
        <p:nvSpPr>
          <p:cNvPr id="4" name="3 Slayt Numarası Yer Tutucusu"/>
          <p:cNvSpPr>
            <a:spLocks noGrp="1"/>
          </p:cNvSpPr>
          <p:nvPr>
            <p:ph type="sldNum" sz="quarter" idx="12"/>
          </p:nvPr>
        </p:nvSpPr>
        <p:spPr>
          <a:xfrm>
            <a:off x="7589520" y="6480969"/>
            <a:ext cx="502920" cy="301752"/>
          </a:xfrm>
        </p:spPr>
        <p:txBody>
          <a:bodyPr/>
          <a:lstStyle/>
          <a:p>
            <a:fld id="{31DFC0E5-2A79-4854-AA68-E6B7CC7729B0}"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278976" y="6556248"/>
            <a:ext cx="2133600" cy="301752"/>
          </a:xfrm>
        </p:spPr>
        <p:txBody>
          <a:bodyPr/>
          <a:lstStyle>
            <a:lvl1pPr>
              <a:defRPr sz="900"/>
            </a:lvl1pPr>
          </a:lstStyle>
          <a:p>
            <a:fld id="{A67DCF4E-3AE5-4F1F-9318-34F293E867BA}" type="datetimeFigureOut">
              <a:rPr lang="tr-TR" smtClean="0"/>
              <a:pPr/>
              <a:t>16.12.2015</a:t>
            </a:fld>
            <a:endParaRPr lang="tr-TR"/>
          </a:p>
        </p:txBody>
      </p:sp>
      <p:sp>
        <p:nvSpPr>
          <p:cNvPr id="6" name="5 Altbilgi Yer Tutucusu"/>
          <p:cNvSpPr>
            <a:spLocks noGrp="1"/>
          </p:cNvSpPr>
          <p:nvPr>
            <p:ph type="ftr" sz="quarter" idx="11"/>
          </p:nvPr>
        </p:nvSpPr>
        <p:spPr>
          <a:xfrm>
            <a:off x="1135856" y="6556248"/>
            <a:ext cx="5143120"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410576" y="6556248"/>
            <a:ext cx="502920" cy="301752"/>
          </a:xfrm>
        </p:spPr>
        <p:txBody>
          <a:bodyPr/>
          <a:lstStyle>
            <a:lvl1pPr>
              <a:defRPr sz="900"/>
            </a:lvl1pPr>
          </a:lstStyle>
          <a:p>
            <a:fld id="{31DFC0E5-2A79-4854-AA68-E6B7CC7729B0}"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a:xfrm>
            <a:off x="6108192" y="6556248"/>
            <a:ext cx="2103120" cy="301752"/>
          </a:xfrm>
        </p:spPr>
        <p:txBody>
          <a:bodyPr/>
          <a:lstStyle>
            <a:lvl1pPr>
              <a:defRPr sz="900"/>
            </a:lvl1pPr>
          </a:lstStyle>
          <a:p>
            <a:fld id="{A67DCF4E-3AE5-4F1F-9318-34F293E867BA}" type="datetimeFigureOut">
              <a:rPr lang="tr-TR" smtClean="0"/>
              <a:pPr/>
              <a:t>16.12.2015</a:t>
            </a:fld>
            <a:endParaRPr lang="tr-TR"/>
          </a:p>
        </p:txBody>
      </p:sp>
      <p:sp>
        <p:nvSpPr>
          <p:cNvPr id="6" name="5 Altbilgi Yer Tutucusu"/>
          <p:cNvSpPr>
            <a:spLocks noGrp="1"/>
          </p:cNvSpPr>
          <p:nvPr>
            <p:ph type="ftr" sz="quarter" idx="11"/>
          </p:nvPr>
        </p:nvSpPr>
        <p:spPr>
          <a:xfrm>
            <a:off x="1170432" y="6557169"/>
            <a:ext cx="4948072"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217192" y="6556248"/>
            <a:ext cx="365760" cy="301752"/>
          </a:xfrm>
        </p:spPr>
        <p:txBody>
          <a:bodyPr/>
          <a:lstStyle>
            <a:lvl1pPr algn="ctr">
              <a:defRPr sz="900"/>
            </a:lvl1pPr>
          </a:lstStyle>
          <a:p>
            <a:fld id="{31DFC0E5-2A79-4854-AA68-E6B7CC7729B0}"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Dik Üçgen"/>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7 Düz Bağlayıcı"/>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Düz Bağlayıcı"/>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Başlık Yer Tutucusu"/>
          <p:cNvSpPr>
            <a:spLocks noGrp="1"/>
          </p:cNvSpPr>
          <p:nvPr>
            <p:ph type="title"/>
          </p:nvPr>
        </p:nvSpPr>
        <p:spPr>
          <a:xfrm>
            <a:off x="457200" y="267494"/>
            <a:ext cx="8229600" cy="1399032"/>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A67DCF4E-3AE5-4F1F-9318-34F293E867BA}" type="datetimeFigureOut">
              <a:rPr lang="tr-TR" smtClean="0"/>
              <a:pPr/>
              <a:t>16.12.2015</a:t>
            </a:fld>
            <a:endParaRPr lang="tr-TR"/>
          </a:p>
        </p:txBody>
      </p:sp>
      <p:sp>
        <p:nvSpPr>
          <p:cNvPr id="3" name="2 Altbilgi Yer Tutucusu"/>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tr-TR"/>
          </a:p>
        </p:txBody>
      </p:sp>
      <p:sp>
        <p:nvSpPr>
          <p:cNvPr id="23" name="22 Slayt Numarası Yer Tutucusu"/>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31DFC0E5-2A79-4854-AA68-E6B7CC7729B0}"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www.egitimhane.com/"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hyperlink" Target="http://www.testimiz.com/" TargetMode="Externa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hyperlink" Target="http://www.testimiz.com/" TargetMode="Externa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hyperlink" Target="http://www.testimiz.com/" TargetMode="Externa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hyperlink" Target="http://www.testimiz.com/" TargetMode="Externa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hyperlink" Target="http://www.testimiz.com/" TargetMode="Externa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hyperlink" Target="http://www.testimiz.com/" TargetMode="Externa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hyperlink" Target="http://www.testimiz.com/" TargetMode="Externa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hyperlink" Target="http://www.testimiz.com/" TargetMode="Externa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hyperlink" Target="http://www.testimiz.co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hyperlink" Target="http://www.testimiz.com/"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hyperlink" Target="http://www.testimiz.com/" TargetMode="Externa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hyperlink" Target="http://www.testimiz.com/" TargetMode="Externa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hyperlink" Target="http://www.testimiz.com/" TargetMode="Externa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hyperlink" Target="http://www.testimiz.com/" TargetMode="Externa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hyperlink" Target="http://www.testimiz.com/" TargetMode="Externa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hyperlink" Target="http://www.testimiz.com/" TargetMode="Externa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hyperlink" Target="http://www.testimiz.com/" TargetMode="Externa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hyperlink" Target="http://www.testimiz.com/" TargetMode="Externa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hyperlink" Target="http://www.testimiz.com/"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hyperlink" Target="http://www.testimiz.com/"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style>
          <a:lnRef idx="3">
            <a:schemeClr val="lt1"/>
          </a:lnRef>
          <a:fillRef idx="1">
            <a:schemeClr val="accent2"/>
          </a:fillRef>
          <a:effectRef idx="1">
            <a:schemeClr val="accent2"/>
          </a:effectRef>
          <a:fontRef idx="minor">
            <a:schemeClr val="lt1"/>
          </a:fontRef>
        </p:style>
        <p:txBody>
          <a:bodyPr>
            <a:normAutofit/>
          </a:bodyPr>
          <a:lstStyle/>
          <a:p>
            <a:r>
              <a:rPr lang="tr-TR" dirty="0" smtClean="0"/>
              <a:t>5.SINIF MATEMATİK DOĞAL SAYILARI TANIYALIM</a:t>
            </a:r>
            <a:endParaRPr lang="tr-TR" dirty="0"/>
          </a:p>
        </p:txBody>
      </p:sp>
      <p:sp>
        <p:nvSpPr>
          <p:cNvPr id="3" name="2 Alt Başlık"/>
          <p:cNvSpPr>
            <a:spLocks noGrp="1"/>
          </p:cNvSpPr>
          <p:nvPr>
            <p:ph type="subTitle" idx="1"/>
          </p:nvPr>
        </p:nvSpPr>
        <p:spPr/>
        <p:txBody>
          <a:bodyPr/>
          <a:lstStyle/>
          <a:p>
            <a:r>
              <a:rPr lang="tr-TR" smtClean="0"/>
              <a:t>HAZIRLAYAN-İREM DURDU</a:t>
            </a:r>
            <a:endParaRPr lang="tr-TR" dirty="0"/>
          </a:p>
        </p:txBody>
      </p:sp>
      <p:sp>
        <p:nvSpPr>
          <p:cNvPr id="4" name="Dikdörtgen 3"/>
          <p:cNvSpPr/>
          <p:nvPr/>
        </p:nvSpPr>
        <p:spPr>
          <a:xfrm>
            <a:off x="3851920" y="6381328"/>
            <a:ext cx="2286203" cy="369332"/>
          </a:xfrm>
          <a:prstGeom prst="rect">
            <a:avLst/>
          </a:prstGeom>
        </p:spPr>
        <p:txBody>
          <a:bodyPr wrap="none">
            <a:spAutoFit/>
          </a:bodyPr>
          <a:lstStyle/>
          <a:p>
            <a:r>
              <a:rPr lang="tr-TR" u="sng" dirty="0" smtClean="0">
                <a:hlinkClick r:id="rId2"/>
              </a:rPr>
              <a:t>www.</a:t>
            </a:r>
            <a:r>
              <a:rPr lang="tr-TR" u="sng" dirty="0" err="1" smtClean="0">
                <a:hlinkClick r:id="rId2"/>
              </a:rPr>
              <a:t>sorubak</a:t>
            </a:r>
            <a:r>
              <a:rPr lang="tr-TR" u="sng" dirty="0" smtClean="0">
                <a:hlinkClick r:id="rId2"/>
              </a:rPr>
              <a:t>.com</a:t>
            </a:r>
            <a:endParaRPr lang="tr-T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NOT</a:t>
            </a:r>
            <a:endParaRPr lang="tr-TR" dirty="0"/>
          </a:p>
        </p:txBody>
      </p:sp>
      <p:sp>
        <p:nvSpPr>
          <p:cNvPr id="3" name="2 İçerik Yer Tutucusu"/>
          <p:cNvSpPr>
            <a:spLocks noGrp="1"/>
          </p:cNvSpPr>
          <p:nvPr>
            <p:ph idx="1"/>
          </p:nvPr>
        </p:nvSpPr>
        <p:spPr/>
        <p:txBody>
          <a:bodyPr>
            <a:normAutofit lnSpcReduction="10000"/>
          </a:bodyPr>
          <a:lstStyle/>
          <a:p>
            <a:r>
              <a:rPr lang="tr-TR" dirty="0" smtClean="0"/>
              <a:t>Doğal sayılarda çözümleme yaparken dikkat etmeniz gereken husus basamaklardır. Hangi rakamın hangi basamakta bulunduğu çok önemlidir. Tek bir basamak hatası, sayıyı yanlış çözümlemenize neden olur. Basamak isimleri ile ilgili eksiklikleriniz var ise doğal sayılar konu anlatımında basamak değerleri tablosundan ezber yapabilirsiniz.</a:t>
            </a:r>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DOĞAL SAYILARDA SIRALAMA</a:t>
            </a:r>
            <a:endParaRPr lang="tr-TR" dirty="0"/>
          </a:p>
        </p:txBody>
      </p:sp>
      <p:sp>
        <p:nvSpPr>
          <p:cNvPr id="3" name="2 İçerik Yer Tutucusu"/>
          <p:cNvSpPr>
            <a:spLocks noGrp="1"/>
          </p:cNvSpPr>
          <p:nvPr>
            <p:ph idx="1"/>
          </p:nvPr>
        </p:nvSpPr>
        <p:spPr/>
        <p:txBody>
          <a:bodyPr>
            <a:normAutofit fontScale="70000" lnSpcReduction="20000"/>
          </a:bodyPr>
          <a:lstStyle/>
          <a:p>
            <a:r>
              <a:rPr lang="tr-TR" dirty="0" smtClean="0"/>
              <a:t>Doğal sayılarda sıralama yaparken aşağıdaki maddeleri dikkate almanız gerekir. Basit ve küçük doğal sayılarda sıralama yapmak kolaydır. Fakat bazı doğal sayılarda sıralama yaparken çok dikkatli olmalısınız. Bazı sayılar çeldirici olarak verilebilir.</a:t>
            </a:r>
            <a:br>
              <a:rPr lang="tr-TR" dirty="0" smtClean="0"/>
            </a:br>
            <a:r>
              <a:rPr lang="tr-TR" dirty="0" smtClean="0"/>
              <a:t/>
            </a:r>
            <a:br>
              <a:rPr lang="tr-TR" dirty="0" smtClean="0"/>
            </a:br>
            <a:r>
              <a:rPr lang="tr-TR" dirty="0" smtClean="0"/>
              <a:t>Doğal sayılarda sıralama işleminde;</a:t>
            </a:r>
            <a:br>
              <a:rPr lang="tr-TR" dirty="0" smtClean="0"/>
            </a:br>
            <a:r>
              <a:rPr lang="tr-TR" dirty="0" smtClean="0"/>
              <a:t>» Basamak sayısı fazla olan doğal sayı diğerinden büyüktür.</a:t>
            </a:r>
            <a:br>
              <a:rPr lang="tr-TR" dirty="0" smtClean="0"/>
            </a:br>
            <a:r>
              <a:rPr lang="tr-TR" dirty="0" smtClean="0"/>
              <a:t>» Basamak sayıları eşit olan doğal sayılarda, en büyük basamaktan başlanarak sırayla aynı adlı basamaklar karşılaştırılır. Aynı basamaktaki sayıların hangisi büyük ise, o sayı diğerinden büyüktür.</a:t>
            </a:r>
            <a:br>
              <a:rPr lang="tr-TR" dirty="0" smtClean="0"/>
            </a:br>
            <a:r>
              <a:rPr lang="tr-TR" dirty="0" smtClean="0"/>
              <a:t>» Sayı doğrusu üzerinde sıralamada, her doğal sayı solundaki sayıdan büyük, sağındaki sayıdan küçüktür.</a:t>
            </a:r>
            <a:br>
              <a:rPr lang="tr-TR" dirty="0" smtClean="0"/>
            </a:br>
            <a:endParaRPr lang="tr-T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Çözümlü örnek sorular</a:t>
            </a:r>
            <a:endParaRPr lang="tr-TR" dirty="0"/>
          </a:p>
        </p:txBody>
      </p:sp>
      <p:sp>
        <p:nvSpPr>
          <p:cNvPr id="3" name="2 İçerik Yer Tutucusu"/>
          <p:cNvSpPr>
            <a:spLocks noGrp="1"/>
          </p:cNvSpPr>
          <p:nvPr>
            <p:ph idx="1"/>
          </p:nvPr>
        </p:nvSpPr>
        <p:spPr/>
        <p:txBody>
          <a:bodyPr/>
          <a:lstStyle/>
          <a:p>
            <a:r>
              <a:rPr lang="tr-TR" dirty="0" smtClean="0"/>
              <a:t>Soru 1: 3569 ile 997 sayılarını karşılaştıralım.</a:t>
            </a:r>
            <a:br>
              <a:rPr lang="tr-TR" dirty="0" smtClean="0"/>
            </a:br>
            <a:r>
              <a:rPr lang="tr-TR" dirty="0" smtClean="0"/>
              <a:t>Çözüm 1: Verilen doğal sayıların biri 4 basamaklı diğeri ise 3 basamaklıdır. Basamak sayısı fazla olan sayı diğerinden büyük olduğu için; 3569 &gt; 997 </a:t>
            </a:r>
            <a:r>
              <a:rPr lang="tr-TR" dirty="0" err="1" smtClean="0"/>
              <a:t>dir</a:t>
            </a:r>
            <a:r>
              <a:rPr lang="tr-TR" dirty="0" smtClean="0"/>
              <a:t>.</a:t>
            </a:r>
            <a:endParaRPr lang="tr-T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Soru 2: 4549 , 4540, 4509 doğal sayılarını büyükten küçüğe sıralayalım.</a:t>
            </a:r>
            <a:br>
              <a:rPr lang="tr-TR" dirty="0" smtClean="0"/>
            </a:br>
            <a:r>
              <a:rPr lang="tr-TR" dirty="0" smtClean="0"/>
              <a:t>Çözüm 2: Verilen doğal sayılar üçü de dört basamaklı olduğu için; en büyük basamaktan başlayarak basamaklarını karşılaştırmamız gerekiyor. İlk önce binler basamaklarını karşılaştıralım.</a:t>
            </a:r>
            <a:br>
              <a:rPr lang="tr-TR" dirty="0" smtClean="0"/>
            </a:br>
            <a:endParaRPr lang="tr-T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DEVAMI</a:t>
            </a:r>
            <a:endParaRPr lang="tr-TR" dirty="0"/>
          </a:p>
        </p:txBody>
      </p:sp>
      <p:pic>
        <p:nvPicPr>
          <p:cNvPr id="4" name="3 İçerik Yer Tutucusu" descr="dogal-sayilarda-siralama.png"/>
          <p:cNvPicPr>
            <a:picLocks noGrp="1" noChangeAspect="1"/>
          </p:cNvPicPr>
          <p:nvPr>
            <p:ph idx="1"/>
          </p:nvPr>
        </p:nvPicPr>
        <p:blipFill>
          <a:blip r:embed="rId2" cstate="print"/>
          <a:stretch>
            <a:fillRect/>
          </a:stretch>
        </p:blipFill>
        <p:spPr>
          <a:xfrm>
            <a:off x="0" y="0"/>
            <a:ext cx="9143999" cy="6763679"/>
          </a:xfr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NOT</a:t>
            </a:r>
            <a:endParaRPr lang="tr-TR" dirty="0"/>
          </a:p>
        </p:txBody>
      </p:sp>
      <p:sp>
        <p:nvSpPr>
          <p:cNvPr id="3" name="2 İçerik Yer Tutucusu"/>
          <p:cNvSpPr>
            <a:spLocks noGrp="1"/>
          </p:cNvSpPr>
          <p:nvPr>
            <p:ph idx="1"/>
          </p:nvPr>
        </p:nvSpPr>
        <p:spPr/>
        <p:txBody>
          <a:bodyPr>
            <a:normAutofit lnSpcReduction="10000"/>
          </a:bodyPr>
          <a:lstStyle/>
          <a:p>
            <a:r>
              <a:rPr lang="tr-TR" dirty="0" smtClean="0"/>
              <a:t>Doğal sayılarda sıralama yaparken ilk önce sayıların basamak sayılarını karşılaştırıyoruz. Basamak sayıları eşit ise, yukarıdaki örnekte gösterildiği gibi en büyük basamaktan başlayarak sayıların basamaklarını sırayla karşılaştırın. Bu işlemi dikkatli olarak yaptığınız sürece hata yapmazsınız. Doğal sayılar konusu ile ilgili hazırladığımız testleri çözmeyi unutmayınız.</a:t>
            </a:r>
            <a:endParaRPr lang="tr-T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SAYI ve BASAMAK DEĞERLERİ</a:t>
            </a:r>
            <a:endParaRPr lang="tr-TR" dirty="0"/>
          </a:p>
        </p:txBody>
      </p:sp>
      <p:sp>
        <p:nvSpPr>
          <p:cNvPr id="3" name="2 İçerik Yer Tutucusu"/>
          <p:cNvSpPr>
            <a:spLocks noGrp="1"/>
          </p:cNvSpPr>
          <p:nvPr>
            <p:ph idx="1"/>
          </p:nvPr>
        </p:nvSpPr>
        <p:spPr/>
        <p:txBody>
          <a:bodyPr>
            <a:normAutofit fontScale="92500"/>
          </a:bodyPr>
          <a:lstStyle/>
          <a:p>
            <a:r>
              <a:rPr lang="tr-TR" dirty="0" smtClean="0"/>
              <a:t>Sayı ve basamak değerleri hesaplama konu anlatımı ve çözümlü örnek sorular bulunmaktadır. Basamak değeri, rakamların, sayıda bulunduğu basamağa göre aldığı değerdir. Aşağıdaki örnekte 7546 sayısı basamak değerlerine ayrılmıştır. Örnekte de gördüğünüz gibi sayıdaki rakamların basamak değerleri toplamı sayının kendisine eşittir.</a:t>
            </a:r>
            <a:br>
              <a:rPr lang="tr-TR" dirty="0" smtClean="0"/>
            </a:br>
            <a:endParaRPr lang="tr-T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20000"/>
          </a:bodyPr>
          <a:lstStyle/>
          <a:p>
            <a:r>
              <a:rPr lang="tr-TR" dirty="0" smtClean="0"/>
              <a:t>Yukarıdaki örnekte görüldüğü gibi rakamların basamak değeri, sayı değeri ile bulunduğu basamağın çarpımına eşittir.Bir sayıdaki rakamların basamak değerlerinin toplamı sayının kendisine eşittir.</a:t>
            </a:r>
            <a:br>
              <a:rPr lang="tr-TR" dirty="0" smtClean="0"/>
            </a:br>
            <a:r>
              <a:rPr lang="tr-TR" dirty="0" smtClean="0"/>
              <a:t/>
            </a:r>
            <a:br>
              <a:rPr lang="tr-TR" dirty="0" smtClean="0"/>
            </a:br>
            <a:r>
              <a:rPr lang="tr-TR" dirty="0" smtClean="0"/>
              <a:t>Bir doğal sayının;</a:t>
            </a:r>
            <a:br>
              <a:rPr lang="tr-TR" dirty="0" smtClean="0"/>
            </a:br>
            <a:r>
              <a:rPr lang="tr-TR" dirty="0" smtClean="0"/>
              <a:t>» Birler basamağı 1 artar veya eksilirse, o sayı 1 artar veya eksilir.</a:t>
            </a:r>
            <a:br>
              <a:rPr lang="tr-TR" dirty="0" smtClean="0"/>
            </a:br>
            <a:r>
              <a:rPr lang="tr-TR" dirty="0" smtClean="0"/>
              <a:t>» Onlar basamağı 1 artar veya eksilirse, o sayı 10 artar veya eksilir.</a:t>
            </a:r>
            <a:br>
              <a:rPr lang="tr-TR" dirty="0" smtClean="0"/>
            </a:br>
            <a:r>
              <a:rPr lang="tr-TR" dirty="0" smtClean="0"/>
              <a:t>» Yüzler basamağı 1 artar veya eksilirse, o sayı 100 artar veya eksilir.</a:t>
            </a:r>
            <a:endParaRPr lang="tr-T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Basamak değeri ile ilgili çözümlü sorular</a:t>
            </a:r>
            <a:endParaRPr lang="tr-TR" dirty="0"/>
          </a:p>
        </p:txBody>
      </p:sp>
      <p:sp>
        <p:nvSpPr>
          <p:cNvPr id="3" name="2 İçerik Yer Tutucusu"/>
          <p:cNvSpPr>
            <a:spLocks noGrp="1"/>
          </p:cNvSpPr>
          <p:nvPr>
            <p:ph idx="1"/>
          </p:nvPr>
        </p:nvSpPr>
        <p:spPr/>
        <p:txBody>
          <a:bodyPr/>
          <a:lstStyle/>
          <a:p>
            <a:r>
              <a:rPr lang="tr-TR" b="1" dirty="0" smtClean="0"/>
              <a:t>Soru 1</a:t>
            </a:r>
            <a:r>
              <a:rPr lang="tr-TR" dirty="0" smtClean="0"/>
              <a:t>: 2504 doğal sayısının yüzler ve birler basamaklarını birer arttırırsak sayı kaç artar?</a:t>
            </a:r>
            <a:br>
              <a:rPr lang="tr-TR" dirty="0" smtClean="0"/>
            </a:br>
            <a:r>
              <a:rPr lang="tr-TR" dirty="0" smtClean="0"/>
              <a:t>Çözüm 1: Birler basamağı 1 artarsa sayımız 1 artmış olur. Yüzler basamağı 1 artarsa sayımız 100 artmış olur. O halde sayımız 1 + 100 = 101 artmış olur.</a:t>
            </a:r>
            <a:br>
              <a:rPr lang="tr-TR" dirty="0" smtClean="0"/>
            </a:br>
            <a:endParaRPr lang="tr-T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77500" lnSpcReduction="20000"/>
          </a:bodyPr>
          <a:lstStyle/>
          <a:p>
            <a:r>
              <a:rPr lang="tr-TR" b="1" dirty="0" smtClean="0"/>
              <a:t>Soru 2</a:t>
            </a:r>
            <a:r>
              <a:rPr lang="tr-TR" dirty="0" smtClean="0"/>
              <a:t>: 720 458 sayısının onlar basamağını 4 eksiltir, on binler basamağını 3 arttırırsak sayımızdaki değişiklik ne olur?</a:t>
            </a:r>
            <a:br>
              <a:rPr lang="tr-TR" dirty="0" smtClean="0"/>
            </a:br>
            <a:r>
              <a:rPr lang="tr-TR" dirty="0" smtClean="0"/>
              <a:t>Çözüm 2: Bu soruyu önceki sorudan farklı bir yol ile çözelim. Bizden yapmamızı istediği şey; onlar basmağı 4 azalsın, on binler basamağı 3 artsın. O halde istenileni yaparak yeni sayımızı oluşturalım. Onlar basamağında bulunan 5 rakamı 4 eksildiğinde 1 olacak, on binler basamağındaki 2 rakamı 3 arttırıldığında 5 olacaktır. Yeni sayımız ise 750 418 oldu. Sayı önceki sayıdan büyük çıktığına göre sayımız artmış demektir. Sayılar arasındaki farkı bularak kaç arttığını bulabiliriz. 750 418 - 720 458 = 29960 artmış demektir.</a:t>
            </a:r>
            <a:br>
              <a:rPr lang="tr-TR" dirty="0" smtClean="0"/>
            </a:br>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DOĞAL SAYILAR KONU ANLATIMI</a:t>
            </a:r>
            <a:endParaRPr lang="tr-TR" dirty="0"/>
          </a:p>
        </p:txBody>
      </p:sp>
      <p:sp>
        <p:nvSpPr>
          <p:cNvPr id="3" name="2 İçerik Yer Tutucusu"/>
          <p:cNvSpPr>
            <a:spLocks noGrp="1"/>
          </p:cNvSpPr>
          <p:nvPr>
            <p:ph idx="1"/>
          </p:nvPr>
        </p:nvSpPr>
        <p:spPr/>
        <p:txBody>
          <a:bodyPr/>
          <a:lstStyle/>
          <a:p>
            <a:r>
              <a:rPr lang="tr-TR" dirty="0" smtClean="0"/>
              <a:t>Doğal sayılar sıfırdan başlayarak sonsuza kadar devam eden sayılar kümesidir. Sayma sayılarına 0 (sıfır) sayısını katarsak doğal sayılar oluşur. Doğal sayılar; 0, 1, 2, 3, 4, 5, 6, ........ dır.Doğal sayılar "</a:t>
            </a:r>
            <a:r>
              <a:rPr lang="tr-TR" b="1" dirty="0" smtClean="0"/>
              <a:t>N</a:t>
            </a:r>
            <a:r>
              <a:rPr lang="tr-TR" dirty="0" smtClean="0"/>
              <a:t>" harfi ile gösterilir.</a:t>
            </a:r>
            <a:endParaRPr lang="tr-T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SAYI DEĞERİ</a:t>
            </a:r>
            <a:endParaRPr lang="tr-TR" dirty="0"/>
          </a:p>
        </p:txBody>
      </p:sp>
      <p:sp>
        <p:nvSpPr>
          <p:cNvPr id="3" name="2 İçerik Yer Tutucusu"/>
          <p:cNvSpPr>
            <a:spLocks noGrp="1"/>
          </p:cNvSpPr>
          <p:nvPr>
            <p:ph idx="1"/>
          </p:nvPr>
        </p:nvSpPr>
        <p:spPr/>
        <p:txBody>
          <a:bodyPr>
            <a:normAutofit fontScale="92500"/>
          </a:bodyPr>
          <a:lstStyle/>
          <a:p>
            <a:r>
              <a:rPr lang="tr-TR" dirty="0" smtClean="0"/>
              <a:t>Sayı değeri, rakamların sayıda bulunduğu basamağa bağlı olmadan gösterdiği değerdir. Bir basamaklı sayıların rakamlarının basamak değeri ile sayı değeri aynıdır. İki veya daha çok basamaklı sayıların rakamlarının sayı değerleri toplamı, sayının kendisine eşit değildir. Aşağıda verdiğimiz örnek soruda basamak değerlerinin bulunuşunu görebilirsiniz.</a:t>
            </a:r>
            <a:br>
              <a:rPr lang="tr-TR" dirty="0" smtClean="0"/>
            </a:br>
            <a:endParaRPr lang="tr-T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Sayı değeri ile ilgili çözümlü sorular</a:t>
            </a:r>
            <a:r>
              <a:rPr lang="tr-TR" dirty="0" smtClean="0"/>
              <a:t/>
            </a:r>
            <a:br>
              <a:rPr lang="tr-TR" dirty="0" smtClean="0"/>
            </a:br>
            <a:endParaRPr lang="tr-TR" dirty="0"/>
          </a:p>
        </p:txBody>
      </p:sp>
      <p:sp>
        <p:nvSpPr>
          <p:cNvPr id="3" name="2 İçerik Yer Tutucusu"/>
          <p:cNvSpPr>
            <a:spLocks noGrp="1"/>
          </p:cNvSpPr>
          <p:nvPr>
            <p:ph idx="1"/>
          </p:nvPr>
        </p:nvSpPr>
        <p:spPr/>
        <p:txBody>
          <a:bodyPr/>
          <a:lstStyle/>
          <a:p>
            <a:r>
              <a:rPr lang="tr-TR" b="1" dirty="0" smtClean="0"/>
              <a:t>Soru 1</a:t>
            </a:r>
            <a:r>
              <a:rPr lang="tr-TR" dirty="0" smtClean="0"/>
              <a:t>: 254 538 sayısının rakamlarının basmak değerleri toplamı ile sayı değerleri toplamının farkını bulalım.Verilen sayının basamak değerleri toplamı kendisine, yani 254 538 e eşittir. Sayı değerleri toplamı ise 27 </a:t>
            </a:r>
            <a:r>
              <a:rPr lang="tr-TR" dirty="0" err="1" smtClean="0"/>
              <a:t>dir</a:t>
            </a:r>
            <a:r>
              <a:rPr lang="tr-TR" dirty="0" smtClean="0"/>
              <a:t>. Farkları ise; 254 538 - 27 = 254 511 e eşittir.</a:t>
            </a:r>
            <a:br>
              <a:rPr lang="tr-TR" dirty="0" smtClean="0"/>
            </a:br>
            <a:endParaRPr lang="tr-T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t>Soru 2:</a:t>
            </a:r>
            <a:r>
              <a:rPr lang="tr-TR" dirty="0" smtClean="0"/>
              <a:t> 293 657 doğal sayısındaki 9 rakamının basamak değeri ile sayı değeri toplamı kaçtır?</a:t>
            </a:r>
            <a:br>
              <a:rPr lang="tr-TR" dirty="0" smtClean="0"/>
            </a:br>
            <a:r>
              <a:rPr lang="tr-TR" dirty="0" smtClean="0"/>
              <a:t>Çözüm 2: verilen sayıdaki 9 rakamı on binler basamağındadır.</a:t>
            </a:r>
            <a:br>
              <a:rPr lang="tr-TR" dirty="0" smtClean="0"/>
            </a:br>
            <a:r>
              <a:rPr lang="tr-TR" dirty="0" smtClean="0"/>
              <a:t>O halde basamak değeri 9 x 10 000 = 90 000 </a:t>
            </a:r>
            <a:r>
              <a:rPr lang="tr-TR" dirty="0" err="1" smtClean="0"/>
              <a:t>dir</a:t>
            </a:r>
            <a:r>
              <a:rPr lang="tr-TR" dirty="0" smtClean="0"/>
              <a:t>. Sayı değeri ise 9'dur. Basamak ve sayı değerleri toplamı ise 90 000 + 9 = 90 009 eder.</a:t>
            </a:r>
            <a:endParaRPr lang="tr-T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PROPLEMLER</a:t>
            </a:r>
            <a:endParaRPr lang="tr-TR" dirty="0"/>
          </a:p>
        </p:txBody>
      </p:sp>
      <p:sp>
        <p:nvSpPr>
          <p:cNvPr id="3" name="2 İçerik Yer Tutucusu"/>
          <p:cNvSpPr>
            <a:spLocks noGrp="1"/>
          </p:cNvSpPr>
          <p:nvPr>
            <p:ph idx="1"/>
          </p:nvPr>
        </p:nvSpPr>
        <p:spPr/>
        <p:txBody>
          <a:bodyPr/>
          <a:lstStyle/>
          <a:p>
            <a:r>
              <a:rPr lang="tr-TR" b="1" dirty="0" smtClean="0"/>
              <a:t>S-1) 46 ile 94 doğal sayıları arasında kaç doğal sayı vardır?</a:t>
            </a:r>
          </a:p>
          <a:p>
            <a:endParaRPr lang="tr-TR" b="1" dirty="0" smtClean="0"/>
          </a:p>
          <a:p>
            <a:r>
              <a:rPr lang="tr-TR" b="1" dirty="0" smtClean="0"/>
              <a:t>S-2) 7,3,8,O rakamlarını birer kez kullanarak 4 basamaklı kaç doğal sayı yazılabilir?</a:t>
            </a:r>
            <a:endParaRPr lang="tr-T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lnSpcReduction="10000"/>
          </a:bodyPr>
          <a:lstStyle/>
          <a:p>
            <a:r>
              <a:rPr lang="tr-TR" b="1" dirty="0" smtClean="0"/>
              <a:t>S-3)</a:t>
            </a:r>
            <a:r>
              <a:rPr lang="tr-TR" dirty="0" smtClean="0"/>
              <a:t> </a:t>
            </a:r>
            <a:r>
              <a:rPr lang="tr-TR" b="1" dirty="0" smtClean="0"/>
              <a:t>4,6,1,8,9 rakamlarını birer kez kullanılarak beş basamaklı kaç doğal sayı yazılabilir?</a:t>
            </a:r>
          </a:p>
          <a:p>
            <a:endParaRPr lang="tr-TR" b="1" dirty="0" smtClean="0"/>
          </a:p>
          <a:p>
            <a:r>
              <a:rPr lang="tr-TR" b="1" dirty="0" smtClean="0"/>
              <a:t>S-4) 47 ile 95 doğal sayıların ortasındaki doğal sayı kaçtır?</a:t>
            </a:r>
          </a:p>
          <a:p>
            <a:endParaRPr lang="tr-TR" b="1" dirty="0" smtClean="0"/>
          </a:p>
          <a:p>
            <a:r>
              <a:rPr lang="tr-TR" b="1" dirty="0" smtClean="0"/>
              <a:t>S-5) 638A79 doğal sayısının sayı değeri toplamının 37 olması için A yerine hangi rakam yazılmalıdır?</a:t>
            </a:r>
            <a:endParaRPr lang="tr-T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p:txBody>
          <a:bodyPr>
            <a:normAutofit fontScale="92500" lnSpcReduction="10000"/>
          </a:bodyPr>
          <a:lstStyle/>
          <a:p>
            <a:r>
              <a:rPr lang="tr-TR" b="1" dirty="0" smtClean="0"/>
              <a:t>S-6) Bir otobüs bileti kuyruğunda Rıdvan sıranın başında, İsmet ise sıranın tam ortasında bulunmaktadır. Rıdvan ile İsmet’in arasında 12 kişi olduğuna göre, otobüs bileti almak için bekleyen kaç kişi vardır?</a:t>
            </a:r>
          </a:p>
          <a:p>
            <a:endParaRPr lang="tr-TR" b="1" dirty="0" smtClean="0"/>
          </a:p>
          <a:p>
            <a:r>
              <a:rPr lang="tr-TR" b="1" dirty="0" smtClean="0"/>
              <a:t>S-7) İki doğal sayının farkı 54 ‘tür. Büyük sayı, küçük sayının 10 katı olduğuna göre bu sayıların çarpımı kaçtır?</a:t>
            </a:r>
            <a:endParaRPr lang="tr-TR" dirty="0" smtClean="0"/>
          </a:p>
          <a:p>
            <a:r>
              <a:rPr lang="tr-TR" b="1" dirty="0" smtClean="0"/>
              <a:t> </a:t>
            </a:r>
            <a:endParaRPr lang="tr-TR" dirty="0" smtClean="0"/>
          </a:p>
          <a:p>
            <a:endParaRPr lang="tr-T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t>S-8) 47A6A beş basamaklı bir doğal sayıdır. A </a:t>
            </a:r>
            <a:r>
              <a:rPr lang="tr-TR" b="1" dirty="0" err="1" smtClean="0"/>
              <a:t>ların</a:t>
            </a:r>
            <a:r>
              <a:rPr lang="tr-TR" b="1" dirty="0" smtClean="0"/>
              <a:t> basamak değerlerinin toplamının 2 katı 404 ise A </a:t>
            </a:r>
            <a:r>
              <a:rPr lang="tr-TR" b="1" dirty="0" err="1" smtClean="0"/>
              <a:t>nın</a:t>
            </a:r>
            <a:r>
              <a:rPr lang="tr-TR" b="1" dirty="0" smtClean="0"/>
              <a:t> sayı değeri kaçtır?</a:t>
            </a:r>
          </a:p>
          <a:p>
            <a:endParaRPr lang="tr-TR" b="1" dirty="0" smtClean="0"/>
          </a:p>
          <a:p>
            <a:r>
              <a:rPr lang="tr-TR" b="1" dirty="0" smtClean="0"/>
              <a:t>S-9) 8,4,6,0,9 rakamları ile yazılabilecek beş basamaklı en büyük doğal sayı ile dört basamaklı en küçük doğal sayının farkı kaçtır?</a:t>
            </a:r>
            <a:endParaRPr lang="tr-T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t>S-10) Her rakam bir kez kullanılarak yazılabilen 6 basamaklı en büyük doğal sayı ile basa­maklarındaki rakamları birbirinden farklı 6 basamaklı en küçük doğal sayının farkı kaçtır?</a:t>
            </a:r>
          </a:p>
          <a:p>
            <a:endParaRPr lang="tr-TR" b="1" dirty="0" smtClean="0"/>
          </a:p>
          <a:p>
            <a:r>
              <a:rPr lang="tr-TR" b="1" dirty="0" smtClean="0"/>
              <a:t>S-11) 36 ile 127 doğal sayıları arasında kaç tane ardışık tek doğal sayı vardır?</a:t>
            </a:r>
            <a:endParaRPr lang="tr-T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t>S-12) 600 metrelik yolun bir kenarına 12 m ara ile kaç ağaç dikilir?</a:t>
            </a:r>
          </a:p>
          <a:p>
            <a:endParaRPr lang="tr-TR" b="1" dirty="0" smtClean="0"/>
          </a:p>
          <a:p>
            <a:r>
              <a:rPr lang="tr-TR" b="1" dirty="0" smtClean="0"/>
              <a:t>S-13) Ardışık beş doğal sayının toplamı 240 tır.Ortadaki sayı kaçtır?</a:t>
            </a:r>
          </a:p>
          <a:p>
            <a:endParaRPr lang="tr-TR" b="1" dirty="0" smtClean="0"/>
          </a:p>
          <a:p>
            <a:r>
              <a:rPr lang="tr-TR" b="1" dirty="0" smtClean="0"/>
              <a:t>S-14) Aralarında üçer yaş fark bulunan 3 kardeşin yaşları toplamı 75 tir. En küçük kardeşin yaşı kaçtır?</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SAYILARI OKUYUN VE YAZIN</a:t>
            </a:r>
            <a:endParaRPr lang="tr-TR" dirty="0"/>
          </a:p>
        </p:txBody>
      </p:sp>
      <p:sp>
        <p:nvSpPr>
          <p:cNvPr id="3" name="2 İçerik Yer Tutucusu"/>
          <p:cNvSpPr>
            <a:spLocks noGrp="1"/>
          </p:cNvSpPr>
          <p:nvPr>
            <p:ph idx="1"/>
          </p:nvPr>
        </p:nvSpPr>
        <p:spPr/>
        <p:txBody>
          <a:bodyPr>
            <a:normAutofit/>
          </a:bodyPr>
          <a:lstStyle/>
          <a:p>
            <a:r>
              <a:rPr lang="tr-TR" dirty="0" smtClean="0"/>
              <a:t>  </a:t>
            </a:r>
          </a:p>
          <a:p>
            <a:endParaRPr lang="tr-TR" dirty="0"/>
          </a:p>
        </p:txBody>
      </p:sp>
      <p:graphicFrame>
        <p:nvGraphicFramePr>
          <p:cNvPr id="4" name="3 Tablo"/>
          <p:cNvGraphicFramePr>
            <a:graphicFrameLocks noGrp="1"/>
          </p:cNvGraphicFramePr>
          <p:nvPr/>
        </p:nvGraphicFramePr>
        <p:xfrm>
          <a:off x="571472" y="1857364"/>
          <a:ext cx="8286808" cy="4714908"/>
        </p:xfrm>
        <a:graphic>
          <a:graphicData uri="http://schemas.openxmlformats.org/drawingml/2006/table">
            <a:tbl>
              <a:tblPr/>
              <a:tblGrid>
                <a:gridCol w="3644932"/>
                <a:gridCol w="4641876"/>
              </a:tblGrid>
              <a:tr h="1178727">
                <a:tc>
                  <a:txBody>
                    <a:bodyPr/>
                    <a:lstStyle/>
                    <a:p>
                      <a:pPr algn="ctr">
                        <a:lnSpc>
                          <a:spcPct val="115000"/>
                        </a:lnSpc>
                        <a:spcAft>
                          <a:spcPts val="0"/>
                        </a:spcAft>
                      </a:pPr>
                      <a:r>
                        <a:rPr lang="tr-TR" sz="1100" b="1">
                          <a:latin typeface="Comic Sans MS"/>
                          <a:ea typeface="Calibri"/>
                          <a:cs typeface="Times New Roman"/>
                        </a:rPr>
                        <a:t>ÜLKELER</a:t>
                      </a: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a:latin typeface="Comic Sans MS"/>
                          <a:ea typeface="Calibri"/>
                          <a:cs typeface="Times New Roman"/>
                        </a:rPr>
                        <a:t>NÜFUS</a:t>
                      </a: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78727">
                <a:tc>
                  <a:txBody>
                    <a:bodyPr/>
                    <a:lstStyle/>
                    <a:p>
                      <a:pPr>
                        <a:lnSpc>
                          <a:spcPct val="115000"/>
                        </a:lnSpc>
                        <a:spcAft>
                          <a:spcPts val="0"/>
                        </a:spcAft>
                      </a:pPr>
                      <a:r>
                        <a:rPr lang="tr-TR" sz="1100">
                          <a:latin typeface="Comic Sans MS"/>
                          <a:ea typeface="Calibri"/>
                          <a:cs typeface="Times New Roman"/>
                        </a:rPr>
                        <a:t>Türkiye</a:t>
                      </a: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a:latin typeface="Comic Sans MS"/>
                          <a:ea typeface="Calibri"/>
                          <a:cs typeface="Times New Roman"/>
                        </a:rPr>
                        <a:t>70.413.958</a:t>
                      </a: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78727">
                <a:tc>
                  <a:txBody>
                    <a:bodyPr/>
                    <a:lstStyle/>
                    <a:p>
                      <a:pPr>
                        <a:lnSpc>
                          <a:spcPct val="115000"/>
                        </a:lnSpc>
                        <a:spcAft>
                          <a:spcPts val="0"/>
                        </a:spcAft>
                      </a:pPr>
                      <a:r>
                        <a:rPr lang="tr-TR" sz="1100">
                          <a:latin typeface="Comic Sans MS"/>
                          <a:ea typeface="Calibri"/>
                          <a:cs typeface="Times New Roman"/>
                        </a:rPr>
                        <a:t>Brezilya</a:t>
                      </a: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a:latin typeface="Comic Sans MS"/>
                          <a:ea typeface="Calibri"/>
                          <a:cs typeface="Times New Roman"/>
                        </a:rPr>
                        <a:t>188.078.227</a:t>
                      </a: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78727">
                <a:tc>
                  <a:txBody>
                    <a:bodyPr/>
                    <a:lstStyle/>
                    <a:p>
                      <a:pPr>
                        <a:lnSpc>
                          <a:spcPct val="115000"/>
                        </a:lnSpc>
                        <a:spcAft>
                          <a:spcPts val="0"/>
                        </a:spcAft>
                      </a:pPr>
                      <a:r>
                        <a:rPr lang="tr-TR" sz="1100">
                          <a:latin typeface="Comic Sans MS"/>
                          <a:ea typeface="Calibri"/>
                          <a:cs typeface="Times New Roman"/>
                        </a:rPr>
                        <a:t>Etiyopya</a:t>
                      </a: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dirty="0">
                          <a:latin typeface="Comic Sans MS"/>
                          <a:ea typeface="Calibri"/>
                          <a:cs typeface="Times New Roman"/>
                        </a:rPr>
                        <a:t>74.777.981</a:t>
                      </a: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77500" lnSpcReduction="20000"/>
          </a:bodyPr>
          <a:lstStyle/>
          <a:p>
            <a:r>
              <a:rPr lang="tr-TR" b="1" dirty="0" smtClean="0"/>
              <a:t>Ardışık doğal sayılar</a:t>
            </a:r>
            <a:r>
              <a:rPr lang="tr-TR" dirty="0" smtClean="0"/>
              <a:t>: 0, 1, 2, 3, 4, 5, .... şeklinde birer birer büyüyerek art arda devam eden sayılara denir.</a:t>
            </a:r>
            <a:br>
              <a:rPr lang="tr-TR" dirty="0" smtClean="0"/>
            </a:br>
            <a:r>
              <a:rPr lang="tr-TR" b="1" dirty="0" smtClean="0"/>
              <a:t>Ardışık çift doğal sayılar</a:t>
            </a:r>
            <a:r>
              <a:rPr lang="tr-TR" dirty="0" smtClean="0"/>
              <a:t>; 0, 2, 4, 6, .... şeklinde sıfırdan başlayarak ikişer ikişer artan ve 2'nin katı olan sayılara denir.</a:t>
            </a:r>
            <a:br>
              <a:rPr lang="tr-TR" dirty="0" smtClean="0"/>
            </a:br>
            <a:r>
              <a:rPr lang="tr-TR" b="1" dirty="0" smtClean="0"/>
              <a:t>Ardışık tek doğal sayılar;</a:t>
            </a:r>
            <a:r>
              <a:rPr lang="tr-TR" dirty="0" smtClean="0"/>
              <a:t> 1, 3, 5, 7, ... şeklinde 1 sayısından başlayarak ikişer ikişer artan ve 2'nin katı olmayan sayılara denir.</a:t>
            </a:r>
            <a:br>
              <a:rPr lang="tr-TR" dirty="0" smtClean="0"/>
            </a:br>
            <a:r>
              <a:rPr lang="tr-TR" b="1" dirty="0" smtClean="0"/>
              <a:t>Rakam</a:t>
            </a:r>
            <a:r>
              <a:rPr lang="tr-TR" dirty="0" smtClean="0"/>
              <a:t>: sayıları yazmak için kullandığımız işaretlere rakam denir. Bu rakamlar; 0, 1, 2,3,4,5,6,7,8,9 olmak üzere 10 tanedir.</a:t>
            </a:r>
            <a:br>
              <a:rPr lang="tr-TR" dirty="0" smtClean="0"/>
            </a:br>
            <a:r>
              <a:rPr lang="tr-TR" b="1" dirty="0" smtClean="0"/>
              <a:t>Sayma Sayıları</a:t>
            </a:r>
            <a:r>
              <a:rPr lang="tr-TR" dirty="0" smtClean="0"/>
              <a:t>: 1,2,3,4,5,6,7,8,9,10,11,12,13,... şeklinde birden başlayıp sonsuza kadar giden sayılardır.</a:t>
            </a:r>
            <a:br>
              <a:rPr lang="tr-TR" dirty="0" smtClean="0"/>
            </a:br>
            <a:endParaRPr lang="tr-T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Aşağıda okunuşları verilen doğal sayıları, karşılarındaki noktalı yerlere rakamla yazalım</a:t>
            </a:r>
            <a:endParaRPr lang="tr-TR" dirty="0"/>
          </a:p>
        </p:txBody>
      </p:sp>
      <p:sp>
        <p:nvSpPr>
          <p:cNvPr id="3" name="2 İçerik Yer Tutucusu"/>
          <p:cNvSpPr>
            <a:spLocks noGrp="1"/>
          </p:cNvSpPr>
          <p:nvPr>
            <p:ph idx="1"/>
          </p:nvPr>
        </p:nvSpPr>
        <p:spPr/>
        <p:txBody>
          <a:bodyPr>
            <a:normAutofit fontScale="85000" lnSpcReduction="20000"/>
          </a:bodyPr>
          <a:lstStyle/>
          <a:p>
            <a:r>
              <a:rPr lang="tr-TR" b="1" dirty="0" smtClean="0"/>
              <a:t>a-) Üç milyon dört yüz on iki bin                        :………………………………………………………………</a:t>
            </a:r>
            <a:endParaRPr lang="tr-TR" dirty="0" smtClean="0"/>
          </a:p>
          <a:p>
            <a:r>
              <a:rPr lang="tr-TR" b="1" dirty="0" smtClean="0"/>
              <a:t>b-) Yetmiş iki milyon yüz yetmiş bin on yedi           :……………………………………………………………..</a:t>
            </a:r>
            <a:endParaRPr lang="tr-TR" dirty="0" smtClean="0"/>
          </a:p>
          <a:p>
            <a:r>
              <a:rPr lang="tr-TR" b="1" dirty="0" smtClean="0"/>
              <a:t>c-) Sekiz yüz elli yedi milyon beş                       :………………………………………………………………</a:t>
            </a:r>
            <a:endParaRPr lang="tr-TR" dirty="0" smtClean="0"/>
          </a:p>
          <a:p>
            <a:r>
              <a:rPr lang="tr-TR" b="1" dirty="0" smtClean="0"/>
              <a:t>d-) On üç milyon iki yüz elli yedi bin dört yüz on altı :……………………………………………………………… </a:t>
            </a:r>
            <a:endParaRPr lang="tr-TR" dirty="0" smtClean="0"/>
          </a:p>
          <a:p>
            <a:endParaRPr lang="tr-TR"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DOĞAL SAYILARLA İLGİLİ  PROBLEMLER</a:t>
            </a:r>
            <a:endParaRPr lang="tr-TR" dirty="0"/>
          </a:p>
        </p:txBody>
      </p:sp>
      <p:sp>
        <p:nvSpPr>
          <p:cNvPr id="3" name="2 İçerik Yer Tutucusu"/>
          <p:cNvSpPr>
            <a:spLocks noGrp="1"/>
          </p:cNvSpPr>
          <p:nvPr>
            <p:ph idx="1"/>
          </p:nvPr>
        </p:nvSpPr>
        <p:spPr/>
        <p:txBody>
          <a:bodyPr>
            <a:normAutofit/>
          </a:bodyPr>
          <a:lstStyle/>
          <a:p>
            <a:r>
              <a:rPr lang="tr-TR" dirty="0" smtClean="0"/>
              <a:t>1. Bir satıcı Temmuz ayında 860 kalem, Ağustos ayında, Temmuz ayında sattığı kalem sayısının yarısı  ve Eylül ayında ise Temmuz ve Ağustos aylarında sattığı toplam kalem sayısı kadar kalem satıyor. Buna göre bu satıcı üç ayda kaç kalem satmıştır?</a:t>
            </a:r>
            <a:endParaRPr lang="tr-TR"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2. Ali, Pazartesi 23 sayfa, Salı günü 43 sayfa ve Çarşamba günü 19 sayfa kitap okuyor. Buna göre, Ali günlük okuduğu sayfa sayısı ortalamasını 35 e çıkarması için Perşembe günü kaç sayfa kitap okumalıdır?</a:t>
            </a:r>
            <a:endParaRPr lang="tr-TR"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es-ES" b="1" dirty="0" smtClean="0"/>
              <a:t>3.</a:t>
            </a:r>
            <a:r>
              <a:rPr lang="es-ES" dirty="0" smtClean="0"/>
              <a:t> 23+A&lt; 95 ise A en fazla kaçtır?</a:t>
            </a:r>
            <a:endParaRPr lang="tr-T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fontAlgn="base"/>
            <a:r>
              <a:rPr lang="tr-TR" b="1" dirty="0" smtClean="0"/>
              <a:t>4.</a:t>
            </a:r>
            <a:r>
              <a:rPr lang="tr-TR" dirty="0" smtClean="0"/>
              <a:t> Bir sınıfta 57 kişi vardır. Bu sınıfta erkek sayısı kız sayısının iki katı olduğuna göre , erkek sayısı kaçtır?</a:t>
            </a:r>
          </a:p>
          <a:p>
            <a:pPr fontAlgn="base"/>
            <a:r>
              <a:rPr lang="tr-TR" dirty="0" smtClean="0"/>
              <a:t> </a:t>
            </a:r>
          </a:p>
          <a:p>
            <a:endParaRPr lang="tr-T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u="sng" dirty="0">
                <a:effectLst/>
                <a:hlinkClick r:id="rId2"/>
              </a:rPr>
              <a:t>www.egitimhane.com</a:t>
            </a:r>
            <a:endParaRPr lang="tr-TR" dirty="0"/>
          </a:p>
        </p:txBody>
      </p:sp>
      <p:sp>
        <p:nvSpPr>
          <p:cNvPr id="3" name="2 İçerik Yer Tutucusu"/>
          <p:cNvSpPr>
            <a:spLocks noGrp="1"/>
          </p:cNvSpPr>
          <p:nvPr>
            <p:ph idx="1"/>
          </p:nvPr>
        </p:nvSpPr>
        <p:spPr/>
        <p:txBody>
          <a:bodyPr/>
          <a:lstStyle/>
          <a:p>
            <a:r>
              <a:rPr lang="tr-TR" b="1" dirty="0" smtClean="0"/>
              <a:t>5. </a:t>
            </a:r>
            <a:r>
              <a:rPr lang="tr-TR" dirty="0" smtClean="0"/>
              <a:t>İki şehrin arası 960 kilometredir. Bir araba bu yolu 12 saatte alıyor. Buna göre bu araba hızını ne kadar arttırırsa dönüş yolunu 10 saatte bitirir?</a:t>
            </a:r>
            <a:endParaRPr lang="tr-TR"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t>6.</a:t>
            </a:r>
            <a:r>
              <a:rPr lang="tr-TR" dirty="0" smtClean="0"/>
              <a:t>  Bir kümeste 96 hayvan vardır. Kümesteki tavuk sayısı tavşan sayısının 3 katı olduğuna göre kümesteki </a:t>
            </a:r>
            <a:r>
              <a:rPr lang="tr-TR" b="1" dirty="0" smtClean="0"/>
              <a:t>ayak</a:t>
            </a:r>
            <a:r>
              <a:rPr lang="tr-TR" dirty="0" smtClean="0"/>
              <a:t> sayısı kaçtır?</a:t>
            </a:r>
            <a:endParaRPr lang="tr-TR"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t>7. </a:t>
            </a:r>
            <a:r>
              <a:rPr lang="tr-TR" dirty="0" smtClean="0"/>
              <a:t>Bir kırtasiyeci 7 tanesini 28 liraya aldığı kalemlerin düzinesini 72 liraya satıyor. Buna göre 70 kalem satan satıcı kaç lira kar eder?</a:t>
            </a:r>
            <a:endParaRPr lang="tr-TR"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t>8.</a:t>
            </a:r>
            <a:r>
              <a:rPr lang="tr-TR" dirty="0" smtClean="0"/>
              <a:t> 2 kardeşin yaşları toplamı 38 </a:t>
            </a:r>
            <a:r>
              <a:rPr lang="tr-TR" dirty="0" err="1" smtClean="0"/>
              <a:t>dir</a:t>
            </a:r>
            <a:r>
              <a:rPr lang="tr-TR" dirty="0" smtClean="0"/>
              <a:t>. 4 yıl önce büyük olanın yaşı küçük olanın yaşının 2 katı olduğuna göre ,büyük kardeşin şimdiki yaşı kaçtır?</a:t>
            </a:r>
            <a:endParaRPr lang="tr-TR"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t>9.</a:t>
            </a:r>
            <a:r>
              <a:rPr lang="tr-TR" dirty="0" smtClean="0"/>
              <a:t> Üç basamaklı en küçük çift sayı, iki basamaklı </a:t>
            </a:r>
            <a:r>
              <a:rPr lang="tr-TR" b="1" dirty="0" smtClean="0"/>
              <a:t>rakamları farklı</a:t>
            </a:r>
            <a:r>
              <a:rPr lang="tr-TR" dirty="0" smtClean="0"/>
              <a:t> en büyük tek sayıdan kaç fazladır?</a:t>
            </a:r>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BÖLÜKLER ve BASAMAKLAR</a:t>
            </a:r>
            <a:endParaRPr lang="tr-TR" dirty="0"/>
          </a:p>
        </p:txBody>
      </p:sp>
      <p:sp>
        <p:nvSpPr>
          <p:cNvPr id="3" name="2 İçerik Yer Tutucusu"/>
          <p:cNvSpPr>
            <a:spLocks noGrp="1"/>
          </p:cNvSpPr>
          <p:nvPr>
            <p:ph idx="1"/>
          </p:nvPr>
        </p:nvSpPr>
        <p:spPr/>
        <p:txBody>
          <a:bodyPr>
            <a:normAutofit fontScale="92500" lnSpcReduction="10000"/>
          </a:bodyPr>
          <a:lstStyle/>
          <a:p>
            <a:r>
              <a:rPr lang="tr-TR" dirty="0" smtClean="0"/>
              <a:t>Bölükler ve basamaklar ile ilgili aşağıda verilen tabloyu inceleyiniz.</a:t>
            </a:r>
            <a:br>
              <a:rPr lang="tr-TR" dirty="0" smtClean="0"/>
            </a:br>
            <a:r>
              <a:rPr lang="tr-TR" b="1" dirty="0" smtClean="0"/>
              <a:t>Basamak</a:t>
            </a:r>
            <a:r>
              <a:rPr lang="tr-TR" dirty="0" smtClean="0"/>
              <a:t>; Bir sayıyı oluşturan rakamların bulunduğu yerlere basamak denir.</a:t>
            </a:r>
            <a:br>
              <a:rPr lang="tr-TR" dirty="0" smtClean="0"/>
            </a:br>
            <a:r>
              <a:rPr lang="tr-TR" b="1" dirty="0" smtClean="0"/>
              <a:t>Bölük</a:t>
            </a:r>
            <a:r>
              <a:rPr lang="tr-TR" dirty="0" smtClean="0"/>
              <a:t>; Basamaklar sağdan sola doğru, üçer üçer gruplara ayrılır. Bu grupların her birine bölük denir. Aşağıdaki tabloda 9 basamaklı 354 896 405 sayısının basamak ve bölükleri gösterilmiştir.</a:t>
            </a:r>
            <a:br>
              <a:rPr lang="tr-TR" dirty="0" smtClean="0"/>
            </a:br>
            <a:r>
              <a:rPr lang="tr-TR" dirty="0" smtClean="0"/>
              <a:t/>
            </a:r>
            <a:br>
              <a:rPr lang="tr-TR" dirty="0" smtClean="0"/>
            </a:br>
            <a:endParaRPr lang="tr-TR"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t> 10.</a:t>
            </a:r>
            <a:r>
              <a:rPr lang="tr-TR" dirty="0" smtClean="0"/>
              <a:t> Üç sayının ortalaması 55 </a:t>
            </a:r>
            <a:r>
              <a:rPr lang="tr-TR" dirty="0" err="1" smtClean="0"/>
              <a:t>dir</a:t>
            </a:r>
            <a:r>
              <a:rPr lang="tr-TR" dirty="0" smtClean="0"/>
              <a:t>. Bu sayıların en küçüğü iki basamaklı en küçük tek sayı olduğuna göre diğer iki sayının ortalaması kaçtır?</a:t>
            </a:r>
          </a:p>
          <a:p>
            <a:endParaRPr lang="tr-TR" dirty="0" smtClean="0"/>
          </a:p>
          <a:p>
            <a:r>
              <a:rPr lang="tr-TR" dirty="0" smtClean="0"/>
              <a:t>Soruları çözmeye çalışmadan cevaplara bakarsanız, kendinizi geliştiremeyeceğinizi unutmayın</a:t>
            </a:r>
            <a:endParaRPr lang="tr-TR"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ÇÖZÜMLER</a:t>
            </a:r>
            <a:endParaRPr lang="tr-TR" dirty="0"/>
          </a:p>
        </p:txBody>
      </p:sp>
      <p:sp>
        <p:nvSpPr>
          <p:cNvPr id="3" name="2 İçerik Yer Tutucusu"/>
          <p:cNvSpPr>
            <a:spLocks noGrp="1"/>
          </p:cNvSpPr>
          <p:nvPr>
            <p:ph idx="1"/>
          </p:nvPr>
        </p:nvSpPr>
        <p:spPr/>
        <p:txBody>
          <a:bodyPr/>
          <a:lstStyle/>
          <a:p>
            <a:pPr fontAlgn="base"/>
            <a:r>
              <a:rPr lang="tr-TR" b="1" dirty="0" smtClean="0"/>
              <a:t>1.</a:t>
            </a:r>
            <a:r>
              <a:rPr lang="tr-TR" dirty="0" smtClean="0"/>
              <a:t> Temmuz ayı : 860</a:t>
            </a:r>
          </a:p>
          <a:p>
            <a:pPr fontAlgn="base"/>
            <a:r>
              <a:rPr lang="tr-TR" dirty="0" smtClean="0"/>
              <a:t>    Ağustos ayı: 860/2=430</a:t>
            </a:r>
          </a:p>
          <a:p>
            <a:pPr fontAlgn="base"/>
            <a:r>
              <a:rPr lang="tr-TR" dirty="0" smtClean="0"/>
              <a:t>    Eylül ayı     : 860+430=1290</a:t>
            </a:r>
          </a:p>
          <a:p>
            <a:pPr fontAlgn="base"/>
            <a:r>
              <a:rPr lang="tr-TR" dirty="0" smtClean="0"/>
              <a:t>    Buna göre 3 ayda sattığı kalem sayısı ;   860+430+1290=2580</a:t>
            </a:r>
          </a:p>
          <a:p>
            <a:endParaRPr lang="tr-TR"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lnSpcReduction="10000"/>
          </a:bodyPr>
          <a:lstStyle/>
          <a:p>
            <a:pPr fontAlgn="base"/>
            <a:r>
              <a:rPr lang="tr-TR" b="1" dirty="0" smtClean="0"/>
              <a:t>2.</a:t>
            </a:r>
            <a:r>
              <a:rPr lang="tr-TR" dirty="0" smtClean="0"/>
              <a:t> İlk üç günde okuduğu sayfa sayısı ; 23+43+19=85</a:t>
            </a:r>
          </a:p>
          <a:p>
            <a:pPr fontAlgn="base"/>
            <a:r>
              <a:rPr lang="tr-TR" dirty="0" smtClean="0"/>
              <a:t>    4 günün ortalamasının 35 olması isteniyor. O zaman 4 günde okunacak sayfa sayısı 35x4=140 olmalı. İlk 3 gün ne kadar okuduğunu biliyoruz. 140 dan ilk 3 günün toplamını çıkartarak Perşembe günü okuması gereken sayfa sayısını bulabiliriz.</a:t>
            </a:r>
          </a:p>
          <a:p>
            <a:pPr fontAlgn="base"/>
            <a:r>
              <a:rPr lang="tr-TR" dirty="0" smtClean="0"/>
              <a:t>140 – 85= 55</a:t>
            </a:r>
          </a:p>
          <a:p>
            <a:endParaRPr lang="tr-TR"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t>3.</a:t>
            </a:r>
            <a:r>
              <a:rPr lang="tr-TR" dirty="0" smtClean="0"/>
              <a:t> 23+A&lt; 95 ifadesinde A </a:t>
            </a:r>
            <a:r>
              <a:rPr lang="tr-TR" dirty="0" err="1" smtClean="0"/>
              <a:t>nın</a:t>
            </a:r>
            <a:r>
              <a:rPr lang="tr-TR" dirty="0" smtClean="0"/>
              <a:t> en büyük değeri alması için 95 den küçük olan en büyük sayı olan 94ü seçeriz. 23+A=94 ise      A =71 </a:t>
            </a:r>
            <a:r>
              <a:rPr lang="tr-TR" dirty="0" err="1" smtClean="0"/>
              <a:t>dir</a:t>
            </a:r>
            <a:r>
              <a:rPr lang="tr-TR" dirty="0" smtClean="0"/>
              <a:t>.</a:t>
            </a:r>
            <a:endParaRPr lang="tr-TR"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fontAlgn="base"/>
            <a:r>
              <a:rPr lang="tr-TR" b="1" dirty="0" smtClean="0"/>
              <a:t>4.</a:t>
            </a:r>
            <a:r>
              <a:rPr lang="tr-TR" dirty="0" smtClean="0"/>
              <a:t> Sınıftaki erkek sayısı kız sayısının iki katıymış, Buna göre kız sayısına K dersek erkek sayısına 2K deriz.</a:t>
            </a:r>
          </a:p>
          <a:p>
            <a:pPr fontAlgn="base"/>
            <a:r>
              <a:rPr lang="tr-TR" dirty="0" smtClean="0"/>
              <a:t>2K+K=57 ise 3K=57 ,   K= 19. Bize erkek sayısı soruluyor ( 2K)  2x19=38</a:t>
            </a:r>
          </a:p>
          <a:p>
            <a:endParaRPr lang="tr-TR"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a:bodyPr>
          <a:lstStyle/>
          <a:p>
            <a:pPr fontAlgn="base"/>
            <a:r>
              <a:rPr lang="tr-TR" b="1" dirty="0" smtClean="0"/>
              <a:t>5.</a:t>
            </a:r>
            <a:r>
              <a:rPr lang="tr-TR" dirty="0" smtClean="0"/>
              <a:t> Yol : 960 km</a:t>
            </a:r>
          </a:p>
          <a:p>
            <a:pPr fontAlgn="base"/>
            <a:r>
              <a:rPr lang="tr-TR" dirty="0" smtClean="0"/>
              <a:t>    Zaman: 12 saat</a:t>
            </a:r>
          </a:p>
          <a:p>
            <a:pPr fontAlgn="base"/>
            <a:r>
              <a:rPr lang="tr-TR" dirty="0" smtClean="0"/>
              <a:t>Buradan saatteki hızını buluruz. 960/12= 80.</a:t>
            </a:r>
          </a:p>
          <a:p>
            <a:pPr fontAlgn="base"/>
            <a:r>
              <a:rPr lang="tr-TR" dirty="0" smtClean="0"/>
              <a:t>Bu araba saatte 80 km yol gidiyormuş.</a:t>
            </a:r>
          </a:p>
          <a:p>
            <a:pPr fontAlgn="base"/>
            <a:r>
              <a:rPr lang="tr-TR" dirty="0" smtClean="0"/>
              <a:t>Dönüş yolunun 10 saatte bitmesi isteniyor.</a:t>
            </a:r>
          </a:p>
          <a:p>
            <a:pPr fontAlgn="base"/>
            <a:r>
              <a:rPr lang="tr-TR" dirty="0" smtClean="0"/>
              <a:t>Yolumuz 960 km idi. 10 saatte 960 km yol gidilecekse saatteki hız 96 km olmalı.</a:t>
            </a:r>
          </a:p>
          <a:p>
            <a:pPr fontAlgn="base"/>
            <a:r>
              <a:rPr lang="tr-TR" dirty="0" smtClean="0"/>
              <a:t>Demek ki saatteki hızı 16 km arttırmak gerekiyormuş.        ( 96-80=16)</a:t>
            </a:r>
          </a:p>
          <a:p>
            <a:endParaRPr lang="tr-TR"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20000"/>
          </a:bodyPr>
          <a:lstStyle/>
          <a:p>
            <a:pPr fontAlgn="base"/>
            <a:r>
              <a:rPr lang="tr-TR" b="1" dirty="0" smtClean="0"/>
              <a:t>6.</a:t>
            </a:r>
            <a:r>
              <a:rPr lang="tr-TR" dirty="0" smtClean="0"/>
              <a:t> Kümeste 96 hayvan var ve tavuk sayısı tavşan sayısının 3 katı.</a:t>
            </a:r>
          </a:p>
          <a:p>
            <a:pPr fontAlgn="base"/>
            <a:r>
              <a:rPr lang="tr-TR" dirty="0" smtClean="0"/>
              <a:t> Tavşan sayısına K dersek, tavuk sayısı 3K dır.</a:t>
            </a:r>
          </a:p>
          <a:p>
            <a:pPr fontAlgn="base"/>
            <a:r>
              <a:rPr lang="tr-TR" dirty="0" smtClean="0"/>
              <a:t>  K+3K=96 ise</a:t>
            </a:r>
          </a:p>
          <a:p>
            <a:pPr fontAlgn="base"/>
            <a:r>
              <a:rPr lang="tr-TR" dirty="0" smtClean="0"/>
              <a:t>  4K=96</a:t>
            </a:r>
          </a:p>
          <a:p>
            <a:pPr fontAlgn="base"/>
            <a:r>
              <a:rPr lang="tr-TR" dirty="0" smtClean="0"/>
              <a:t>  K=24</a:t>
            </a:r>
          </a:p>
          <a:p>
            <a:pPr fontAlgn="base"/>
            <a:r>
              <a:rPr lang="tr-TR" dirty="0" smtClean="0"/>
              <a:t>  K tavşan sayısıydı. Tavşan sayısı 24 ise tavuk sayısı 72 </a:t>
            </a:r>
            <a:r>
              <a:rPr lang="tr-TR" dirty="0" err="1" smtClean="0"/>
              <a:t>dir</a:t>
            </a:r>
            <a:r>
              <a:rPr lang="tr-TR" dirty="0" smtClean="0"/>
              <a:t>.</a:t>
            </a:r>
          </a:p>
          <a:p>
            <a:pPr fontAlgn="base"/>
            <a:r>
              <a:rPr lang="tr-TR" dirty="0" smtClean="0"/>
              <a:t>  Bunların ayak sayılarının toplamı ;  Tavşan sayısı x 4 + Tavuk sayısı x 2 </a:t>
            </a:r>
            <a:r>
              <a:rPr lang="tr-TR" dirty="0" err="1" smtClean="0"/>
              <a:t>dir</a:t>
            </a:r>
            <a:r>
              <a:rPr lang="tr-TR" dirty="0" smtClean="0"/>
              <a:t>.</a:t>
            </a:r>
          </a:p>
          <a:p>
            <a:pPr fontAlgn="base"/>
            <a:r>
              <a:rPr lang="tr-TR" dirty="0" smtClean="0"/>
              <a:t>  Yani 24x4 + 72x2= 240 ayak</a:t>
            </a:r>
          </a:p>
          <a:p>
            <a:endParaRPr lang="tr-TR"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fontAlgn="base"/>
            <a:r>
              <a:rPr lang="tr-TR" b="1" dirty="0" smtClean="0"/>
              <a:t>.</a:t>
            </a:r>
            <a:r>
              <a:rPr lang="tr-TR" dirty="0" smtClean="0"/>
              <a:t> 7 tanesini 28 liraya alıyorsa tanesini 4 liraya alır ( 28/7=4)</a:t>
            </a:r>
          </a:p>
          <a:p>
            <a:pPr fontAlgn="base"/>
            <a:r>
              <a:rPr lang="tr-TR" dirty="0" smtClean="0"/>
              <a:t>Düzinesini (12 tane) 72 liraya satıyorsa tanesini 6 liraya satar. (72/12=6)</a:t>
            </a:r>
          </a:p>
          <a:p>
            <a:pPr fontAlgn="base"/>
            <a:r>
              <a:rPr lang="tr-TR" dirty="0" smtClean="0"/>
              <a:t>Demek ki bir kalemden 2 lira kazanıyor. Bu kırtasiyeci 70 tane kalem satıyor.</a:t>
            </a:r>
          </a:p>
          <a:p>
            <a:pPr fontAlgn="base"/>
            <a:r>
              <a:rPr lang="tr-TR" dirty="0" smtClean="0"/>
              <a:t>O zaman kârı 70 x 2 = 140 lira</a:t>
            </a:r>
          </a:p>
          <a:p>
            <a:endParaRPr lang="tr-TR"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85000" lnSpcReduction="10000"/>
          </a:bodyPr>
          <a:lstStyle/>
          <a:p>
            <a:pPr fontAlgn="base"/>
            <a:r>
              <a:rPr lang="tr-TR" b="1" dirty="0" smtClean="0"/>
              <a:t>8.</a:t>
            </a:r>
            <a:r>
              <a:rPr lang="tr-TR" dirty="0" smtClean="0"/>
              <a:t> İki kardeşin şimdiki yaşları toplamı 38 ise 4 yıl önceki yaşları toplamı 30 dur ( Çünkü ikisi de 4 er yaş daha küçük olacak) . 4 sene önce büyük olan küçük olanın 2 katı yaşındaymış. Küçüğüne K dersek büyüğüne 2K deriz.</a:t>
            </a:r>
          </a:p>
          <a:p>
            <a:pPr fontAlgn="base"/>
            <a:r>
              <a:rPr lang="tr-TR" dirty="0" smtClean="0"/>
              <a:t>K + 2K = 30</a:t>
            </a:r>
          </a:p>
          <a:p>
            <a:pPr fontAlgn="base"/>
            <a:r>
              <a:rPr lang="tr-TR" dirty="0" smtClean="0"/>
              <a:t>3K = 30</a:t>
            </a:r>
          </a:p>
          <a:p>
            <a:pPr fontAlgn="base"/>
            <a:r>
              <a:rPr lang="tr-TR" dirty="0" smtClean="0"/>
              <a:t>K= 10</a:t>
            </a:r>
          </a:p>
          <a:p>
            <a:pPr fontAlgn="base"/>
            <a:r>
              <a:rPr lang="tr-TR" dirty="0" smtClean="0"/>
              <a:t> Büyük kardeşe 2K demiştik; 10 x 2 = 20</a:t>
            </a:r>
          </a:p>
          <a:p>
            <a:pPr fontAlgn="base"/>
            <a:r>
              <a:rPr lang="tr-TR" dirty="0" smtClean="0"/>
              <a:t>20, 4 sene önceki yaşıydı,  Şimdiki yaşı 20+4=24</a:t>
            </a:r>
          </a:p>
          <a:p>
            <a:pPr fontAlgn="base"/>
            <a:endParaRPr lang="tr-TR" dirty="0" smtClean="0"/>
          </a:p>
          <a:p>
            <a:endParaRPr lang="tr-TR"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fontAlgn="base"/>
            <a:r>
              <a:rPr lang="tr-TR" dirty="0" smtClean="0"/>
              <a:t> </a:t>
            </a:r>
            <a:r>
              <a:rPr lang="tr-TR" b="1" dirty="0" smtClean="0"/>
              <a:t>9.</a:t>
            </a:r>
            <a:r>
              <a:rPr lang="tr-TR" dirty="0" smtClean="0"/>
              <a:t> Üç basamaklı en küçük çift sayı 100 dür.</a:t>
            </a:r>
          </a:p>
          <a:p>
            <a:pPr fontAlgn="base"/>
            <a:r>
              <a:rPr lang="tr-TR" dirty="0" smtClean="0"/>
              <a:t>İki basamaklı rakamları birbirinden farklı en büyük tek sayı ise 97 </a:t>
            </a:r>
            <a:r>
              <a:rPr lang="tr-TR" dirty="0" err="1" smtClean="0"/>
              <a:t>dir</a:t>
            </a:r>
            <a:r>
              <a:rPr lang="tr-TR" dirty="0" smtClean="0"/>
              <a:t>.</a:t>
            </a:r>
          </a:p>
          <a:p>
            <a:pPr fontAlgn="base"/>
            <a:r>
              <a:rPr lang="tr-TR" dirty="0" smtClean="0"/>
              <a:t>100 - 97= 3</a:t>
            </a:r>
          </a:p>
          <a:p>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AŞAĞIDAKİ TABLOYU İNCELEYELİM</a:t>
            </a:r>
            <a:endParaRPr lang="tr-TR" dirty="0"/>
          </a:p>
        </p:txBody>
      </p:sp>
      <p:pic>
        <p:nvPicPr>
          <p:cNvPr id="4" name="3 İçerik Yer Tutucusu" descr="bolukler-ve-basamaklar.png"/>
          <p:cNvPicPr>
            <a:picLocks noGrp="1" noChangeAspect="1"/>
          </p:cNvPicPr>
          <p:nvPr>
            <p:ph idx="1"/>
          </p:nvPr>
        </p:nvPicPr>
        <p:blipFill>
          <a:blip r:embed="rId2" cstate="print"/>
          <a:stretch>
            <a:fillRect/>
          </a:stretch>
        </p:blipFill>
        <p:spPr>
          <a:xfrm>
            <a:off x="285720" y="1857364"/>
            <a:ext cx="8501122" cy="4572032"/>
          </a:xfr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10000"/>
          </a:bodyPr>
          <a:lstStyle/>
          <a:p>
            <a:pPr fontAlgn="base"/>
            <a:r>
              <a:rPr lang="tr-TR" b="1" dirty="0" smtClean="0"/>
              <a:t>10.</a:t>
            </a:r>
            <a:r>
              <a:rPr lang="tr-TR" dirty="0" smtClean="0"/>
              <a:t> Üç sayının ortalaması 55 ise toplamları 55 x 3 = 165 </a:t>
            </a:r>
            <a:r>
              <a:rPr lang="tr-TR" dirty="0" err="1" smtClean="0"/>
              <a:t>dir</a:t>
            </a:r>
            <a:r>
              <a:rPr lang="tr-TR" dirty="0" smtClean="0"/>
              <a:t>.</a:t>
            </a:r>
          </a:p>
          <a:p>
            <a:pPr fontAlgn="base"/>
            <a:r>
              <a:rPr lang="tr-TR" dirty="0" smtClean="0"/>
              <a:t>Bunların en küçüğü iki basamaklı en küçük tek sayıymış . Yani bu sayı 11 </a:t>
            </a:r>
            <a:r>
              <a:rPr lang="tr-TR" dirty="0" err="1" smtClean="0"/>
              <a:t>miş</a:t>
            </a:r>
            <a:r>
              <a:rPr lang="tr-TR" dirty="0" smtClean="0"/>
              <a:t>.</a:t>
            </a:r>
          </a:p>
          <a:p>
            <a:pPr fontAlgn="base"/>
            <a:r>
              <a:rPr lang="tr-TR" dirty="0" smtClean="0"/>
              <a:t>165 den 11 i çıkartarak diğer iki sayının toplamını bulabiliriz</a:t>
            </a:r>
          </a:p>
          <a:p>
            <a:pPr fontAlgn="base"/>
            <a:r>
              <a:rPr lang="tr-TR" dirty="0" smtClean="0"/>
              <a:t>165-11= 154</a:t>
            </a:r>
          </a:p>
          <a:p>
            <a:pPr fontAlgn="base"/>
            <a:r>
              <a:rPr lang="tr-TR" dirty="0" smtClean="0"/>
              <a:t>154 ü de 2 ye bölerek bu iki sayının ortalamasını buluruz.</a:t>
            </a:r>
          </a:p>
          <a:p>
            <a:pPr fontAlgn="base"/>
            <a:r>
              <a:rPr lang="tr-TR" dirty="0" smtClean="0"/>
              <a:t>154/2= 77</a:t>
            </a:r>
          </a:p>
          <a:p>
            <a:endParaRPr lang="tr-TR"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TEST ÇÖZELİM</a:t>
            </a:r>
            <a:endParaRPr lang="tr-TR" dirty="0"/>
          </a:p>
        </p:txBody>
      </p:sp>
      <p:sp>
        <p:nvSpPr>
          <p:cNvPr id="3" name="2 İçerik Yer Tutucusu"/>
          <p:cNvSpPr>
            <a:spLocks noGrp="1"/>
          </p:cNvSpPr>
          <p:nvPr>
            <p:ph idx="1"/>
          </p:nvPr>
        </p:nvSpPr>
        <p:spPr/>
        <p:txBody>
          <a:bodyPr/>
          <a:lstStyle/>
          <a:p>
            <a:r>
              <a:rPr lang="tr-TR" dirty="0" smtClean="0"/>
              <a:t>40 700 005 sayısının okunuşu </a:t>
            </a:r>
            <a:r>
              <a:rPr lang="tr-TR" dirty="0" smtClean="0">
                <a:hlinkClick r:id="rId2"/>
              </a:rPr>
              <a:t>aşağıdaki</a:t>
            </a:r>
            <a:r>
              <a:rPr lang="tr-TR" dirty="0" smtClean="0"/>
              <a:t>lerden </a:t>
            </a:r>
            <a:r>
              <a:rPr lang="tr-TR" dirty="0" smtClean="0">
                <a:hlinkClick r:id="rId2"/>
              </a:rPr>
              <a:t>hangisi</a:t>
            </a:r>
            <a:r>
              <a:rPr lang="tr-TR" dirty="0" smtClean="0"/>
              <a:t>dir</a:t>
            </a:r>
            <a:r>
              <a:rPr lang="tr-TR" dirty="0" smtClean="0">
                <a:hlinkClick r:id="rId2"/>
              </a:rPr>
              <a:t>?</a:t>
            </a:r>
            <a:r>
              <a:rPr lang="tr-TR" dirty="0" smtClean="0"/>
              <a:t> </a:t>
            </a:r>
            <a:br>
              <a:rPr lang="tr-TR" dirty="0" smtClean="0"/>
            </a:br>
            <a:r>
              <a:rPr lang="tr-TR" dirty="0" smtClean="0"/>
              <a:t>A) Kırk bin yedi yüz beş </a:t>
            </a:r>
            <a:br>
              <a:rPr lang="tr-TR" dirty="0" smtClean="0"/>
            </a:br>
            <a:r>
              <a:rPr lang="tr-TR" dirty="0" smtClean="0"/>
              <a:t>B) Kırk milyon yedi bin beş </a:t>
            </a:r>
            <a:br>
              <a:rPr lang="tr-TR" dirty="0" smtClean="0"/>
            </a:br>
            <a:r>
              <a:rPr lang="tr-TR" dirty="0" smtClean="0"/>
              <a:t>C) Kırk milyon yedi yüz bin beş </a:t>
            </a:r>
            <a:br>
              <a:rPr lang="tr-TR" dirty="0" smtClean="0"/>
            </a:br>
            <a:r>
              <a:rPr lang="tr-TR" dirty="0" smtClean="0"/>
              <a:t>D) Dört milyon yedi yüz bin beş</a:t>
            </a:r>
            <a:endParaRPr lang="tr-TR"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Sekiz yüz milyon üç yüz yedi bin on yedi “ sayısının rakamlarla yazılışı </a:t>
            </a:r>
            <a:r>
              <a:rPr lang="tr-TR" dirty="0" smtClean="0">
                <a:hlinkClick r:id="rId2"/>
              </a:rPr>
              <a:t>aşağıdaki</a:t>
            </a:r>
            <a:r>
              <a:rPr lang="tr-TR" dirty="0" smtClean="0"/>
              <a:t>lerden </a:t>
            </a:r>
            <a:r>
              <a:rPr lang="tr-TR" dirty="0" smtClean="0">
                <a:hlinkClick r:id="rId2"/>
              </a:rPr>
              <a:t>hangisi</a:t>
            </a:r>
            <a:r>
              <a:rPr lang="tr-TR" dirty="0" smtClean="0"/>
              <a:t>dir</a:t>
            </a:r>
            <a:r>
              <a:rPr lang="tr-TR" dirty="0" smtClean="0">
                <a:hlinkClick r:id="rId2"/>
              </a:rPr>
              <a:t>?</a:t>
            </a:r>
            <a:r>
              <a:rPr lang="tr-TR" dirty="0" smtClean="0"/>
              <a:t> </a:t>
            </a:r>
            <a:br>
              <a:rPr lang="tr-TR" dirty="0" smtClean="0"/>
            </a:br>
            <a:r>
              <a:rPr lang="tr-TR" dirty="0" smtClean="0"/>
              <a:t>A) 80 307 17 </a:t>
            </a:r>
            <a:br>
              <a:rPr lang="tr-TR" dirty="0" smtClean="0"/>
            </a:br>
            <a:r>
              <a:rPr lang="tr-TR" dirty="0" smtClean="0"/>
              <a:t>B) 800 307 017 </a:t>
            </a:r>
            <a:br>
              <a:rPr lang="tr-TR" dirty="0" smtClean="0"/>
            </a:br>
            <a:r>
              <a:rPr lang="tr-TR" dirty="0" smtClean="0"/>
              <a:t>C) 8 307 017 </a:t>
            </a:r>
            <a:br>
              <a:rPr lang="tr-TR" dirty="0" smtClean="0"/>
            </a:br>
            <a:r>
              <a:rPr lang="tr-TR" dirty="0" smtClean="0"/>
              <a:t>D) 800 300 007</a:t>
            </a:r>
            <a:endParaRPr lang="tr-TR"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87654321 sayısının milyonlar bölüğünün birler basamağındaki rakam nedir</a:t>
            </a:r>
            <a:r>
              <a:rPr lang="tr-TR" dirty="0" smtClean="0">
                <a:hlinkClick r:id="rId2"/>
              </a:rPr>
              <a:t>?</a:t>
            </a:r>
            <a:r>
              <a:rPr lang="tr-TR" dirty="0" smtClean="0"/>
              <a:t> </a:t>
            </a:r>
            <a:br>
              <a:rPr lang="tr-TR" dirty="0" smtClean="0"/>
            </a:br>
            <a:r>
              <a:rPr lang="tr-TR" dirty="0" smtClean="0"/>
              <a:t>A) 8 </a:t>
            </a:r>
            <a:br>
              <a:rPr lang="tr-TR" dirty="0" smtClean="0"/>
            </a:br>
            <a:r>
              <a:rPr lang="tr-TR" dirty="0" smtClean="0"/>
              <a:t>B) 7 </a:t>
            </a:r>
            <a:br>
              <a:rPr lang="tr-TR" dirty="0" smtClean="0"/>
            </a:br>
            <a:r>
              <a:rPr lang="tr-TR" dirty="0" smtClean="0"/>
              <a:t>C) 6 </a:t>
            </a:r>
            <a:br>
              <a:rPr lang="tr-TR" dirty="0" smtClean="0"/>
            </a:br>
            <a:r>
              <a:rPr lang="tr-TR" dirty="0" smtClean="0"/>
              <a:t>D) 5</a:t>
            </a:r>
            <a:endParaRPr lang="tr-TR"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Rakamları birbirinden farklı yedi basamaklı en büyük doğal sayının binler bölüğündeki rakamların sayı değerleri toplamı </a:t>
            </a:r>
            <a:r>
              <a:rPr lang="tr-TR" dirty="0" smtClean="0">
                <a:hlinkClick r:id="rId2"/>
              </a:rPr>
              <a:t>kaç</a:t>
            </a:r>
            <a:r>
              <a:rPr lang="tr-TR" dirty="0" smtClean="0"/>
              <a:t> olur</a:t>
            </a:r>
            <a:r>
              <a:rPr lang="tr-TR" dirty="0" smtClean="0">
                <a:hlinkClick r:id="rId2"/>
              </a:rPr>
              <a:t>?</a:t>
            </a:r>
            <a:r>
              <a:rPr lang="tr-TR" dirty="0" smtClean="0"/>
              <a:t> </a:t>
            </a:r>
            <a:br>
              <a:rPr lang="tr-TR" dirty="0" smtClean="0"/>
            </a:br>
            <a:r>
              <a:rPr lang="tr-TR" dirty="0" smtClean="0"/>
              <a:t>A) 36 </a:t>
            </a:r>
            <a:br>
              <a:rPr lang="tr-TR" dirty="0" smtClean="0"/>
            </a:br>
            <a:r>
              <a:rPr lang="tr-TR" dirty="0" smtClean="0"/>
              <a:t>B) 4 </a:t>
            </a:r>
            <a:br>
              <a:rPr lang="tr-TR" dirty="0" smtClean="0"/>
            </a:br>
            <a:r>
              <a:rPr lang="tr-TR" dirty="0" smtClean="0"/>
              <a:t>C) 21 </a:t>
            </a:r>
            <a:br>
              <a:rPr lang="tr-TR" dirty="0" smtClean="0"/>
            </a:br>
            <a:r>
              <a:rPr lang="tr-TR" dirty="0" smtClean="0"/>
              <a:t>D) 4000</a:t>
            </a:r>
            <a:endParaRPr lang="tr-TR"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4 9a5 823 doğal sayısındaki a rakamının basamak değeri 60 000 olduğuna göre bu sayının sayı değerleri toplamı </a:t>
            </a:r>
            <a:r>
              <a:rPr lang="tr-TR" dirty="0" smtClean="0">
                <a:hlinkClick r:id="rId2"/>
              </a:rPr>
              <a:t>kaç</a:t>
            </a:r>
            <a:r>
              <a:rPr lang="tr-TR" dirty="0" smtClean="0"/>
              <a:t>tır</a:t>
            </a:r>
            <a:r>
              <a:rPr lang="tr-TR" dirty="0" smtClean="0">
                <a:hlinkClick r:id="rId2"/>
              </a:rPr>
              <a:t>?</a:t>
            </a:r>
            <a:r>
              <a:rPr lang="tr-TR" dirty="0" smtClean="0"/>
              <a:t> </a:t>
            </a:r>
            <a:br>
              <a:rPr lang="tr-TR" dirty="0" smtClean="0"/>
            </a:br>
            <a:r>
              <a:rPr lang="tr-TR" dirty="0" smtClean="0"/>
              <a:t>A) 37 </a:t>
            </a:r>
            <a:br>
              <a:rPr lang="tr-TR" dirty="0" smtClean="0"/>
            </a:br>
            <a:r>
              <a:rPr lang="tr-TR" dirty="0" smtClean="0"/>
              <a:t>B) 38 </a:t>
            </a:r>
            <a:br>
              <a:rPr lang="tr-TR" dirty="0" smtClean="0"/>
            </a:br>
            <a:r>
              <a:rPr lang="tr-TR" dirty="0" smtClean="0"/>
              <a:t>C) 39 </a:t>
            </a:r>
            <a:br>
              <a:rPr lang="tr-TR" dirty="0" smtClean="0"/>
            </a:br>
            <a:r>
              <a:rPr lang="tr-TR" dirty="0" smtClean="0"/>
              <a:t>D) 40</a:t>
            </a:r>
            <a:endParaRPr lang="tr-TR"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6, 3, 1, 5 rakamları ile yazılabilecek basamakları birbirinden farklı en büyük ve en küçük üç basamaklı doğal sayıların toplamı </a:t>
            </a:r>
            <a:r>
              <a:rPr lang="tr-TR" dirty="0" smtClean="0">
                <a:hlinkClick r:id="rId2"/>
              </a:rPr>
              <a:t>kaç</a:t>
            </a:r>
            <a:r>
              <a:rPr lang="tr-TR" dirty="0" smtClean="0"/>
              <a:t>tır</a:t>
            </a:r>
            <a:r>
              <a:rPr lang="tr-TR" dirty="0" smtClean="0">
                <a:hlinkClick r:id="rId2"/>
              </a:rPr>
              <a:t>?</a:t>
            </a:r>
            <a:r>
              <a:rPr lang="tr-TR" dirty="0" smtClean="0"/>
              <a:t> </a:t>
            </a:r>
            <a:br>
              <a:rPr lang="tr-TR" dirty="0" smtClean="0"/>
            </a:br>
            <a:r>
              <a:rPr lang="tr-TR" dirty="0" smtClean="0"/>
              <a:t>A) 777 </a:t>
            </a:r>
            <a:br>
              <a:rPr lang="tr-TR" dirty="0" smtClean="0"/>
            </a:br>
            <a:r>
              <a:rPr lang="tr-TR" dirty="0" smtClean="0"/>
              <a:t>B) 789 </a:t>
            </a:r>
            <a:br>
              <a:rPr lang="tr-TR" dirty="0" smtClean="0"/>
            </a:br>
            <a:r>
              <a:rPr lang="tr-TR" dirty="0" smtClean="0"/>
              <a:t>C) 870 </a:t>
            </a:r>
            <a:br>
              <a:rPr lang="tr-TR" dirty="0" smtClean="0"/>
            </a:br>
            <a:r>
              <a:rPr lang="tr-TR" dirty="0" smtClean="0"/>
              <a:t>D) 788</a:t>
            </a:r>
            <a:endParaRPr lang="tr-TR"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Dört basamaklı, rakamları birbirinden farklı en küçük doğal sayının birler bölüğünün birler basamağındaki rakam </a:t>
            </a:r>
            <a:r>
              <a:rPr lang="tr-TR" dirty="0" err="1" smtClean="0">
                <a:hlinkClick r:id="rId2"/>
              </a:rPr>
              <a:t>aşağıdaki</a:t>
            </a:r>
            <a:r>
              <a:rPr lang="tr-TR" dirty="0" err="1" smtClean="0"/>
              <a:t>lerden</a:t>
            </a:r>
            <a:r>
              <a:rPr lang="tr-TR" dirty="0" err="1" smtClean="0">
                <a:hlinkClick r:id="rId2"/>
              </a:rPr>
              <a:t>hangisi</a:t>
            </a:r>
            <a:r>
              <a:rPr lang="tr-TR" dirty="0" err="1" smtClean="0"/>
              <a:t>dir</a:t>
            </a:r>
            <a:r>
              <a:rPr lang="tr-TR" dirty="0" smtClean="0">
                <a:hlinkClick r:id="rId2"/>
              </a:rPr>
              <a:t>?</a:t>
            </a:r>
            <a:r>
              <a:rPr lang="tr-TR" dirty="0" smtClean="0"/>
              <a:t> </a:t>
            </a:r>
            <a:br>
              <a:rPr lang="tr-TR" dirty="0" smtClean="0"/>
            </a:br>
            <a:r>
              <a:rPr lang="tr-TR" dirty="0" smtClean="0"/>
              <a:t>A) 0 </a:t>
            </a:r>
            <a:br>
              <a:rPr lang="tr-TR" dirty="0" smtClean="0"/>
            </a:br>
            <a:r>
              <a:rPr lang="tr-TR" dirty="0" smtClean="0"/>
              <a:t>B) 1 </a:t>
            </a:r>
            <a:br>
              <a:rPr lang="tr-TR" dirty="0" smtClean="0"/>
            </a:br>
            <a:r>
              <a:rPr lang="tr-TR" dirty="0" smtClean="0"/>
              <a:t>C) 2 </a:t>
            </a:r>
            <a:br>
              <a:rPr lang="tr-TR" dirty="0" smtClean="0"/>
            </a:br>
            <a:r>
              <a:rPr lang="tr-TR" dirty="0" smtClean="0"/>
              <a:t>D) 3</a:t>
            </a:r>
            <a:endParaRPr lang="tr-TR"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Sekiz basamaklı doğal sayılarda en az rakam hangi bölükte bulunur</a:t>
            </a:r>
            <a:r>
              <a:rPr lang="tr-TR" dirty="0" smtClean="0">
                <a:hlinkClick r:id="rId2"/>
              </a:rPr>
              <a:t>?</a:t>
            </a:r>
            <a:r>
              <a:rPr lang="tr-TR" dirty="0" smtClean="0"/>
              <a:t> </a:t>
            </a:r>
            <a:br>
              <a:rPr lang="tr-TR" dirty="0" smtClean="0"/>
            </a:br>
            <a:r>
              <a:rPr lang="tr-TR" dirty="0" smtClean="0"/>
              <a:t>A) birler bölüğünde </a:t>
            </a:r>
            <a:br>
              <a:rPr lang="tr-TR" dirty="0" smtClean="0"/>
            </a:br>
            <a:r>
              <a:rPr lang="tr-TR" dirty="0" smtClean="0"/>
              <a:t>B) binler bölüğünde </a:t>
            </a:r>
            <a:br>
              <a:rPr lang="tr-TR" dirty="0" smtClean="0"/>
            </a:br>
            <a:r>
              <a:rPr lang="tr-TR" dirty="0" smtClean="0"/>
              <a:t>C) milyonlar bölüğünde </a:t>
            </a:r>
            <a:br>
              <a:rPr lang="tr-TR" dirty="0" smtClean="0"/>
            </a:br>
            <a:r>
              <a:rPr lang="tr-TR" dirty="0" smtClean="0"/>
              <a:t>D) hiçbiri</a:t>
            </a:r>
            <a:endParaRPr lang="tr-TR"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Bir sayı bölüğü </a:t>
            </a:r>
            <a:r>
              <a:rPr lang="tr-TR" dirty="0" smtClean="0">
                <a:hlinkClick r:id="rId2"/>
              </a:rPr>
              <a:t>kaç</a:t>
            </a:r>
            <a:r>
              <a:rPr lang="tr-TR" dirty="0" smtClean="0"/>
              <a:t> tane basamağın gruplaşmasından oluşur</a:t>
            </a:r>
            <a:r>
              <a:rPr lang="tr-TR" dirty="0" smtClean="0">
                <a:hlinkClick r:id="rId2"/>
              </a:rPr>
              <a:t>?</a:t>
            </a:r>
            <a:r>
              <a:rPr lang="tr-TR" dirty="0" smtClean="0"/>
              <a:t> </a:t>
            </a:r>
            <a:br>
              <a:rPr lang="tr-TR" dirty="0" smtClean="0"/>
            </a:br>
            <a:r>
              <a:rPr lang="tr-TR" dirty="0" smtClean="0"/>
              <a:t>A) 2 </a:t>
            </a:r>
            <a:br>
              <a:rPr lang="tr-TR" dirty="0" smtClean="0"/>
            </a:br>
            <a:r>
              <a:rPr lang="tr-TR" dirty="0" smtClean="0"/>
              <a:t>B) 3 </a:t>
            </a:r>
            <a:br>
              <a:rPr lang="tr-TR" dirty="0" smtClean="0"/>
            </a:br>
            <a:r>
              <a:rPr lang="tr-TR" dirty="0" smtClean="0"/>
              <a:t>C) 4 </a:t>
            </a:r>
            <a:br>
              <a:rPr lang="tr-TR" dirty="0" smtClean="0"/>
            </a:br>
            <a:r>
              <a:rPr lang="tr-TR" dirty="0" smtClean="0"/>
              <a:t>D) 5</a:t>
            </a:r>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DOĞAL SAYILARIN OKUNUŞU ve YAZILIŞI</a:t>
            </a:r>
            <a:endParaRPr lang="tr-TR" dirty="0"/>
          </a:p>
        </p:txBody>
      </p:sp>
      <p:sp>
        <p:nvSpPr>
          <p:cNvPr id="3" name="2 İçerik Yer Tutucusu"/>
          <p:cNvSpPr>
            <a:spLocks noGrp="1"/>
          </p:cNvSpPr>
          <p:nvPr>
            <p:ph idx="1"/>
          </p:nvPr>
        </p:nvSpPr>
        <p:spPr/>
        <p:txBody>
          <a:bodyPr/>
          <a:lstStyle/>
          <a:p>
            <a:r>
              <a:rPr lang="tr-TR" dirty="0" smtClean="0"/>
              <a:t>» Doğal sayılar soldan sağa doğru okunurlar.</a:t>
            </a:r>
            <a:br>
              <a:rPr lang="tr-TR" dirty="0" smtClean="0"/>
            </a:br>
            <a:r>
              <a:rPr lang="tr-TR" dirty="0" smtClean="0"/>
              <a:t>» Her bölükte önce bölükteki sayı okunur. Sonra da bölüğün adı söylenir.</a:t>
            </a:r>
            <a:br>
              <a:rPr lang="tr-TR" dirty="0" smtClean="0"/>
            </a:br>
            <a:r>
              <a:rPr lang="tr-TR" dirty="0" smtClean="0"/>
              <a:t>» Yalnız birler bölüğünün adı söylenmez.</a:t>
            </a:r>
            <a:br>
              <a:rPr lang="tr-TR" dirty="0" smtClean="0"/>
            </a:br>
            <a:r>
              <a:rPr lang="tr-TR" dirty="0" smtClean="0"/>
              <a:t>» Sayının yazılışında söylenmeyen bölük ve basamaklara "0" sıfır yazılır.</a:t>
            </a:r>
            <a:br>
              <a:rPr lang="tr-TR" dirty="0" smtClean="0"/>
            </a:br>
            <a:endParaRPr lang="tr-TR"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25a46 ve 435a7 doğal sayılarındaki “a” rakamlarının basamak değerleri çarpımı 16 000 olduğuna göre “a” rakamı </a:t>
            </a:r>
            <a:r>
              <a:rPr lang="tr-TR" dirty="0" err="1" smtClean="0">
                <a:hlinkClick r:id="rId3"/>
              </a:rPr>
              <a:t>aşağıdaki</a:t>
            </a:r>
            <a:r>
              <a:rPr lang="tr-TR" dirty="0" err="1" smtClean="0"/>
              <a:t>lerden</a:t>
            </a:r>
            <a:r>
              <a:rPr lang="tr-TR" dirty="0" err="1" smtClean="0">
                <a:hlinkClick r:id="rId3"/>
              </a:rPr>
              <a:t>hangisi</a:t>
            </a:r>
            <a:r>
              <a:rPr lang="tr-TR" dirty="0" err="1" smtClean="0"/>
              <a:t>dir</a:t>
            </a:r>
            <a:r>
              <a:rPr lang="tr-TR" dirty="0" smtClean="0">
                <a:hlinkClick r:id="rId3"/>
              </a:rPr>
              <a:t>?</a:t>
            </a:r>
            <a:r>
              <a:rPr lang="tr-TR" dirty="0" smtClean="0"/>
              <a:t> </a:t>
            </a:r>
            <a:br>
              <a:rPr lang="tr-TR" dirty="0" smtClean="0"/>
            </a:br>
            <a:r>
              <a:rPr lang="tr-TR" dirty="0" smtClean="0"/>
              <a:t>A) 4 </a:t>
            </a:r>
            <a:br>
              <a:rPr lang="tr-TR" dirty="0" smtClean="0"/>
            </a:br>
            <a:r>
              <a:rPr lang="tr-TR" dirty="0" smtClean="0"/>
              <a:t>B) 5 </a:t>
            </a:r>
            <a:br>
              <a:rPr lang="tr-TR" dirty="0" smtClean="0"/>
            </a:br>
            <a:r>
              <a:rPr lang="tr-TR" dirty="0" smtClean="0"/>
              <a:t>C) 6 </a:t>
            </a:r>
            <a:br>
              <a:rPr lang="tr-TR" dirty="0" smtClean="0"/>
            </a:br>
            <a:r>
              <a:rPr lang="tr-TR" dirty="0" smtClean="0"/>
              <a:t>D) 7</a:t>
            </a:r>
            <a:endParaRPr lang="tr-TR"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Sekiz yüz milyon bin yüz bir “ sayısı </a:t>
            </a:r>
            <a:r>
              <a:rPr lang="tr-TR" dirty="0" smtClean="0">
                <a:hlinkClick r:id="rId2"/>
              </a:rPr>
              <a:t>aşağıdaki</a:t>
            </a:r>
            <a:r>
              <a:rPr lang="tr-TR" dirty="0" smtClean="0"/>
              <a:t>lerden </a:t>
            </a:r>
            <a:r>
              <a:rPr lang="tr-TR" dirty="0" smtClean="0">
                <a:hlinkClick r:id="rId2"/>
              </a:rPr>
              <a:t>hangisi</a:t>
            </a:r>
            <a:r>
              <a:rPr lang="tr-TR" dirty="0" smtClean="0"/>
              <a:t>dir</a:t>
            </a:r>
            <a:r>
              <a:rPr lang="tr-TR" dirty="0" smtClean="0">
                <a:hlinkClick r:id="rId2"/>
              </a:rPr>
              <a:t>?</a:t>
            </a:r>
            <a:r>
              <a:rPr lang="tr-TR" dirty="0" smtClean="0"/>
              <a:t> </a:t>
            </a:r>
            <a:br>
              <a:rPr lang="tr-TR" dirty="0" smtClean="0"/>
            </a:br>
            <a:r>
              <a:rPr lang="tr-TR" dirty="0" smtClean="0"/>
              <a:t>A) 800 100 101 </a:t>
            </a:r>
            <a:br>
              <a:rPr lang="tr-TR" dirty="0" smtClean="0"/>
            </a:br>
            <a:r>
              <a:rPr lang="tr-TR" dirty="0" smtClean="0"/>
              <a:t>B) 800 010 101 </a:t>
            </a:r>
            <a:br>
              <a:rPr lang="tr-TR" dirty="0" smtClean="0"/>
            </a:br>
            <a:r>
              <a:rPr lang="tr-TR" dirty="0" smtClean="0"/>
              <a:t>C) 800 100 001 </a:t>
            </a:r>
            <a:br>
              <a:rPr lang="tr-TR" dirty="0" smtClean="0"/>
            </a:br>
            <a:r>
              <a:rPr lang="tr-TR" dirty="0" smtClean="0"/>
              <a:t>D) 800 001 101</a:t>
            </a:r>
            <a:endParaRPr lang="tr-TR"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52 040 005” doğal sayısının okunuşu </a:t>
            </a:r>
            <a:r>
              <a:rPr lang="tr-TR" dirty="0" smtClean="0">
                <a:hlinkClick r:id="rId2"/>
              </a:rPr>
              <a:t>aşağıdaki</a:t>
            </a:r>
            <a:r>
              <a:rPr lang="tr-TR" dirty="0" smtClean="0"/>
              <a:t>lerden </a:t>
            </a:r>
            <a:r>
              <a:rPr lang="tr-TR" dirty="0" smtClean="0">
                <a:hlinkClick r:id="rId2"/>
              </a:rPr>
              <a:t>hangisi</a:t>
            </a:r>
            <a:r>
              <a:rPr lang="tr-TR" dirty="0" smtClean="0"/>
              <a:t>dir</a:t>
            </a:r>
            <a:r>
              <a:rPr lang="tr-TR" dirty="0" smtClean="0">
                <a:hlinkClick r:id="rId2"/>
              </a:rPr>
              <a:t>?</a:t>
            </a:r>
            <a:r>
              <a:rPr lang="tr-TR" dirty="0" smtClean="0"/>
              <a:t> </a:t>
            </a:r>
            <a:br>
              <a:rPr lang="tr-TR" dirty="0" smtClean="0"/>
            </a:br>
            <a:r>
              <a:rPr lang="tr-TR" dirty="0" smtClean="0"/>
              <a:t>A) Elli iki milyon dört bin beş </a:t>
            </a:r>
            <a:br>
              <a:rPr lang="tr-TR" dirty="0" smtClean="0"/>
            </a:br>
            <a:r>
              <a:rPr lang="tr-TR" dirty="0" smtClean="0"/>
              <a:t>B) Elli iki bin kırk bin beş </a:t>
            </a:r>
            <a:br>
              <a:rPr lang="tr-TR" dirty="0" smtClean="0"/>
            </a:br>
            <a:r>
              <a:rPr lang="tr-TR" dirty="0" smtClean="0"/>
              <a:t>C) Elli iki milyon kırk bin beş </a:t>
            </a:r>
            <a:br>
              <a:rPr lang="tr-TR" dirty="0" smtClean="0"/>
            </a:br>
            <a:r>
              <a:rPr lang="tr-TR" dirty="0" smtClean="0"/>
              <a:t>D) Elli iki milyon dört yüz beş</a:t>
            </a:r>
            <a:endParaRPr lang="tr-TR"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Sekiz basamaklı en büyük doğal sayı </a:t>
            </a:r>
            <a:r>
              <a:rPr lang="tr-TR" dirty="0" smtClean="0">
                <a:hlinkClick r:id="rId2"/>
              </a:rPr>
              <a:t>aşağıdaki</a:t>
            </a:r>
            <a:r>
              <a:rPr lang="tr-TR" dirty="0" smtClean="0"/>
              <a:t>lerden </a:t>
            </a:r>
            <a:r>
              <a:rPr lang="tr-TR" dirty="0" smtClean="0">
                <a:hlinkClick r:id="rId2"/>
              </a:rPr>
              <a:t>hangisi</a:t>
            </a:r>
            <a:r>
              <a:rPr lang="tr-TR" dirty="0" smtClean="0"/>
              <a:t>dir</a:t>
            </a:r>
            <a:r>
              <a:rPr lang="tr-TR" dirty="0" smtClean="0">
                <a:hlinkClick r:id="rId2"/>
              </a:rPr>
              <a:t>?</a:t>
            </a:r>
            <a:r>
              <a:rPr lang="tr-TR" dirty="0" smtClean="0"/>
              <a:t> </a:t>
            </a:r>
            <a:br>
              <a:rPr lang="tr-TR" dirty="0" smtClean="0"/>
            </a:br>
            <a:r>
              <a:rPr lang="tr-TR" dirty="0" smtClean="0"/>
              <a:t>A) 98 765 432 </a:t>
            </a:r>
            <a:br>
              <a:rPr lang="tr-TR" dirty="0" smtClean="0"/>
            </a:br>
            <a:r>
              <a:rPr lang="tr-TR" dirty="0" smtClean="0"/>
              <a:t>B) 99 999 999 </a:t>
            </a:r>
            <a:br>
              <a:rPr lang="tr-TR" dirty="0" smtClean="0"/>
            </a:br>
            <a:r>
              <a:rPr lang="tr-TR" dirty="0" smtClean="0"/>
              <a:t>C) 12 345 678 </a:t>
            </a:r>
            <a:br>
              <a:rPr lang="tr-TR" dirty="0" smtClean="0"/>
            </a:br>
            <a:r>
              <a:rPr lang="tr-TR" dirty="0" smtClean="0"/>
              <a:t>D) 90 123 456</a:t>
            </a:r>
            <a:endParaRPr lang="tr-TR"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547 562 324 sayısındaki rakamların basamak değerleri toplamı </a:t>
            </a:r>
            <a:r>
              <a:rPr lang="tr-TR" dirty="0" smtClean="0">
                <a:hlinkClick r:id="rId2"/>
              </a:rPr>
              <a:t>kaç</a:t>
            </a:r>
            <a:r>
              <a:rPr lang="tr-TR" dirty="0" smtClean="0"/>
              <a:t>tır</a:t>
            </a:r>
            <a:r>
              <a:rPr lang="tr-TR" dirty="0" smtClean="0">
                <a:hlinkClick r:id="rId2"/>
              </a:rPr>
              <a:t>?</a:t>
            </a:r>
            <a:r>
              <a:rPr lang="tr-TR" dirty="0" smtClean="0"/>
              <a:t> </a:t>
            </a:r>
            <a:br>
              <a:rPr lang="tr-TR" dirty="0" smtClean="0"/>
            </a:br>
            <a:r>
              <a:rPr lang="tr-TR" dirty="0" smtClean="0"/>
              <a:t>A) 46 </a:t>
            </a:r>
            <a:br>
              <a:rPr lang="tr-TR" dirty="0" smtClean="0"/>
            </a:br>
            <a:r>
              <a:rPr lang="tr-TR" dirty="0" smtClean="0"/>
              <a:t>B) 547 000 000 </a:t>
            </a:r>
            <a:br>
              <a:rPr lang="tr-TR" dirty="0" smtClean="0"/>
            </a:br>
            <a:r>
              <a:rPr lang="tr-TR" dirty="0" smtClean="0"/>
              <a:t>C) 500 000 000 </a:t>
            </a:r>
            <a:br>
              <a:rPr lang="tr-TR" dirty="0" smtClean="0"/>
            </a:br>
            <a:r>
              <a:rPr lang="tr-TR" dirty="0" smtClean="0"/>
              <a:t>D) 547 562 324</a:t>
            </a:r>
            <a:endParaRPr lang="tr-TR"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10 852 364 sayısındaki sayı değerleri toplamı en büyük olan bölük </a:t>
            </a:r>
            <a:r>
              <a:rPr lang="tr-TR" dirty="0" smtClean="0">
                <a:hlinkClick r:id="rId2"/>
              </a:rPr>
              <a:t>aşağıdaki</a:t>
            </a:r>
            <a:r>
              <a:rPr lang="tr-TR" dirty="0" smtClean="0"/>
              <a:t>lerden </a:t>
            </a:r>
            <a:r>
              <a:rPr lang="tr-TR" dirty="0" smtClean="0">
                <a:hlinkClick r:id="rId2"/>
              </a:rPr>
              <a:t>hangisi</a:t>
            </a:r>
            <a:r>
              <a:rPr lang="tr-TR" dirty="0" smtClean="0"/>
              <a:t>dir</a:t>
            </a:r>
            <a:r>
              <a:rPr lang="tr-TR" dirty="0" smtClean="0">
                <a:hlinkClick r:id="rId2"/>
              </a:rPr>
              <a:t>?</a:t>
            </a:r>
            <a:r>
              <a:rPr lang="tr-TR" dirty="0" smtClean="0"/>
              <a:t> </a:t>
            </a:r>
            <a:br>
              <a:rPr lang="tr-TR" dirty="0" smtClean="0"/>
            </a:br>
            <a:r>
              <a:rPr lang="tr-TR" dirty="0" smtClean="0"/>
              <a:t>A) milyonlar bölüğü </a:t>
            </a:r>
            <a:br>
              <a:rPr lang="tr-TR" dirty="0" smtClean="0"/>
            </a:br>
            <a:r>
              <a:rPr lang="tr-TR" dirty="0" smtClean="0"/>
              <a:t>B) binler bölüğü </a:t>
            </a:r>
            <a:br>
              <a:rPr lang="tr-TR" dirty="0" smtClean="0"/>
            </a:br>
            <a:r>
              <a:rPr lang="tr-TR" dirty="0" smtClean="0"/>
              <a:t>C) yüzler bölüğü </a:t>
            </a:r>
            <a:br>
              <a:rPr lang="tr-TR" dirty="0" smtClean="0"/>
            </a:br>
            <a:r>
              <a:rPr lang="tr-TR" dirty="0" smtClean="0"/>
              <a:t>D) birler bölüğü</a:t>
            </a:r>
            <a:endParaRPr lang="tr-TR"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735 210 458 doğal sayısında birler bölüğündeki rakamların basamak değerleri toplamı ile sayı değerleri toplamlarının farkı </a:t>
            </a:r>
            <a:r>
              <a:rPr lang="tr-TR" dirty="0" smtClean="0">
                <a:hlinkClick r:id="rId2"/>
              </a:rPr>
              <a:t>kaç</a:t>
            </a:r>
            <a:r>
              <a:rPr lang="tr-TR" dirty="0" smtClean="0"/>
              <a:t>tır</a:t>
            </a:r>
            <a:r>
              <a:rPr lang="tr-TR" dirty="0" smtClean="0">
                <a:hlinkClick r:id="rId2"/>
              </a:rPr>
              <a:t>?</a:t>
            </a:r>
            <a:r>
              <a:rPr lang="tr-TR" dirty="0" smtClean="0"/>
              <a:t> </a:t>
            </a:r>
            <a:br>
              <a:rPr lang="tr-TR" dirty="0" smtClean="0"/>
            </a:br>
            <a:r>
              <a:rPr lang="tr-TR" dirty="0" smtClean="0"/>
              <a:t>A) 441 </a:t>
            </a:r>
            <a:br>
              <a:rPr lang="tr-TR" dirty="0" smtClean="0"/>
            </a:br>
            <a:r>
              <a:rPr lang="tr-TR" dirty="0" smtClean="0"/>
              <a:t>B) 475 </a:t>
            </a:r>
            <a:br>
              <a:rPr lang="tr-TR" dirty="0" smtClean="0"/>
            </a:br>
            <a:r>
              <a:rPr lang="tr-TR" dirty="0" smtClean="0"/>
              <a:t>C) 207 </a:t>
            </a:r>
            <a:br>
              <a:rPr lang="tr-TR" dirty="0" smtClean="0"/>
            </a:br>
            <a:r>
              <a:rPr lang="tr-TR" dirty="0" smtClean="0"/>
              <a:t>D) 17</a:t>
            </a:r>
            <a:endParaRPr lang="tr-TR"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58 361 497 doğal sayısında basamak değeri ile sayı değeri birbirine eşit olan rakam </a:t>
            </a:r>
            <a:r>
              <a:rPr lang="tr-TR" dirty="0" smtClean="0">
                <a:hlinkClick r:id="rId2"/>
              </a:rPr>
              <a:t>aşağıdaki</a:t>
            </a:r>
            <a:r>
              <a:rPr lang="tr-TR" dirty="0" smtClean="0"/>
              <a:t>lerden </a:t>
            </a:r>
            <a:r>
              <a:rPr lang="tr-TR" dirty="0" smtClean="0">
                <a:hlinkClick r:id="rId2"/>
              </a:rPr>
              <a:t>hangisi</a:t>
            </a:r>
            <a:r>
              <a:rPr lang="tr-TR" dirty="0" smtClean="0"/>
              <a:t>dir</a:t>
            </a:r>
            <a:r>
              <a:rPr lang="tr-TR" dirty="0" smtClean="0">
                <a:hlinkClick r:id="rId2"/>
              </a:rPr>
              <a:t>?</a:t>
            </a:r>
            <a:r>
              <a:rPr lang="tr-TR" dirty="0" smtClean="0"/>
              <a:t> </a:t>
            </a:r>
            <a:br>
              <a:rPr lang="tr-TR" dirty="0" smtClean="0"/>
            </a:br>
            <a:r>
              <a:rPr lang="tr-TR" dirty="0" smtClean="0"/>
              <a:t>A) 1 </a:t>
            </a:r>
            <a:br>
              <a:rPr lang="tr-TR" dirty="0" smtClean="0"/>
            </a:br>
            <a:r>
              <a:rPr lang="tr-TR" dirty="0" smtClean="0"/>
              <a:t>B) 4 </a:t>
            </a:r>
            <a:br>
              <a:rPr lang="tr-TR" dirty="0" smtClean="0"/>
            </a:br>
            <a:r>
              <a:rPr lang="tr-TR" dirty="0" smtClean="0"/>
              <a:t>C) 9 </a:t>
            </a:r>
            <a:br>
              <a:rPr lang="tr-TR" dirty="0" smtClean="0"/>
            </a:br>
            <a:r>
              <a:rPr lang="tr-TR" dirty="0" smtClean="0"/>
              <a:t>D) 7</a:t>
            </a:r>
            <a:endParaRPr lang="tr-TR"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516 254 329 doğal sayısında yüz binler basamağında bulunan rakamın basamak değeri </a:t>
            </a:r>
            <a:r>
              <a:rPr lang="tr-TR" dirty="0" smtClean="0">
                <a:hlinkClick r:id="rId2"/>
              </a:rPr>
              <a:t>aşağıdaki</a:t>
            </a:r>
            <a:r>
              <a:rPr lang="tr-TR" dirty="0" smtClean="0"/>
              <a:t>lerden </a:t>
            </a:r>
            <a:r>
              <a:rPr lang="tr-TR" dirty="0" smtClean="0">
                <a:hlinkClick r:id="rId2"/>
              </a:rPr>
              <a:t>hangisi</a:t>
            </a:r>
            <a:r>
              <a:rPr lang="tr-TR" dirty="0" smtClean="0"/>
              <a:t>dir</a:t>
            </a:r>
            <a:r>
              <a:rPr lang="tr-TR" dirty="0" smtClean="0">
                <a:hlinkClick r:id="rId2"/>
              </a:rPr>
              <a:t>?</a:t>
            </a:r>
            <a:r>
              <a:rPr lang="tr-TR" dirty="0" smtClean="0"/>
              <a:t> </a:t>
            </a:r>
            <a:br>
              <a:rPr lang="tr-TR" dirty="0" smtClean="0"/>
            </a:br>
            <a:r>
              <a:rPr lang="tr-TR" dirty="0" smtClean="0"/>
              <a:t>A) 6 000 000 </a:t>
            </a:r>
            <a:br>
              <a:rPr lang="tr-TR" dirty="0" smtClean="0"/>
            </a:br>
            <a:r>
              <a:rPr lang="tr-TR" dirty="0" smtClean="0"/>
              <a:t>B) 200 000 </a:t>
            </a:r>
            <a:br>
              <a:rPr lang="tr-TR" dirty="0" smtClean="0"/>
            </a:br>
            <a:r>
              <a:rPr lang="tr-TR" dirty="0" smtClean="0"/>
              <a:t>C) 10 000 000 </a:t>
            </a:r>
            <a:br>
              <a:rPr lang="tr-TR" dirty="0" smtClean="0"/>
            </a:br>
            <a:r>
              <a:rPr lang="tr-TR" dirty="0" smtClean="0"/>
              <a:t>D) 50 000</a:t>
            </a:r>
            <a:endParaRPr lang="tr-TR"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Sekiz basamaklı en küçük tek doğal sayının birler bölüğündeki rakamların sayı değerleri toplamı </a:t>
            </a:r>
            <a:r>
              <a:rPr lang="tr-TR" dirty="0" smtClean="0">
                <a:hlinkClick r:id="rId2"/>
              </a:rPr>
              <a:t>aşağıdaki</a:t>
            </a:r>
            <a:r>
              <a:rPr lang="tr-TR" dirty="0" smtClean="0"/>
              <a:t>lerden </a:t>
            </a:r>
            <a:r>
              <a:rPr lang="tr-TR" dirty="0" smtClean="0">
                <a:hlinkClick r:id="rId2"/>
              </a:rPr>
              <a:t>hangisi</a:t>
            </a:r>
            <a:r>
              <a:rPr lang="tr-TR" dirty="0" smtClean="0"/>
              <a:t>dir</a:t>
            </a:r>
            <a:r>
              <a:rPr lang="tr-TR" dirty="0" smtClean="0">
                <a:hlinkClick r:id="rId2"/>
              </a:rPr>
              <a:t>?</a:t>
            </a:r>
            <a:r>
              <a:rPr lang="tr-TR" dirty="0" smtClean="0"/>
              <a:t> </a:t>
            </a:r>
            <a:br>
              <a:rPr lang="tr-TR" dirty="0" smtClean="0"/>
            </a:br>
            <a:r>
              <a:rPr lang="tr-TR" dirty="0" smtClean="0"/>
              <a:t>A) 0 </a:t>
            </a:r>
            <a:br>
              <a:rPr lang="tr-TR" dirty="0" smtClean="0"/>
            </a:br>
            <a:r>
              <a:rPr lang="tr-TR" dirty="0" smtClean="0"/>
              <a:t>B) 1 </a:t>
            </a:r>
            <a:br>
              <a:rPr lang="tr-TR" dirty="0" smtClean="0"/>
            </a:br>
            <a:r>
              <a:rPr lang="tr-TR" dirty="0" smtClean="0"/>
              <a:t>C) 2 </a:t>
            </a:r>
            <a:br>
              <a:rPr lang="tr-TR" dirty="0" smtClean="0"/>
            </a:br>
            <a:r>
              <a:rPr lang="tr-TR" dirty="0" smtClean="0"/>
              <a:t>D) 3</a:t>
            </a:r>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DOĞAL SAYILARDA ÇÖZÜMLEME</a:t>
            </a:r>
            <a:endParaRPr lang="tr-TR" dirty="0"/>
          </a:p>
        </p:txBody>
      </p:sp>
      <p:sp>
        <p:nvSpPr>
          <p:cNvPr id="3" name="2 İçerik Yer Tutucusu"/>
          <p:cNvSpPr>
            <a:spLocks noGrp="1"/>
          </p:cNvSpPr>
          <p:nvPr>
            <p:ph idx="1"/>
          </p:nvPr>
        </p:nvSpPr>
        <p:spPr/>
        <p:txBody>
          <a:bodyPr/>
          <a:lstStyle/>
          <a:p>
            <a:r>
              <a:rPr lang="tr-TR" dirty="0" smtClean="0"/>
              <a:t>Doğal sayılarda çözümleme yaparken verilen doğal sayıyı, rakamlarının basamak değerlerinin toplamı şeklinde yazarız. Doğal sayının rakamlarının basamak değerlerinin toplamı şeklinde yazılmasına bu sayının çözümlenmesi denir.</a:t>
            </a:r>
            <a:endParaRPr lang="tr-TR"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6, 7, 0, 5, 1 rakamlarını tekrar etmeden yazılabilecek en büyük tek sayı ile en küçük çift doğal sayıların toplamı </a:t>
            </a:r>
            <a:r>
              <a:rPr lang="tr-TR" dirty="0" smtClean="0">
                <a:hlinkClick r:id="rId2"/>
              </a:rPr>
              <a:t>kaç</a:t>
            </a:r>
            <a:r>
              <a:rPr lang="tr-TR" dirty="0" smtClean="0"/>
              <a:t>tır</a:t>
            </a:r>
            <a:r>
              <a:rPr lang="tr-TR" dirty="0" smtClean="0">
                <a:hlinkClick r:id="rId2"/>
              </a:rPr>
              <a:t>?</a:t>
            </a:r>
            <a:r>
              <a:rPr lang="tr-TR" dirty="0" smtClean="0"/>
              <a:t> </a:t>
            </a:r>
            <a:br>
              <a:rPr lang="tr-TR" dirty="0" smtClean="0"/>
            </a:br>
            <a:r>
              <a:rPr lang="tr-TR" dirty="0" smtClean="0"/>
              <a:t>A) 87 275 </a:t>
            </a:r>
            <a:br>
              <a:rPr lang="tr-TR" dirty="0" smtClean="0"/>
            </a:br>
            <a:r>
              <a:rPr lang="tr-TR" dirty="0" smtClean="0"/>
              <a:t>B)87 187 </a:t>
            </a:r>
            <a:br>
              <a:rPr lang="tr-TR" dirty="0" smtClean="0"/>
            </a:br>
            <a:r>
              <a:rPr lang="tr-TR" dirty="0" smtClean="0"/>
              <a:t>C) 87 077 </a:t>
            </a:r>
            <a:br>
              <a:rPr lang="tr-TR" dirty="0" smtClean="0"/>
            </a:br>
            <a:r>
              <a:rPr lang="tr-TR" dirty="0" smtClean="0"/>
              <a:t>D) 94 151</a:t>
            </a:r>
            <a:endParaRPr lang="tr-TR" dirty="0"/>
          </a:p>
        </p:txBody>
      </p:sp>
      <p:sp>
        <p:nvSpPr>
          <p:cNvPr id="4" name="Dikdörtgen 3"/>
          <p:cNvSpPr/>
          <p:nvPr/>
        </p:nvSpPr>
        <p:spPr>
          <a:xfrm>
            <a:off x="3851920" y="6488668"/>
            <a:ext cx="2286203" cy="369332"/>
          </a:xfrm>
          <a:prstGeom prst="rect">
            <a:avLst/>
          </a:prstGeom>
        </p:spPr>
        <p:txBody>
          <a:bodyPr wrap="none">
            <a:spAutoFit/>
          </a:bodyPr>
          <a:lstStyle/>
          <a:p>
            <a:r>
              <a:rPr lang="tr-TR" u="sng" dirty="0" smtClean="0">
                <a:hlinkClick r:id="rId3"/>
              </a:rPr>
              <a:t>www.</a:t>
            </a:r>
            <a:r>
              <a:rPr lang="tr-TR" u="sng" dirty="0" err="1" smtClean="0">
                <a:hlinkClick r:id="rId3"/>
              </a:rPr>
              <a:t>sorubak</a:t>
            </a:r>
            <a:r>
              <a:rPr lang="tr-TR" u="sng" smtClean="0">
                <a:hlinkClick r:id="rId3"/>
              </a:rPr>
              <a:t>.com</a:t>
            </a:r>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Çözümlü örnek sorular</a:t>
            </a:r>
            <a:endParaRPr lang="tr-TR" dirty="0"/>
          </a:p>
        </p:txBody>
      </p:sp>
      <p:sp>
        <p:nvSpPr>
          <p:cNvPr id="3" name="2 İçerik Yer Tutucusu"/>
          <p:cNvSpPr>
            <a:spLocks noGrp="1"/>
          </p:cNvSpPr>
          <p:nvPr>
            <p:ph idx="1"/>
          </p:nvPr>
        </p:nvSpPr>
        <p:spPr/>
        <p:txBody>
          <a:bodyPr>
            <a:normAutofit fontScale="92500" lnSpcReduction="10000"/>
          </a:bodyPr>
          <a:lstStyle/>
          <a:p>
            <a:r>
              <a:rPr lang="tr-TR" dirty="0" smtClean="0"/>
              <a:t>Soru 1: 23 608 sayısını çözümleyelim.</a:t>
            </a:r>
            <a:br>
              <a:rPr lang="tr-TR" dirty="0" smtClean="0"/>
            </a:br>
            <a:r>
              <a:rPr lang="tr-TR" dirty="0" smtClean="0"/>
              <a:t>Çözüm 1: 23 608 = (2 x 10 000) + (3 x 1000) + (6 x 100) + (8 x 1) şeklinde çözümlenir.</a:t>
            </a:r>
            <a:br>
              <a:rPr lang="tr-TR" dirty="0" smtClean="0"/>
            </a:br>
            <a:r>
              <a:rPr lang="tr-TR" dirty="0" smtClean="0"/>
              <a:t>Doğal sayılarda çözümleme yaparken sıfır (0) bulanan basamakları yazmaya gerek yoktur. Sıfırın bulunduğu basamağı atlayarak bir sonraki basamaktan çözümlemeye devam ederiz. Yukarıdaki örnekte onlar basamağı sıfır olduğu için yazılmamıştır.</a:t>
            </a:r>
            <a:br>
              <a:rPr lang="tr-TR" dirty="0" smtClean="0"/>
            </a:br>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p:txBody>
          <a:bodyPr>
            <a:normAutofit fontScale="92500" lnSpcReduction="20000"/>
          </a:bodyPr>
          <a:lstStyle/>
          <a:p>
            <a:r>
              <a:rPr lang="tr-TR" dirty="0" smtClean="0"/>
              <a:t>Soru 2: Çözümlenişi (5 x 1000) + (2 x 100) + (4 x 10) olan doğal sayıyı yazınız.</a:t>
            </a:r>
            <a:br>
              <a:rPr lang="tr-TR" dirty="0" smtClean="0"/>
            </a:br>
            <a:r>
              <a:rPr lang="tr-TR" dirty="0" smtClean="0"/>
              <a:t>Çözüm 2: Çözümlenmiş olarak verilen doğal sayı; binler basmağında 5, yüzler basamağında 2 ve onlar basamağında 4 olan bir sayıdır. Bu rakamları basamaklarına yerleştirecek olursak; 5 240 sayısını elde ederiz. Çözümlemede birler basamağı bulunmadığı için birler basamağına sıfır yazdık.</a:t>
            </a:r>
            <a:br>
              <a:rPr lang="tr-TR" dirty="0" smtClean="0"/>
            </a:br>
            <a:r>
              <a:rPr lang="tr-TR" dirty="0" smtClean="0"/>
              <a:t/>
            </a:r>
            <a:br>
              <a:rPr lang="tr-TR" dirty="0" smtClean="0"/>
            </a:br>
            <a:r>
              <a:rPr lang="tr-TR" dirty="0" smtClean="0"/>
              <a:t/>
            </a:r>
            <a:br>
              <a:rPr lang="tr-TR" dirty="0" smtClean="0"/>
            </a:br>
            <a:endParaRPr lang="tr-TR" dirty="0" smtClean="0"/>
          </a:p>
          <a:p>
            <a:endParaRPr lang="tr-TR"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nlı">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Canl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Canl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46</TotalTime>
  <Words>952</Words>
  <Application>Microsoft Office PowerPoint</Application>
  <PresentationFormat>Ekran Gösterisi (4:3)</PresentationFormat>
  <Paragraphs>163</Paragraphs>
  <Slides>70</Slides>
  <Notes>3</Notes>
  <HiddenSlides>0</HiddenSlides>
  <MMClips>0</MMClips>
  <ScaleCrop>false</ScaleCrop>
  <HeadingPairs>
    <vt:vector size="4" baseType="variant">
      <vt:variant>
        <vt:lpstr>Tema</vt:lpstr>
      </vt:variant>
      <vt:variant>
        <vt:i4>1</vt:i4>
      </vt:variant>
      <vt:variant>
        <vt:lpstr>Slayt Başlıkları</vt:lpstr>
      </vt:variant>
      <vt:variant>
        <vt:i4>70</vt:i4>
      </vt:variant>
    </vt:vector>
  </HeadingPairs>
  <TitlesOfParts>
    <vt:vector size="71" baseType="lpstr">
      <vt:lpstr>Canlı</vt:lpstr>
      <vt:lpstr>5.SINIF MATEMATİK DOĞAL SAYILARI TANIYALIM</vt:lpstr>
      <vt:lpstr>DOĞAL SAYILAR KONU ANLATIMI</vt:lpstr>
      <vt:lpstr>Slayt 3</vt:lpstr>
      <vt:lpstr>BÖLÜKLER ve BASAMAKLAR</vt:lpstr>
      <vt:lpstr>AŞAĞIDAKİ TABLOYU İNCELEYELİM</vt:lpstr>
      <vt:lpstr>DOĞAL SAYILARIN OKUNUŞU ve YAZILIŞI</vt:lpstr>
      <vt:lpstr>DOĞAL SAYILARDA ÇÖZÜMLEME</vt:lpstr>
      <vt:lpstr>Çözümlü örnek sorular</vt:lpstr>
      <vt:lpstr>Slayt 9</vt:lpstr>
      <vt:lpstr>NOT</vt:lpstr>
      <vt:lpstr>DOĞAL SAYILARDA SIRALAMA</vt:lpstr>
      <vt:lpstr>Çözümlü örnek sorular</vt:lpstr>
      <vt:lpstr>Slayt 13</vt:lpstr>
      <vt:lpstr>DEVAMI</vt:lpstr>
      <vt:lpstr>NOT</vt:lpstr>
      <vt:lpstr>SAYI ve BASAMAK DEĞERLERİ</vt:lpstr>
      <vt:lpstr>Slayt 17</vt:lpstr>
      <vt:lpstr>Basamak değeri ile ilgili çözümlü sorular</vt:lpstr>
      <vt:lpstr>Slayt 19</vt:lpstr>
      <vt:lpstr>SAYI DEĞERİ</vt:lpstr>
      <vt:lpstr>Sayı değeri ile ilgili çözümlü sorular </vt:lpstr>
      <vt:lpstr>Slayt 22</vt:lpstr>
      <vt:lpstr>PROPLEMLER</vt:lpstr>
      <vt:lpstr>Slayt 24</vt:lpstr>
      <vt:lpstr>Slayt 25</vt:lpstr>
      <vt:lpstr>Slayt 26</vt:lpstr>
      <vt:lpstr>Slayt 27</vt:lpstr>
      <vt:lpstr>Slayt 28</vt:lpstr>
      <vt:lpstr>SAYILARI OKUYUN VE YAZIN</vt:lpstr>
      <vt:lpstr>Aşağıda okunuşları verilen doğal sayıları, karşılarındaki noktalı yerlere rakamla yazalım</vt:lpstr>
      <vt:lpstr>DOĞAL SAYILARLA İLGİLİ  PROBLEMLER</vt:lpstr>
      <vt:lpstr>Slayt 32</vt:lpstr>
      <vt:lpstr>Slayt 33</vt:lpstr>
      <vt:lpstr>Slayt 34</vt:lpstr>
      <vt:lpstr>www.egitimhane.com</vt:lpstr>
      <vt:lpstr>Slayt 36</vt:lpstr>
      <vt:lpstr>Slayt 37</vt:lpstr>
      <vt:lpstr>Slayt 38</vt:lpstr>
      <vt:lpstr>Slayt 39</vt:lpstr>
      <vt:lpstr>Slayt 40</vt:lpstr>
      <vt:lpstr>ÇÖZÜMLER</vt:lpstr>
      <vt:lpstr>Slayt 42</vt:lpstr>
      <vt:lpstr>Slayt 43</vt:lpstr>
      <vt:lpstr>Slayt 44</vt:lpstr>
      <vt:lpstr>Slayt 45</vt:lpstr>
      <vt:lpstr>Slayt 46</vt:lpstr>
      <vt:lpstr>Slayt 47</vt:lpstr>
      <vt:lpstr>Slayt 48</vt:lpstr>
      <vt:lpstr>Slayt 49</vt:lpstr>
      <vt:lpstr>Slayt 50</vt:lpstr>
      <vt:lpstr>TEST ÇÖZELİM</vt:lpstr>
      <vt:lpstr>Slayt 52</vt:lpstr>
      <vt:lpstr>Slayt 53</vt:lpstr>
      <vt:lpstr>Slayt 54</vt:lpstr>
      <vt:lpstr>Slayt 55</vt:lpstr>
      <vt:lpstr>Slayt 56</vt:lpstr>
      <vt:lpstr>Slayt 57</vt:lpstr>
      <vt:lpstr>Slayt 58</vt:lpstr>
      <vt:lpstr>Slayt 59</vt:lpstr>
      <vt:lpstr>Slayt 60</vt:lpstr>
      <vt:lpstr>Slayt 61</vt:lpstr>
      <vt:lpstr>Slayt 62</vt:lpstr>
      <vt:lpstr>Slayt 63</vt:lpstr>
      <vt:lpstr>Slayt 64</vt:lpstr>
      <vt:lpstr>Slayt 65</vt:lpstr>
      <vt:lpstr>Slayt 66</vt:lpstr>
      <vt:lpstr>Slayt 67</vt:lpstr>
      <vt:lpstr>Slayt 68</vt:lpstr>
      <vt:lpstr>Slayt 69</vt:lpstr>
      <vt:lpstr>Slayt 70</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2015-12-16T15:19:03Z</dcterms:created>
  <dcterms:modified xsi:type="dcterms:W3CDTF">2015-12-16T19:55:29Z</dcterms:modified>
  <cp:category>www.sorubak.com</cp:category>
</cp:coreProperties>
</file>