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2052" y="-8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39635-8CEB-4223-84B8-85D65F6B2799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172392-6504-4F9D-BAA8-8A2B2A66B9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1085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72392-6504-4F9D-BAA8-8A2B2A66B931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37882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05F63-2311-4715-A959-7DB7EDB1ED1E}" type="datetimeFigureOut">
              <a:rPr lang="tr-TR" smtClean="0"/>
              <a:pPr/>
              <a:t>25.11.2015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742A5-EA68-43D0-85EA-8A383F700A5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-1" y="404664"/>
            <a:ext cx="914400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 SINIF </a:t>
            </a:r>
          </a:p>
          <a:p>
            <a:pPr algn="ctr"/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TÜRKÇE DERSİ </a:t>
            </a:r>
          </a:p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BÜYÜK ÜNLÜ UYUMU KURALI VE ETKİNLİKLERİ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082331" y="5589240"/>
            <a:ext cx="711733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2000" b="1" cap="none" spc="0" dirty="0" smtClean="0">
                <a:ln w="50800"/>
                <a:solidFill>
                  <a:srgbClr val="7030A0"/>
                </a:solidFill>
                <a:effectLst/>
              </a:rPr>
              <a:t>Hazırlayanın: Adı=Dilruba Soyadı=</a:t>
            </a:r>
            <a:r>
              <a:rPr lang="tr-TR" sz="2000" b="1" cap="none" spc="0" dirty="0" err="1" smtClean="0">
                <a:ln w="50800"/>
                <a:solidFill>
                  <a:srgbClr val="7030A0"/>
                </a:solidFill>
                <a:effectLst/>
              </a:rPr>
              <a:t>Mengi</a:t>
            </a:r>
            <a:r>
              <a:rPr lang="tr-TR" sz="2000" b="1" cap="none" spc="0" dirty="0" smtClean="0">
                <a:ln w="50800"/>
                <a:solidFill>
                  <a:srgbClr val="7030A0"/>
                </a:solidFill>
                <a:effectLst/>
              </a:rPr>
              <a:t> Sınıfı=5-B Numarası=502</a:t>
            </a:r>
          </a:p>
          <a:p>
            <a:pPr algn="ctr"/>
            <a:r>
              <a:rPr lang="tr-TR" sz="2000" b="1" dirty="0" smtClean="0">
                <a:ln w="50800"/>
                <a:solidFill>
                  <a:srgbClr val="7030A0"/>
                </a:solidFill>
              </a:rPr>
              <a:t>Okulu=Orhangazi İmam hatip Ortaokulu / Eskişehir</a:t>
            </a:r>
            <a:r>
              <a:rPr lang="tr-TR" sz="2000" b="1" cap="none" spc="0" dirty="0" smtClean="0">
                <a:ln w="50800"/>
                <a:solidFill>
                  <a:srgbClr val="7030A0"/>
                </a:solidFill>
                <a:effectLst/>
              </a:rPr>
              <a:t> </a:t>
            </a:r>
            <a:endParaRPr lang="tr-TR" sz="2000" b="1" cap="none" spc="0" dirty="0">
              <a:ln w="50800"/>
              <a:solidFill>
                <a:srgbClr val="7030A0"/>
              </a:solidFill>
              <a:effectLst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1828" y="2564905"/>
            <a:ext cx="887217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ETKİNLİK BURADA BİTTİ…</a:t>
            </a:r>
          </a:p>
          <a:p>
            <a:pPr algn="ctr"/>
            <a:r>
              <a:rPr lang="tr-TR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ZAMAN AYIRDIĞIN İÇİN TEŞEKKÜRLER </a:t>
            </a:r>
            <a:r>
              <a:rPr lang="tr-TR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sym typeface="Wingdings" pitchFamily="2" charset="2"/>
              </a:rPr>
              <a:t> </a:t>
            </a:r>
            <a:endParaRPr lang="tr-TR" sz="4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C:\Users\ilhan\Desktop\ds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1234232" cy="2304926"/>
          </a:xfrm>
          <a:prstGeom prst="rect">
            <a:avLst/>
          </a:prstGeom>
          <a:noFill/>
        </p:spPr>
      </p:pic>
      <p:pic>
        <p:nvPicPr>
          <p:cNvPr id="5123" name="Picture 3" descr="C:\Users\ilhan\Desktop\depositphotos_31115297-Curious-little-boy-think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37808">
            <a:off x="2474328" y="177021"/>
            <a:ext cx="1485659" cy="2063680"/>
          </a:xfrm>
          <a:prstGeom prst="rect">
            <a:avLst/>
          </a:prstGeom>
          <a:noFill/>
        </p:spPr>
      </p:pic>
      <p:pic>
        <p:nvPicPr>
          <p:cNvPr id="5124" name="Picture 4" descr="C:\Users\ilhan\Desktop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61193">
            <a:off x="1030687" y="4085762"/>
            <a:ext cx="1781175" cy="2562225"/>
          </a:xfrm>
          <a:prstGeom prst="rect">
            <a:avLst/>
          </a:prstGeom>
          <a:noFill/>
        </p:spPr>
      </p:pic>
      <p:pic>
        <p:nvPicPr>
          <p:cNvPr id="5125" name="Picture 5" descr="C:\Users\ilhan\Desktop\indir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544317">
            <a:off x="4283968" y="4365104"/>
            <a:ext cx="2286000" cy="1819275"/>
          </a:xfrm>
          <a:prstGeom prst="rect">
            <a:avLst/>
          </a:prstGeom>
          <a:noFill/>
        </p:spPr>
      </p:pic>
      <p:pic>
        <p:nvPicPr>
          <p:cNvPr id="5126" name="Picture 6" descr="C:\Users\ilhan\Desktop\left-hande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95876" y="1"/>
            <a:ext cx="4048125" cy="2686051"/>
          </a:xfrm>
          <a:prstGeom prst="rect">
            <a:avLst/>
          </a:prstGeom>
          <a:noFill/>
        </p:spPr>
      </p:pic>
      <p:pic>
        <p:nvPicPr>
          <p:cNvPr id="5127" name="Picture 7" descr="C:\Users\ilhan\Desktop\images (1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05650" y="3717032"/>
            <a:ext cx="2038351" cy="22479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79513" y="0"/>
            <a:ext cx="87694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BÜYÜK ÜNLÜ UYUMU NEDİR?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0" y="908721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Türkçe  dilinde kelimenin ilk ünlü harfi kalın ise diğer ünlü harfleri de kalın, ilk ünlü harfi ince ise diğer ünlü harfleri de ince olmalıdır.Buna </a:t>
            </a:r>
            <a:r>
              <a:rPr lang="tr-TR" sz="2400" dirty="0" smtClean="0">
                <a:solidFill>
                  <a:srgbClr val="7030A0"/>
                </a:solidFill>
              </a:rPr>
              <a:t>BÜYÜK ÜNLÜ UYUMU </a:t>
            </a:r>
            <a:r>
              <a:rPr lang="tr-TR" sz="2400" dirty="0" smtClean="0"/>
              <a:t>denir.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1" y="2348881"/>
            <a:ext cx="265329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ÖRNEK;</a:t>
            </a:r>
            <a:endParaRPr lang="tr-TR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0" y="3501008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S</a:t>
            </a:r>
            <a:r>
              <a:rPr lang="tr-TR" sz="3600" u="sng" dirty="0" smtClean="0">
                <a:solidFill>
                  <a:srgbClr val="7030A0"/>
                </a:solidFill>
              </a:rPr>
              <a:t>e</a:t>
            </a:r>
            <a:r>
              <a:rPr lang="tr-TR" sz="3600" dirty="0" smtClean="0"/>
              <a:t>vg</a:t>
            </a:r>
            <a:r>
              <a:rPr lang="tr-TR" sz="3600" u="sng" dirty="0" smtClean="0">
                <a:solidFill>
                  <a:srgbClr val="7030A0"/>
                </a:solidFill>
              </a:rPr>
              <a:t>i</a:t>
            </a:r>
            <a:r>
              <a:rPr lang="tr-TR" sz="3600" u="sng" dirty="0" smtClean="0"/>
              <a:t> </a:t>
            </a:r>
            <a:r>
              <a:rPr lang="tr-TR" sz="3600" dirty="0" smtClean="0"/>
              <a:t>              K</a:t>
            </a:r>
            <a:r>
              <a:rPr lang="tr-TR" sz="3600" u="sng" dirty="0" smtClean="0">
                <a:solidFill>
                  <a:srgbClr val="7030A0"/>
                </a:solidFill>
              </a:rPr>
              <a:t>a</a:t>
            </a:r>
            <a:r>
              <a:rPr lang="tr-TR" sz="3600" dirty="0" smtClean="0"/>
              <a:t>b</a:t>
            </a:r>
            <a:r>
              <a:rPr lang="tr-TR" sz="3600" u="sng" dirty="0" smtClean="0">
                <a:solidFill>
                  <a:srgbClr val="7030A0"/>
                </a:solidFill>
              </a:rPr>
              <a:t>a</a:t>
            </a:r>
            <a:r>
              <a:rPr lang="tr-TR" sz="3600" dirty="0" smtClean="0"/>
              <a:t>               K</a:t>
            </a:r>
            <a:r>
              <a:rPr lang="tr-TR" sz="3600" u="sng" dirty="0" smtClean="0">
                <a:solidFill>
                  <a:srgbClr val="7030A0"/>
                </a:solidFill>
              </a:rPr>
              <a:t>a</a:t>
            </a:r>
            <a:r>
              <a:rPr lang="tr-TR" sz="3600" dirty="0" smtClean="0"/>
              <a:t>f</a:t>
            </a:r>
            <a:r>
              <a:rPr lang="tr-TR" sz="3600" u="sng" dirty="0" smtClean="0">
                <a:solidFill>
                  <a:srgbClr val="7030A0"/>
                </a:solidFill>
              </a:rPr>
              <a:t>e</a:t>
            </a:r>
            <a:r>
              <a:rPr lang="tr-TR" sz="3600" dirty="0" smtClean="0"/>
              <a:t>s               P</a:t>
            </a:r>
            <a:r>
              <a:rPr lang="tr-TR" sz="3600" u="sng" dirty="0" smtClean="0">
                <a:solidFill>
                  <a:srgbClr val="7030A0"/>
                </a:solidFill>
              </a:rPr>
              <a:t>o</a:t>
            </a:r>
            <a:r>
              <a:rPr lang="tr-TR" sz="3600" dirty="0" smtClean="0"/>
              <a:t>ş</a:t>
            </a:r>
            <a:r>
              <a:rPr lang="tr-TR" sz="3600" u="sng" dirty="0" smtClean="0">
                <a:solidFill>
                  <a:srgbClr val="7030A0"/>
                </a:solidFill>
              </a:rPr>
              <a:t>e</a:t>
            </a:r>
            <a:r>
              <a:rPr lang="tr-TR" sz="3600" dirty="0" smtClean="0"/>
              <a:t>t</a:t>
            </a:r>
          </a:p>
          <a:p>
            <a:r>
              <a:rPr lang="tr-TR" sz="1200" dirty="0"/>
              <a:t> </a:t>
            </a:r>
            <a:r>
              <a:rPr lang="tr-TR" sz="1200" dirty="0" smtClean="0"/>
              <a:t>   </a:t>
            </a:r>
            <a:r>
              <a:rPr lang="tr-TR" sz="3600" dirty="0" smtClean="0"/>
              <a:t> </a:t>
            </a:r>
            <a:endParaRPr lang="tr-TR" sz="3600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0" y="4005064"/>
            <a:ext cx="889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      i           i                                   k       k                                    k     i                                         k      i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12" name="11 Köşeli Çift Ayraç"/>
          <p:cNvSpPr/>
          <p:nvPr/>
        </p:nvSpPr>
        <p:spPr>
          <a:xfrm rot="5400000">
            <a:off x="2942692" y="3906180"/>
            <a:ext cx="432048" cy="1061864"/>
          </a:xfrm>
          <a:prstGeom prst="chevr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Köşeli Çift Ayraç"/>
          <p:cNvSpPr/>
          <p:nvPr/>
        </p:nvSpPr>
        <p:spPr>
          <a:xfrm rot="5400000">
            <a:off x="467545" y="3861048"/>
            <a:ext cx="504056" cy="1080120"/>
          </a:xfrm>
          <a:prstGeom prst="chevr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13 Köşeli Çift Ayraç"/>
          <p:cNvSpPr/>
          <p:nvPr/>
        </p:nvSpPr>
        <p:spPr>
          <a:xfrm rot="5400000">
            <a:off x="5292081" y="3861048"/>
            <a:ext cx="504056" cy="1080120"/>
          </a:xfrm>
          <a:prstGeom prst="chevr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Köşeli Çift Ayraç"/>
          <p:cNvSpPr/>
          <p:nvPr/>
        </p:nvSpPr>
        <p:spPr>
          <a:xfrm rot="5400000">
            <a:off x="7848365" y="3897052"/>
            <a:ext cx="576064" cy="1080120"/>
          </a:xfrm>
          <a:prstGeom prst="chevr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0" y="4725145"/>
            <a:ext cx="889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</a:t>
            </a:r>
            <a:r>
              <a:rPr lang="tr-TR" dirty="0" err="1" smtClean="0"/>
              <a:t>BÜU’na</a:t>
            </a:r>
            <a:r>
              <a:rPr lang="tr-TR" dirty="0"/>
              <a:t> </a:t>
            </a:r>
            <a:r>
              <a:rPr lang="tr-TR" dirty="0" smtClean="0"/>
              <a:t>uyar                       </a:t>
            </a:r>
            <a:r>
              <a:rPr lang="tr-TR" dirty="0" err="1" smtClean="0"/>
              <a:t>BÜU’na</a:t>
            </a:r>
            <a:r>
              <a:rPr lang="tr-TR" dirty="0" smtClean="0"/>
              <a:t> uyar                        </a:t>
            </a:r>
            <a:r>
              <a:rPr lang="tr-TR" dirty="0" err="1" smtClean="0"/>
              <a:t>BÜU’na</a:t>
            </a:r>
            <a:r>
              <a:rPr lang="tr-TR" dirty="0" smtClean="0"/>
              <a:t> uymaz                    </a:t>
            </a:r>
            <a:r>
              <a:rPr lang="tr-TR" dirty="0" err="1" smtClean="0"/>
              <a:t>BÜU’na</a:t>
            </a:r>
            <a:r>
              <a:rPr lang="tr-TR" dirty="0" smtClean="0"/>
              <a:t> uymaz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0" y="6488668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!BÜU=Büyük Ünlü Uyumu!</a:t>
            </a:r>
            <a:endParaRPr lang="tr-TR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Pasta"/>
          <p:cNvSpPr/>
          <p:nvPr/>
        </p:nvSpPr>
        <p:spPr>
          <a:xfrm>
            <a:off x="179512" y="188640"/>
            <a:ext cx="1656184" cy="792088"/>
          </a:xfrm>
          <a:prstGeom prst="pi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899592" y="26064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Etkinlik 1 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231232" y="476672"/>
            <a:ext cx="6480000" cy="32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Aşağıdaki kelimelerin </a:t>
            </a:r>
            <a:r>
              <a:rPr lang="tr-TR" sz="2000" dirty="0" err="1" smtClean="0"/>
              <a:t>BÜU’na</a:t>
            </a:r>
            <a:r>
              <a:rPr lang="tr-TR" sz="2000" dirty="0" smtClean="0"/>
              <a:t> uyup uymadığını yazalım.</a:t>
            </a:r>
            <a:endParaRPr lang="tr-TR" sz="2000" dirty="0"/>
          </a:p>
        </p:txBody>
      </p:sp>
      <p:sp>
        <p:nvSpPr>
          <p:cNvPr id="6" name="5 Komut Düğmesi: Yardım">
            <a:hlinkClick r:id="" action="ppaction://noaction" highlightClick="1"/>
          </p:cNvPr>
          <p:cNvSpPr/>
          <p:nvPr/>
        </p:nvSpPr>
        <p:spPr>
          <a:xfrm rot="1382135">
            <a:off x="7134799" y="1178384"/>
            <a:ext cx="1256709" cy="1209486"/>
          </a:xfrm>
          <a:prstGeom prst="actionButtonHelp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Yardım">
            <a:hlinkClick r:id="" action="ppaction://noaction" highlightClick="1"/>
          </p:cNvPr>
          <p:cNvSpPr/>
          <p:nvPr/>
        </p:nvSpPr>
        <p:spPr>
          <a:xfrm rot="19793939">
            <a:off x="395153" y="1280808"/>
            <a:ext cx="1229652" cy="1190574"/>
          </a:xfrm>
          <a:prstGeom prst="actionButtonHelp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179512" y="2636912"/>
            <a:ext cx="87129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Melek=        </a:t>
            </a:r>
          </a:p>
          <a:p>
            <a:r>
              <a:rPr lang="tr-TR" sz="2800" dirty="0" smtClean="0"/>
              <a:t>Analiz=</a:t>
            </a:r>
          </a:p>
          <a:p>
            <a:r>
              <a:rPr lang="tr-TR" sz="2800" dirty="0" smtClean="0"/>
              <a:t>Versiyon= </a:t>
            </a:r>
          </a:p>
          <a:p>
            <a:r>
              <a:rPr lang="tr-TR" sz="2800" dirty="0" smtClean="0"/>
              <a:t>Tabak=</a:t>
            </a:r>
          </a:p>
          <a:p>
            <a:r>
              <a:rPr lang="tr-TR" sz="2800" dirty="0" smtClean="0"/>
              <a:t>Bardak= </a:t>
            </a:r>
          </a:p>
          <a:p>
            <a:r>
              <a:rPr lang="tr-TR" sz="2800" dirty="0" smtClean="0"/>
              <a:t>Antipatik=</a:t>
            </a:r>
          </a:p>
          <a:p>
            <a:r>
              <a:rPr lang="tr-TR" sz="2800" dirty="0" smtClean="0"/>
              <a:t>Kelebek=</a:t>
            </a:r>
          </a:p>
          <a:p>
            <a:r>
              <a:rPr lang="tr-TR" sz="2800" dirty="0" smtClean="0"/>
              <a:t>Çekirdek=</a:t>
            </a:r>
          </a:p>
          <a:p>
            <a:r>
              <a:rPr lang="tr-TR" sz="2800" dirty="0" smtClean="0"/>
              <a:t>       </a:t>
            </a:r>
            <a:endParaRPr lang="tr-TR" sz="2800" dirty="0"/>
          </a:p>
        </p:txBody>
      </p:sp>
      <p:sp>
        <p:nvSpPr>
          <p:cNvPr id="9" name="8 Komut Düğmesi: Yardım">
            <a:hlinkClick r:id="" action="ppaction://noaction" highlightClick="1"/>
          </p:cNvPr>
          <p:cNvSpPr/>
          <p:nvPr/>
        </p:nvSpPr>
        <p:spPr>
          <a:xfrm rot="1207650">
            <a:off x="5950645" y="3722067"/>
            <a:ext cx="2808312" cy="2736304"/>
          </a:xfrm>
          <a:prstGeom prst="actionButtonHelp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Pasta"/>
          <p:cNvSpPr/>
          <p:nvPr/>
        </p:nvSpPr>
        <p:spPr>
          <a:xfrm>
            <a:off x="179512" y="188640"/>
            <a:ext cx="1728192" cy="792088"/>
          </a:xfrm>
          <a:prstGeom prst="pi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26064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</a:t>
            </a:r>
            <a:r>
              <a:rPr lang="tr-TR" dirty="0" smtClean="0">
                <a:solidFill>
                  <a:srgbClr val="7030A0"/>
                </a:solidFill>
              </a:rPr>
              <a:t>Etkinlik 2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195736" y="476672"/>
            <a:ext cx="6552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Aşağıdaki ipuçlarına göre kelime yazalım.</a:t>
            </a:r>
            <a:endParaRPr lang="tr-TR" sz="2000" dirty="0"/>
          </a:p>
        </p:txBody>
      </p:sp>
      <p:sp>
        <p:nvSpPr>
          <p:cNvPr id="5" name="4 Şeritli Sağ Ok"/>
          <p:cNvSpPr/>
          <p:nvPr/>
        </p:nvSpPr>
        <p:spPr>
          <a:xfrm>
            <a:off x="3059832" y="1700808"/>
            <a:ext cx="1584176" cy="216024"/>
          </a:xfrm>
          <a:prstGeom prst="striped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Şeritli Sağ Ok"/>
          <p:cNvSpPr/>
          <p:nvPr/>
        </p:nvSpPr>
        <p:spPr>
          <a:xfrm>
            <a:off x="3059832" y="2564904"/>
            <a:ext cx="1584176" cy="216024"/>
          </a:xfrm>
          <a:prstGeom prst="striped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Şeritli Sağ Ok"/>
          <p:cNvSpPr/>
          <p:nvPr/>
        </p:nvSpPr>
        <p:spPr>
          <a:xfrm>
            <a:off x="3059832" y="3356992"/>
            <a:ext cx="1584176" cy="216024"/>
          </a:xfrm>
          <a:prstGeom prst="striped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Şeritli Sağ Ok"/>
          <p:cNvSpPr/>
          <p:nvPr/>
        </p:nvSpPr>
        <p:spPr>
          <a:xfrm>
            <a:off x="3059832" y="4149080"/>
            <a:ext cx="1584176" cy="216024"/>
          </a:xfrm>
          <a:prstGeom prst="striped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179512" y="1628800"/>
            <a:ext cx="100811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              </a:t>
            </a:r>
            <a:r>
              <a:rPr lang="tr-TR" dirty="0" err="1" smtClean="0"/>
              <a:t>BÜU’na</a:t>
            </a:r>
            <a:r>
              <a:rPr lang="tr-TR" dirty="0" smtClean="0"/>
              <a:t> </a:t>
            </a:r>
            <a:r>
              <a:rPr lang="tr-TR" b="1" dirty="0" smtClean="0"/>
              <a:t>uyar.                                   …...............                                      </a:t>
            </a:r>
          </a:p>
          <a:p>
            <a:endParaRPr lang="tr-TR" b="1" dirty="0" smtClean="0"/>
          </a:p>
          <a:p>
            <a:endParaRPr lang="tr-TR" b="1" dirty="0" smtClean="0"/>
          </a:p>
          <a:p>
            <a:r>
              <a:rPr lang="tr-TR" b="1" dirty="0" smtClean="0"/>
              <a:t>                        </a:t>
            </a:r>
            <a:r>
              <a:rPr lang="tr-TR" dirty="0" err="1" smtClean="0"/>
              <a:t>BÜU’na</a:t>
            </a:r>
            <a:r>
              <a:rPr lang="tr-TR" b="1" dirty="0" smtClean="0"/>
              <a:t> uymaz.                                 ………………..</a:t>
            </a:r>
          </a:p>
          <a:p>
            <a:endParaRPr lang="tr-TR" b="1" dirty="0" smtClean="0"/>
          </a:p>
          <a:p>
            <a:r>
              <a:rPr lang="tr-TR" b="1" dirty="0" smtClean="0"/>
              <a:t>              </a:t>
            </a:r>
          </a:p>
          <a:p>
            <a:r>
              <a:rPr lang="tr-TR" b="1" dirty="0" smtClean="0"/>
              <a:t>                        </a:t>
            </a:r>
            <a:r>
              <a:rPr lang="tr-TR" dirty="0" err="1" smtClean="0"/>
              <a:t>BÜU’na</a:t>
            </a:r>
            <a:r>
              <a:rPr lang="tr-TR" b="1" dirty="0" smtClean="0"/>
              <a:t> uymaz.                                 ………………..</a:t>
            </a:r>
          </a:p>
          <a:p>
            <a:endParaRPr lang="tr-TR" b="1" dirty="0" smtClean="0"/>
          </a:p>
          <a:p>
            <a:endParaRPr lang="tr-TR" dirty="0" smtClean="0"/>
          </a:p>
          <a:p>
            <a:r>
              <a:rPr lang="tr-TR" dirty="0" smtClean="0"/>
              <a:t>                            </a:t>
            </a:r>
            <a:r>
              <a:rPr lang="tr-TR" dirty="0" err="1" smtClean="0"/>
              <a:t>BÜU’na</a:t>
            </a:r>
            <a:r>
              <a:rPr lang="tr-TR" b="1" dirty="0" smtClean="0"/>
              <a:t> uyar.                                 ……………….. </a:t>
            </a:r>
          </a:p>
        </p:txBody>
      </p:sp>
      <p:pic>
        <p:nvPicPr>
          <p:cNvPr id="1026" name="Picture 2" descr="C:\Users\ilhan\Desktop\ds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26117">
            <a:off x="5641489" y="4418506"/>
            <a:ext cx="1800200" cy="22860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10 Bulut Belirtme Çizgisi"/>
          <p:cNvSpPr/>
          <p:nvPr/>
        </p:nvSpPr>
        <p:spPr>
          <a:xfrm>
            <a:off x="6372200" y="2996952"/>
            <a:ext cx="2232248" cy="1512168"/>
          </a:xfrm>
          <a:prstGeom prst="cloudCallou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6516216" y="3212977"/>
            <a:ext cx="2376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D60093"/>
                </a:solidFill>
              </a:rPr>
              <a:t>?????</a:t>
            </a:r>
            <a:endParaRPr lang="tr-TR" sz="6000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Pasta"/>
          <p:cNvSpPr/>
          <p:nvPr/>
        </p:nvSpPr>
        <p:spPr>
          <a:xfrm>
            <a:off x="179512" y="188640"/>
            <a:ext cx="1728192" cy="792088"/>
          </a:xfrm>
          <a:prstGeom prst="pi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899592" y="26064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 Etkinlik 3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195736" y="332656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Aşağıdaki bilgilerin doğruluğuna göre okları takip edelim.Bakalım hangi kelimeye ulaşacaksın?</a:t>
            </a:r>
            <a:endParaRPr lang="tr-TR" sz="20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0" y="2708921"/>
            <a:ext cx="856895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 Süpürge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 rot="21062581">
            <a:off x="3494388" y="2412689"/>
            <a:ext cx="19037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</p:txBody>
      </p:sp>
      <p:sp>
        <p:nvSpPr>
          <p:cNvPr id="8" name="7 Metin kutusu"/>
          <p:cNvSpPr txBox="1"/>
          <p:nvPr/>
        </p:nvSpPr>
        <p:spPr>
          <a:xfrm>
            <a:off x="2843808" y="1772815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Kitap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2987824" y="400506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Şekil</a:t>
            </a:r>
            <a:endParaRPr lang="tr-TR" dirty="0"/>
          </a:p>
        </p:txBody>
      </p:sp>
      <p:cxnSp>
        <p:nvCxnSpPr>
          <p:cNvPr id="11" name="10 Düz Ok Bağlayıcısı"/>
          <p:cNvCxnSpPr>
            <a:endCxn id="8" idx="1"/>
          </p:cNvCxnSpPr>
          <p:nvPr/>
        </p:nvCxnSpPr>
        <p:spPr>
          <a:xfrm flipV="1">
            <a:off x="1835696" y="1957481"/>
            <a:ext cx="1008112" cy="11114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>
            <a:off x="1835696" y="3068960"/>
            <a:ext cx="1224136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3419872" y="1916833"/>
            <a:ext cx="1152128" cy="4634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 flipV="1">
            <a:off x="3419872" y="1628800"/>
            <a:ext cx="122413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5" name="24 Metin kutusu"/>
          <p:cNvSpPr txBox="1"/>
          <p:nvPr/>
        </p:nvSpPr>
        <p:spPr>
          <a:xfrm>
            <a:off x="4499992" y="220486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Lira</a:t>
            </a:r>
            <a:endParaRPr lang="tr-TR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4572000" y="148478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Çekmece</a:t>
            </a:r>
            <a:endParaRPr lang="tr-TR" dirty="0"/>
          </a:p>
        </p:txBody>
      </p:sp>
      <p:cxnSp>
        <p:nvCxnSpPr>
          <p:cNvPr id="29" name="28 Düz Ok Bağlayıcısı"/>
          <p:cNvCxnSpPr/>
          <p:nvPr/>
        </p:nvCxnSpPr>
        <p:spPr>
          <a:xfrm flipV="1">
            <a:off x="3635896" y="3861049"/>
            <a:ext cx="108012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8" name="37 Düz Ok Bağlayıcısı"/>
          <p:cNvCxnSpPr/>
          <p:nvPr/>
        </p:nvCxnSpPr>
        <p:spPr>
          <a:xfrm>
            <a:off x="3635896" y="4149081"/>
            <a:ext cx="108012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4" name="43 Metin kutusu"/>
          <p:cNvSpPr txBox="1"/>
          <p:nvPr/>
        </p:nvSpPr>
        <p:spPr>
          <a:xfrm>
            <a:off x="4644008" y="3717033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Dosya </a:t>
            </a:r>
            <a:endParaRPr lang="tr-TR" dirty="0"/>
          </a:p>
        </p:txBody>
      </p:sp>
      <p:sp>
        <p:nvSpPr>
          <p:cNvPr id="46" name="45 Metin kutusu"/>
          <p:cNvSpPr txBox="1"/>
          <p:nvPr/>
        </p:nvSpPr>
        <p:spPr>
          <a:xfrm>
            <a:off x="4644008" y="4293097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Plastik </a:t>
            </a:r>
            <a:endParaRPr lang="tr-TR" dirty="0"/>
          </a:p>
        </p:txBody>
      </p:sp>
      <p:sp>
        <p:nvSpPr>
          <p:cNvPr id="47" name="46 Metin kutusu"/>
          <p:cNvSpPr txBox="1"/>
          <p:nvPr/>
        </p:nvSpPr>
        <p:spPr>
          <a:xfrm rot="18923218">
            <a:off x="1474661" y="1987733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BÜU’NA UYAR</a:t>
            </a:r>
            <a:endParaRPr lang="tr-TR" sz="1400" dirty="0"/>
          </a:p>
        </p:txBody>
      </p:sp>
      <p:sp>
        <p:nvSpPr>
          <p:cNvPr id="48" name="47 Metin kutusu"/>
          <p:cNvSpPr txBox="1"/>
          <p:nvPr/>
        </p:nvSpPr>
        <p:spPr>
          <a:xfrm rot="2461455">
            <a:off x="1437755" y="3787402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BÜU’NA UYMAZ</a:t>
            </a:r>
            <a:endParaRPr lang="tr-TR" sz="1400" dirty="0"/>
          </a:p>
        </p:txBody>
      </p:sp>
      <p:sp>
        <p:nvSpPr>
          <p:cNvPr id="49" name="48 Metin kutusu"/>
          <p:cNvSpPr txBox="1"/>
          <p:nvPr/>
        </p:nvSpPr>
        <p:spPr>
          <a:xfrm rot="20864854">
            <a:off x="3431207" y="1463915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BÜU’NA UYAR</a:t>
            </a:r>
            <a:endParaRPr lang="tr-TR" sz="1400" dirty="0"/>
          </a:p>
        </p:txBody>
      </p:sp>
      <p:sp>
        <p:nvSpPr>
          <p:cNvPr id="50" name="49 Metin kutusu"/>
          <p:cNvSpPr txBox="1"/>
          <p:nvPr/>
        </p:nvSpPr>
        <p:spPr>
          <a:xfrm rot="1420500">
            <a:off x="3207352" y="2453539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BÜU’NA UYMAZ</a:t>
            </a:r>
            <a:endParaRPr lang="tr-TR" sz="1400" dirty="0"/>
          </a:p>
        </p:txBody>
      </p:sp>
      <p:sp>
        <p:nvSpPr>
          <p:cNvPr id="51" name="50 Metin kutusu"/>
          <p:cNvSpPr txBox="1"/>
          <p:nvPr/>
        </p:nvSpPr>
        <p:spPr>
          <a:xfrm rot="20632156">
            <a:off x="3477727" y="3420326"/>
            <a:ext cx="3779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BÜU’NA UYAR</a:t>
            </a:r>
            <a:endParaRPr lang="tr-TR" sz="1400" dirty="0"/>
          </a:p>
        </p:txBody>
      </p:sp>
      <p:sp>
        <p:nvSpPr>
          <p:cNvPr id="52" name="51 Metin kutusu"/>
          <p:cNvSpPr txBox="1"/>
          <p:nvPr/>
        </p:nvSpPr>
        <p:spPr>
          <a:xfrm rot="751793">
            <a:off x="3491823" y="4450046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BÜU’NA UYMAZ</a:t>
            </a:r>
            <a:endParaRPr lang="tr-TR" sz="1400" dirty="0"/>
          </a:p>
        </p:txBody>
      </p:sp>
      <p:pic>
        <p:nvPicPr>
          <p:cNvPr id="2050" name="Picture 2" descr="C:\Users\ilhan\Desktop\depositphotos_31115297-Curious-little-boy-thin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1" y="2564904"/>
            <a:ext cx="2962275" cy="41148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30" y="1412777"/>
            <a:ext cx="8460431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CEVAP ANAHTARI</a:t>
            </a:r>
            <a:endParaRPr lang="tr-TR" sz="11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Users\ilhan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30" y="332657"/>
            <a:ext cx="1781175" cy="2562225"/>
          </a:xfrm>
          <a:prstGeom prst="rect">
            <a:avLst/>
          </a:prstGeom>
          <a:noFill/>
        </p:spPr>
      </p:pic>
      <p:pic>
        <p:nvPicPr>
          <p:cNvPr id="3075" name="Picture 3" descr="C:\Users\ilhan\Desktop\indir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725145"/>
            <a:ext cx="2286000" cy="1819275"/>
          </a:xfrm>
          <a:prstGeom prst="rect">
            <a:avLst/>
          </a:prstGeom>
          <a:noFill/>
        </p:spPr>
      </p:pic>
      <p:pic>
        <p:nvPicPr>
          <p:cNvPr id="3076" name="Picture 4" descr="C:\Users\ilhan\Desktop\left-hand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8641"/>
            <a:ext cx="4140968" cy="1556792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08442" y="1"/>
            <a:ext cx="83894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ETKİNLİK 1’İn cevap anahtarI 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0" y="980729"/>
            <a:ext cx="72008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7030A0"/>
                </a:solidFill>
              </a:rPr>
              <a:t>1-</a:t>
            </a:r>
            <a:r>
              <a:rPr lang="tr-TR" sz="4000" dirty="0" smtClean="0"/>
              <a:t>Uyar</a:t>
            </a:r>
            <a:r>
              <a:rPr lang="tr-TR" sz="4000" dirty="0" smtClean="0">
                <a:solidFill>
                  <a:srgbClr val="7030A0"/>
                </a:solidFill>
              </a:rPr>
              <a:t> </a:t>
            </a:r>
          </a:p>
          <a:p>
            <a:r>
              <a:rPr lang="tr-TR" sz="4000" dirty="0" smtClean="0">
                <a:solidFill>
                  <a:srgbClr val="7030A0"/>
                </a:solidFill>
              </a:rPr>
              <a:t>2-</a:t>
            </a:r>
            <a:r>
              <a:rPr lang="tr-TR" sz="4000" dirty="0" smtClean="0"/>
              <a:t>Uymaz</a:t>
            </a:r>
          </a:p>
          <a:p>
            <a:r>
              <a:rPr lang="tr-TR" sz="4000" dirty="0" smtClean="0">
                <a:solidFill>
                  <a:srgbClr val="7030A0"/>
                </a:solidFill>
              </a:rPr>
              <a:t>3-</a:t>
            </a:r>
            <a:r>
              <a:rPr lang="tr-TR" sz="4000" dirty="0" smtClean="0"/>
              <a:t>Uymaz</a:t>
            </a:r>
          </a:p>
          <a:p>
            <a:r>
              <a:rPr lang="tr-TR" sz="4000" dirty="0" smtClean="0">
                <a:solidFill>
                  <a:srgbClr val="7030A0"/>
                </a:solidFill>
              </a:rPr>
              <a:t>4-</a:t>
            </a:r>
            <a:r>
              <a:rPr lang="tr-TR" sz="4000" dirty="0" smtClean="0"/>
              <a:t>Uyar</a:t>
            </a:r>
          </a:p>
          <a:p>
            <a:r>
              <a:rPr lang="tr-TR" sz="4000" dirty="0" smtClean="0">
                <a:solidFill>
                  <a:srgbClr val="7030A0"/>
                </a:solidFill>
              </a:rPr>
              <a:t>5-</a:t>
            </a:r>
            <a:r>
              <a:rPr lang="tr-TR" sz="4000" dirty="0" smtClean="0"/>
              <a:t>Uyar</a:t>
            </a:r>
            <a:r>
              <a:rPr lang="tr-TR" sz="4000" dirty="0" smtClean="0">
                <a:solidFill>
                  <a:srgbClr val="7030A0"/>
                </a:solidFill>
              </a:rPr>
              <a:t> </a:t>
            </a:r>
          </a:p>
          <a:p>
            <a:r>
              <a:rPr lang="tr-TR" sz="4000" dirty="0" smtClean="0">
                <a:solidFill>
                  <a:srgbClr val="7030A0"/>
                </a:solidFill>
              </a:rPr>
              <a:t>6-</a:t>
            </a:r>
            <a:r>
              <a:rPr lang="tr-TR" sz="4000" dirty="0" smtClean="0"/>
              <a:t>Uymaz</a:t>
            </a:r>
          </a:p>
          <a:p>
            <a:r>
              <a:rPr lang="tr-TR" sz="4000" dirty="0" smtClean="0">
                <a:solidFill>
                  <a:srgbClr val="7030A0"/>
                </a:solidFill>
              </a:rPr>
              <a:t>7-</a:t>
            </a:r>
            <a:r>
              <a:rPr lang="tr-TR" sz="4000" dirty="0" smtClean="0"/>
              <a:t>Uyar</a:t>
            </a:r>
          </a:p>
          <a:p>
            <a:r>
              <a:rPr lang="tr-TR" sz="4000" dirty="0" smtClean="0">
                <a:solidFill>
                  <a:srgbClr val="7030A0"/>
                </a:solidFill>
              </a:rPr>
              <a:t>8-</a:t>
            </a:r>
            <a:r>
              <a:rPr lang="tr-TR" sz="4000" dirty="0" smtClean="0"/>
              <a:t>Uyar</a:t>
            </a:r>
          </a:p>
          <a:p>
            <a:endParaRPr lang="tr-TR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"/>
            <a:ext cx="879497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ETKİNLİK 2’NİN CEVAP ANAHTARI </a:t>
            </a:r>
            <a:endParaRPr lang="tr-TR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0" y="1196753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/>
              <a:t>BU ETKİNLİĞİN CEVAP ANAHTARI BULUNMAMAKTADIR.</a:t>
            </a:r>
            <a:endParaRPr lang="tr-TR" sz="72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30" y="1"/>
            <a:ext cx="84887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ETKİNLİK 3’ÜN CEVAP ANAHTARI</a:t>
            </a:r>
            <a:endParaRPr lang="tr-TR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0" y="1412776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Bulman gereken kelime “LİRA” idi.</a:t>
            </a:r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 smtClean="0"/>
          </a:p>
          <a:p>
            <a:r>
              <a:rPr lang="tr-TR" sz="2400" dirty="0" smtClean="0"/>
              <a:t> EĞER YANLIŞLARIN VAR İSE BÜTÜN CEVAPLARINI SİL VE TEKRAR YAP.</a:t>
            </a:r>
          </a:p>
          <a:p>
            <a:r>
              <a:rPr lang="tr-TR" sz="2400" dirty="0" smtClean="0"/>
              <a:t>             EMİNİM SONUNDA HEPSİNİ DOĞRU YAPARSIN </a:t>
            </a:r>
            <a:r>
              <a:rPr lang="tr-TR" sz="2400" dirty="0" smtClean="0">
                <a:sym typeface="Wingdings" pitchFamily="2" charset="2"/>
              </a:rPr>
              <a:t> </a:t>
            </a:r>
            <a:endParaRPr lang="tr-TR" sz="2400" dirty="0"/>
          </a:p>
        </p:txBody>
      </p:sp>
      <p:pic>
        <p:nvPicPr>
          <p:cNvPr id="4098" name="Picture 2" descr="C:\Users\ilhan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7" y="1052736"/>
            <a:ext cx="2038351" cy="22479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Words>245</Words>
  <Application>Microsoft Office PowerPoint</Application>
  <PresentationFormat>Ekran Gösterisi (4:3)</PresentationFormat>
  <Paragraphs>83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2015-11-23T17:49:21Z</dcterms:created>
  <dcterms:modified xsi:type="dcterms:W3CDTF">2015-11-25T12:06:09Z</dcterms:modified>
  <cp:category>www.sorubak.com</cp:category>
</cp:coreProperties>
</file>