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9"/>
  </p:notesMasterIdLst>
  <p:sldIdLst>
    <p:sldId id="257" r:id="rId2"/>
    <p:sldId id="258" r:id="rId3"/>
    <p:sldId id="288" r:id="rId4"/>
    <p:sldId id="326" r:id="rId5"/>
    <p:sldId id="293" r:id="rId6"/>
    <p:sldId id="327" r:id="rId7"/>
    <p:sldId id="289" r:id="rId8"/>
    <p:sldId id="294" r:id="rId9"/>
    <p:sldId id="290" r:id="rId10"/>
    <p:sldId id="291" r:id="rId11"/>
    <p:sldId id="292" r:id="rId12"/>
    <p:sldId id="321" r:id="rId13"/>
    <p:sldId id="323" r:id="rId14"/>
    <p:sldId id="324" r:id="rId15"/>
    <p:sldId id="313" r:id="rId16"/>
    <p:sldId id="315" r:id="rId17"/>
    <p:sldId id="325" r:id="rId1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7" d="100"/>
          <a:sy n="77" d="100"/>
        </p:scale>
        <p:origin x="-1350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8C7E2F-ED7E-412D-902E-11B19E50B6DC}" type="datetimeFigureOut">
              <a:rPr lang="tr-TR" smtClean="0"/>
              <a:pPr/>
              <a:t>25.08.2016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FF467C-6DDA-4B5F-BD6B-911EFBE5028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894222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FF467C-6DDA-4B5F-BD6B-911EFBE50285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sorubak</a:t>
            </a:r>
            <a:r>
              <a:rPr lang="tr-TR" dirty="0" smtClean="0"/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FF467C-6DDA-4B5F-BD6B-911EFBE50285}" type="slidenum">
              <a:rPr lang="tr-TR" smtClean="0"/>
              <a:pPr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70333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Dikdörtgen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Dikdörtgen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Dikdörtgen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Dikdörtgen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Veri Yer Tutucusu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25.08.2016</a:t>
            </a:fld>
            <a:endParaRPr lang="tr-TR"/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Düz Bağlayıcı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Dikdörtgen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ayt Numarası Yer Tutucusu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Başlık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25.08.2016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Dikdörtgen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Dikdörtgen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Dikdörtgen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Dikdörtgen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Dikdörtgen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Düz Bağlayıcı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25.08.2016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25.08.2016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İçerik Yer Tutucusu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Dikdörtgen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Dikdörtgen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Dikdörtgen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Dikdörtgen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Dikdörtgen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Dikdörtgen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3" name="Dikdörtgen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ikdörtgen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25.08.2016</a:t>
            </a:fld>
            <a:endParaRPr lang="tr-TR"/>
          </a:p>
        </p:txBody>
      </p:sp>
      <p:sp>
        <p:nvSpPr>
          <p:cNvPr id="8" name="Düz Bağlayıcı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25.08.2016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Düz Bağlayıcı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İçerik Yer Tutucusu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2" name="İçerik Yer Tutucusu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üz Bağlayıcı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Dikdörtgen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Dikdörtgen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Dikdörtgen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Dikdörtgen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Dikdörtgen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Dikdörtgen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25.08.2016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tr-TR"/>
          </a:p>
        </p:txBody>
      </p:sp>
      <p:sp>
        <p:nvSpPr>
          <p:cNvPr id="15" name="Düz Bağlayıcı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Dikdörtgen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İçerik Yer Tutucusu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6" name="İçerik Yer Tutucusu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3" name="Başlık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25.08.2016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Dikdörtgen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Dikdörtgen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Dikdörtgen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ikdörtgen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Dikdörtgen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25.08.2016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Dikdörtgen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Dikdörtgen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Dikdörtgen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Dikdörtgen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Dikdörtgen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Dikdörtgen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Dikdörtgen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İçerik Yer Tutucusu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1" name="Dikdörtgen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25.08.2016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Düz Bağlayıcı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Dikdörtgen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Dikdörtgen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Dikdörtgen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Dikdörtgen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Dikdörtgen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Dikdörtgen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ikdörtgen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22" name="Dikdörtgen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25.08.2016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Dikdörtgen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Dikdörtgen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Dikdörtgen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Dikdörtgen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Dikdörtgen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25.08.2016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tr-TR"/>
          </a:p>
        </p:txBody>
      </p:sp>
      <p:sp>
        <p:nvSpPr>
          <p:cNvPr id="8" name="Dikdörtgen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Düz Bağlayıcı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ayt Numarası Yer Tutucusu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2" name="Başlık Yer Tutucusu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7" Type="http://schemas.openxmlformats.org/officeDocument/2006/relationships/image" Target="../media/image7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gif"/><Relationship Id="rId5" Type="http://schemas.openxmlformats.org/officeDocument/2006/relationships/image" Target="../media/image28.gif"/><Relationship Id="rId4" Type="http://schemas.openxmlformats.org/officeDocument/2006/relationships/image" Target="../media/image27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gif"/><Relationship Id="rId4" Type="http://schemas.openxmlformats.org/officeDocument/2006/relationships/image" Target="../media/image32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36.gif"/><Relationship Id="rId5" Type="http://schemas.openxmlformats.org/officeDocument/2006/relationships/image" Target="../media/image35.gif"/><Relationship Id="rId4" Type="http://schemas.openxmlformats.org/officeDocument/2006/relationships/oleObject" Target="../embeddings/oleObject7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38.gif"/><Relationship Id="rId4" Type="http://schemas.openxmlformats.org/officeDocument/2006/relationships/oleObject" Target="../embeddings/oleObject8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gif"/><Relationship Id="rId4" Type="http://schemas.openxmlformats.org/officeDocument/2006/relationships/image" Target="../media/image40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43.jpeg"/><Relationship Id="rId5" Type="http://schemas.openxmlformats.org/officeDocument/2006/relationships/oleObject" Target="../embeddings/oleObject9.bin"/><Relationship Id="rId4" Type="http://schemas.openxmlformats.org/officeDocument/2006/relationships/image" Target="../media/image42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45.jpeg"/><Relationship Id="rId4" Type="http://schemas.openxmlformats.org/officeDocument/2006/relationships/oleObject" Target="../embeddings/oleObject10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29.gi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46.gi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44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gif"/><Relationship Id="rId4" Type="http://schemas.openxmlformats.org/officeDocument/2006/relationships/image" Target="../media/image10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5.gif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7.gif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8.gif"/><Relationship Id="rId4" Type="http://schemas.openxmlformats.org/officeDocument/2006/relationships/oleObject" Target="../embeddings/oleObject3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20.gif"/><Relationship Id="rId4" Type="http://schemas.openxmlformats.org/officeDocument/2006/relationships/oleObject" Target="../embeddings/oleObject4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23.gif"/><Relationship Id="rId4" Type="http://schemas.openxmlformats.org/officeDocument/2006/relationships/image" Target="../media/image22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8.gif"/><Relationship Id="rId4" Type="http://schemas.openxmlformats.org/officeDocument/2006/relationships/oleObject" Target="../embeddings/oleObject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Köşeleri Yuvarlanmış Dikdörtgen Belirtme Çizgisi"/>
          <p:cNvSpPr/>
          <p:nvPr/>
        </p:nvSpPr>
        <p:spPr>
          <a:xfrm>
            <a:off x="179512" y="332656"/>
            <a:ext cx="8639944" cy="1440160"/>
          </a:xfrm>
          <a:prstGeom prst="wedgeRoundRectCallout">
            <a:avLst>
              <a:gd name="adj1" fmla="val -13278"/>
              <a:gd name="adj2" fmla="val 42352"/>
              <a:gd name="adj3" fmla="val 16667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IŞIĞIN GÖRMEDEKİ ROLÜ</a:t>
            </a:r>
            <a:endParaRPr lang="tr-TR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290" name="Picture 2" descr=" MANZARASI GİFTİ ile ilgili görsel sonucu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924944"/>
            <a:ext cx="3816424" cy="3155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4" descr="MANZARASI GİF ile ilgili görsel sonucu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484" y="2924944"/>
            <a:ext cx="4131821" cy="3155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www.upliftifyer.com/wpimages/wp99ef8ec4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1556792"/>
            <a:ext cx="1332148" cy="1002547"/>
          </a:xfrm>
          <a:prstGeom prst="rect">
            <a:avLst/>
          </a:prstGeom>
          <a:noFill/>
        </p:spPr>
      </p:pic>
      <p:pic>
        <p:nvPicPr>
          <p:cNvPr id="15" name="Picture 4" descr="http://img1.loadtr.com/b-375627-dans_eden_bebek_gifleri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0152" y="1623235"/>
            <a:ext cx="2016224" cy="936104"/>
          </a:xfrm>
          <a:prstGeom prst="rect">
            <a:avLst/>
          </a:prstGeom>
          <a:noFill/>
        </p:spPr>
      </p:pic>
      <p:pic>
        <p:nvPicPr>
          <p:cNvPr id="12296" name="Picture 8" descr="http://www.gif-star.com/weltall/sonne/sonne51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40159" y="1786269"/>
            <a:ext cx="918650" cy="91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Köşeleri Yuvarlanmış Dikdörtgen Belirtme Çizgisi"/>
          <p:cNvSpPr/>
          <p:nvPr/>
        </p:nvSpPr>
        <p:spPr>
          <a:xfrm>
            <a:off x="395536" y="188640"/>
            <a:ext cx="8280920" cy="1944216"/>
          </a:xfrm>
          <a:prstGeom prst="wedgeRoundRectCallout">
            <a:avLst>
              <a:gd name="adj1" fmla="val 3680"/>
              <a:gd name="adj2" fmla="val 50047"/>
              <a:gd name="adj3" fmla="val 16667"/>
            </a:avLst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36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Bulunduğumuz ortamdaki varlıkları net olarak görebilmemiz için ışık miktarının yeterli olması gerekir. </a:t>
            </a:r>
            <a:endParaRPr lang="tr-TR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5842" name="Picture 2" descr="http://3.bp.blogspot.com/-BPDMyaDaZOY/TwhXGIVp3JI/AAAAAAAAMzc/y7nVeCHZWDs/s1600/hareketli_sirinler_gif_6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3613" y="2348880"/>
            <a:ext cx="2381250" cy="1714500"/>
          </a:xfrm>
          <a:prstGeom prst="rect">
            <a:avLst/>
          </a:prstGeom>
          <a:noFill/>
        </p:spPr>
      </p:pic>
      <p:pic>
        <p:nvPicPr>
          <p:cNvPr id="35846" name="Picture 6" descr="http://www.egitimevi.net/hareketli-resim/okul/BoyReadingAni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7674" y="4509120"/>
            <a:ext cx="1304925" cy="1238250"/>
          </a:xfrm>
          <a:prstGeom prst="rect">
            <a:avLst/>
          </a:prstGeom>
          <a:noFill/>
        </p:spPr>
      </p:pic>
      <p:pic>
        <p:nvPicPr>
          <p:cNvPr id="5" name="Picture 16" descr="GÜNEŞ  GİFTİ ile ilgili görsel sonucu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38572" y="2348880"/>
            <a:ext cx="1109663" cy="1100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9" descr="GECE ŞEHİR   GİFTİ ile ilgili görsel sonucu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11065" y="2686236"/>
            <a:ext cx="4482597" cy="3335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http://www.gif-star.com/weltall/sonne/sonne56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71058" y="4353762"/>
            <a:ext cx="1219200" cy="962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Köşeleri Yuvarlanmış Dikdörtgen Belirtme Çizgisi"/>
          <p:cNvSpPr/>
          <p:nvPr/>
        </p:nvSpPr>
        <p:spPr>
          <a:xfrm>
            <a:off x="323528" y="500042"/>
            <a:ext cx="8280920" cy="1560806"/>
          </a:xfrm>
          <a:prstGeom prst="wedgeRoundRectCallout">
            <a:avLst>
              <a:gd name="adj1" fmla="val 3680"/>
              <a:gd name="adj2" fmla="val 50047"/>
              <a:gd name="adj3" fmla="val 16667"/>
            </a:avLst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40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Işık miktarı yetersiz olduğunda ya da </a:t>
            </a:r>
            <a:r>
              <a:rPr lang="tr-TR" sz="36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çok fazla arttığında görme olayı zorlaşır.</a:t>
            </a:r>
          </a:p>
        </p:txBody>
      </p:sp>
      <p:pic>
        <p:nvPicPr>
          <p:cNvPr id="34818" name="Picture 2" descr="http://img215.imageshack.us/img215/3512/otogifblueoto3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0414" y="2132856"/>
            <a:ext cx="2151211" cy="1638300"/>
          </a:xfrm>
          <a:prstGeom prst="rect">
            <a:avLst/>
          </a:prstGeom>
          <a:noFill/>
        </p:spPr>
      </p:pic>
      <p:pic>
        <p:nvPicPr>
          <p:cNvPr id="34820" name="Picture 4" descr="http://mestiti.m.e.pic.centerblog.net/ceq39j7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0414" y="4788793"/>
            <a:ext cx="2000250" cy="1552576"/>
          </a:xfrm>
          <a:prstGeom prst="rect">
            <a:avLst/>
          </a:prstGeom>
          <a:noFill/>
        </p:spPr>
      </p:pic>
      <p:pic>
        <p:nvPicPr>
          <p:cNvPr id="5" name="Picture 11" descr="GECE ŞEHİR   GİFTİ ile ilgili görsel sonucu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348880"/>
            <a:ext cx="5599988" cy="3764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http://www.gif-star.com/weltall/sonne/sonne13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3624793"/>
            <a:ext cx="1149467" cy="1212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5"/>
          <p:cNvSpPr>
            <a:spLocks noChangeArrowheads="1"/>
          </p:cNvSpPr>
          <p:nvPr/>
        </p:nvSpPr>
        <p:spPr bwMode="auto">
          <a:xfrm>
            <a:off x="0" y="260648"/>
            <a:ext cx="8352928" cy="1944216"/>
          </a:xfrm>
          <a:prstGeom prst="cloudCallout">
            <a:avLst>
              <a:gd name="adj1" fmla="val -10062"/>
              <a:gd name="adj2" fmla="val 33186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tr-TR" sz="32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Gündüzleri Güneş ışınlarının Dünya’mızı aydınlatmasıyla her şeyi rahatlıkla görebiliriz.</a:t>
            </a:r>
          </a:p>
        </p:txBody>
      </p:sp>
      <p:pic>
        <p:nvPicPr>
          <p:cNvPr id="13314" name="Picture 2" descr="http://4.bp.blogspot.com/-Gn1G90wXpAU/TxQsf0colsI/AAAAAAAATCw/mbPD6D3RDJM/s1600/disney_ordekleri_8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328" y="4606077"/>
            <a:ext cx="1296144" cy="1575074"/>
          </a:xfrm>
          <a:prstGeom prst="rect">
            <a:avLst/>
          </a:prstGeom>
          <a:noFill/>
        </p:spPr>
      </p:pic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41999490"/>
              </p:ext>
            </p:extLst>
          </p:nvPr>
        </p:nvGraphicFramePr>
        <p:xfrm>
          <a:off x="7524328" y="1772816"/>
          <a:ext cx="852592" cy="1616426"/>
        </p:xfrm>
        <a:graphic>
          <a:graphicData uri="http://schemas.openxmlformats.org/presentationml/2006/ole">
            <p:oleObj spid="_x0000_s8202" name="Klip" r:id="rId4" imgW="1259129" imgH="1132942" progId="">
              <p:embed/>
            </p:oleObj>
          </a:graphicData>
        </a:graphic>
      </p:graphicFrame>
      <p:pic>
        <p:nvPicPr>
          <p:cNvPr id="5" name="Picture 10" descr=" MANZARASI GİFTİ ile ilgili görsel sonucu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5" y="2401357"/>
            <a:ext cx="6021525" cy="3979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://www.gif-star.com/weltall/sonne/sonne14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3494905"/>
            <a:ext cx="1238250" cy="114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5"/>
          <p:cNvSpPr>
            <a:spLocks noChangeArrowheads="1"/>
          </p:cNvSpPr>
          <p:nvPr/>
        </p:nvSpPr>
        <p:spPr bwMode="auto">
          <a:xfrm>
            <a:off x="323528" y="434300"/>
            <a:ext cx="8352928" cy="2232248"/>
          </a:xfrm>
          <a:prstGeom prst="cloudCallout">
            <a:avLst>
              <a:gd name="adj1" fmla="val -9914"/>
              <a:gd name="adj2" fmla="val 53360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tr-TR" sz="32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Ancak Güneş ışınlarının olmadığı karanlık ortamlarda ve geceleyin görebilmek için farklı ışık kaynakları kullanırız. </a:t>
            </a:r>
          </a:p>
        </p:txBody>
      </p:sp>
      <p:pic>
        <p:nvPicPr>
          <p:cNvPr id="6" name="Picture 2" descr="http://img713.imageshack.us/img713/7115/64xf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4581128"/>
            <a:ext cx="1440829" cy="1296144"/>
          </a:xfrm>
          <a:prstGeom prst="rect">
            <a:avLst/>
          </a:prstGeom>
          <a:noFill/>
        </p:spPr>
      </p:pic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64202692"/>
              </p:ext>
            </p:extLst>
          </p:nvPr>
        </p:nvGraphicFramePr>
        <p:xfrm>
          <a:off x="7236296" y="2276872"/>
          <a:ext cx="1050819" cy="1992245"/>
        </p:xfrm>
        <a:graphic>
          <a:graphicData uri="http://schemas.openxmlformats.org/presentationml/2006/ole">
            <p:oleObj spid="_x0000_s7175" name="Klip" r:id="rId4" imgW="1259129" imgH="1132942" progId="">
              <p:embed/>
            </p:oleObj>
          </a:graphicData>
        </a:graphic>
      </p:graphicFrame>
      <p:pic>
        <p:nvPicPr>
          <p:cNvPr id="5" name="Picture 7" descr="GECE ŞEHİR   GİFTİ ile ilgili görsel sonucu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2996952"/>
            <a:ext cx="6175526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5"/>
          <p:cNvSpPr>
            <a:spLocks noChangeArrowheads="1"/>
          </p:cNvSpPr>
          <p:nvPr/>
        </p:nvSpPr>
        <p:spPr bwMode="auto">
          <a:xfrm>
            <a:off x="225112" y="476672"/>
            <a:ext cx="8352928" cy="1800200"/>
          </a:xfrm>
          <a:prstGeom prst="cloudCallout">
            <a:avLst>
              <a:gd name="adj1" fmla="val 20264"/>
              <a:gd name="adj2" fmla="val 56443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r>
              <a:rPr lang="tr-TR" sz="3600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Bu ışık kaynakları insanlar tarafından geliştirilmiştir.</a:t>
            </a:r>
          </a:p>
        </p:txBody>
      </p:sp>
      <p:pic>
        <p:nvPicPr>
          <p:cNvPr id="11266" name="Picture 2" descr="http://www.geomotors.ge/upload/12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5643" y="3588970"/>
            <a:ext cx="1905000" cy="1314451"/>
          </a:xfrm>
          <a:prstGeom prst="rect">
            <a:avLst/>
          </a:prstGeom>
          <a:noFill/>
        </p:spPr>
      </p:pic>
      <p:pic>
        <p:nvPicPr>
          <p:cNvPr id="11268" name="Picture 4" descr="http://gifs.chiquipedia.com/images/gifs-coches-antiguos-ninos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6143" y="2060848"/>
            <a:ext cx="1524000" cy="1371601"/>
          </a:xfrm>
          <a:prstGeom prst="rect">
            <a:avLst/>
          </a:prstGeom>
          <a:noFill/>
        </p:spPr>
      </p:pic>
      <p:pic>
        <p:nvPicPr>
          <p:cNvPr id="11270" name="Picture 6" descr="http://img708.imageshack.us/img708/3/00004507iy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3818" y="5268473"/>
            <a:ext cx="628650" cy="952500"/>
          </a:xfrm>
          <a:prstGeom prst="rect">
            <a:avLst/>
          </a:prstGeom>
          <a:noFill/>
        </p:spPr>
      </p:pic>
      <p:pic>
        <p:nvPicPr>
          <p:cNvPr id="6" name="Picture 11" descr="GECE ŞEHİR   GİFTİ ile ilgili görsel sonucu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2612177"/>
            <a:ext cx="5472608" cy="3697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Köşeleri Yuvarlanmış Dikdörtgen Belirtme Çizgisi"/>
          <p:cNvSpPr/>
          <p:nvPr/>
        </p:nvSpPr>
        <p:spPr>
          <a:xfrm>
            <a:off x="323528" y="500042"/>
            <a:ext cx="8280920" cy="1272774"/>
          </a:xfrm>
          <a:prstGeom prst="wedgeRoundRectCallout">
            <a:avLst>
              <a:gd name="adj1" fmla="val 3680"/>
              <a:gd name="adj2" fmla="val 50047"/>
              <a:gd name="adj3" fmla="val 16667"/>
            </a:avLst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600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Geceleyin parkların aydınlatılması için parklardaki lambalar yakılır.</a:t>
            </a:r>
            <a:endParaRPr lang="tr-TR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0482" name="Picture 2" descr="[​IMG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132856"/>
            <a:ext cx="571500" cy="2114550"/>
          </a:xfrm>
          <a:prstGeom prst="rect">
            <a:avLst/>
          </a:prstGeom>
          <a:noFill/>
        </p:spPr>
      </p:pic>
      <p:pic>
        <p:nvPicPr>
          <p:cNvPr id="20486" name="Picture 6" descr="[​IMG]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060" y="4653136"/>
            <a:ext cx="952500" cy="952500"/>
          </a:xfrm>
          <a:prstGeom prst="rect">
            <a:avLst/>
          </a:prstGeom>
          <a:noFill/>
        </p:spPr>
      </p:pic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94229864"/>
              </p:ext>
            </p:extLst>
          </p:nvPr>
        </p:nvGraphicFramePr>
        <p:xfrm>
          <a:off x="8040075" y="2849687"/>
          <a:ext cx="799315" cy="1515417"/>
        </p:xfrm>
        <a:graphic>
          <a:graphicData uri="http://schemas.openxmlformats.org/presentationml/2006/ole">
            <p:oleObj spid="_x0000_s9225" name="Klip" r:id="rId5" imgW="1259129" imgH="1132942" progId="">
              <p:embed/>
            </p:oleObj>
          </a:graphicData>
        </a:graphic>
      </p:graphicFrame>
      <p:pic>
        <p:nvPicPr>
          <p:cNvPr id="9222" name="Picture 6" descr="GECE PARK LAMBASI ile ilgili görsel sonucu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168830"/>
            <a:ext cx="5904656" cy="3606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Köşeleri Yuvarlanmış Dikdörtgen Belirtme Çizgisi"/>
          <p:cNvSpPr/>
          <p:nvPr/>
        </p:nvSpPr>
        <p:spPr>
          <a:xfrm>
            <a:off x="323528" y="620688"/>
            <a:ext cx="8280920" cy="1800200"/>
          </a:xfrm>
          <a:prstGeom prst="wedgeRoundRectCallout">
            <a:avLst>
              <a:gd name="adj1" fmla="val 3680"/>
              <a:gd name="adj2" fmla="val 50047"/>
              <a:gd name="adj3" fmla="val 16667"/>
            </a:avLst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Yerin yüzlerce metre altındaki madenlerde çalışan işçiler, baretlerindeki lamba sayesinde önlerini görebilirler.</a:t>
            </a:r>
            <a:endParaRPr lang="tr-TR" sz="3200" b="1" dirty="0" smtClean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8434" name="Picture 2" descr="Animasyon, hareketli dans eden gifler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96" y="3140968"/>
            <a:ext cx="1404156" cy="1842666"/>
          </a:xfrm>
          <a:prstGeom prst="rect">
            <a:avLst/>
          </a:prstGeom>
          <a:noFill/>
        </p:spPr>
      </p:pic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54197158"/>
              </p:ext>
            </p:extLst>
          </p:nvPr>
        </p:nvGraphicFramePr>
        <p:xfrm>
          <a:off x="7380312" y="2996952"/>
          <a:ext cx="910045" cy="1725352"/>
        </p:xfrm>
        <a:graphic>
          <a:graphicData uri="http://schemas.openxmlformats.org/presentationml/2006/ole">
            <p:oleObj spid="_x0000_s10249" name="Klip" r:id="rId4" imgW="1259129" imgH="1132942" progId="">
              <p:embed/>
            </p:oleObj>
          </a:graphicData>
        </a:graphic>
      </p:graphicFrame>
      <p:pic>
        <p:nvPicPr>
          <p:cNvPr id="10246" name="Picture 6" descr="maden işçileri RESMİ ile ilgili görsel sonuc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729087"/>
            <a:ext cx="4824536" cy="3051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Köşeleri Yuvarlanmış Dikdörtgen Belirtme Çizgisi"/>
          <p:cNvSpPr/>
          <p:nvPr/>
        </p:nvSpPr>
        <p:spPr>
          <a:xfrm>
            <a:off x="323528" y="620688"/>
            <a:ext cx="8280920" cy="2376264"/>
          </a:xfrm>
          <a:prstGeom prst="wedgeRoundRectCallout">
            <a:avLst>
              <a:gd name="adj1" fmla="val 3680"/>
              <a:gd name="adj2" fmla="val 50047"/>
              <a:gd name="adj3" fmla="val 16667"/>
            </a:avLst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endParaRPr lang="tr-TR" sz="2800" dirty="0" smtClean="0">
              <a:solidFill>
                <a:srgbClr val="FF0000"/>
              </a:solidFill>
            </a:endParaRPr>
          </a:p>
          <a:p>
            <a:r>
              <a:rPr lang="tr-TR" sz="28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Karanlık </a:t>
            </a:r>
            <a:r>
              <a:rPr lang="tr-TR" sz="28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ortamda varlıkları göremeyiz. Az ışıklı ortamlarda ise varlıkları net göremeyiz. Bir varlığı görebilmemiz için ortamın yeterince aydınlık olması gerekir. Az ışıkta net göremediğimiz gibi fazla ışıkta da iyi göremeyiz.</a:t>
            </a:r>
          </a:p>
          <a:p>
            <a:r>
              <a:rPr lang="tr-TR" sz="2800" dirty="0">
                <a:solidFill>
                  <a:srgbClr val="FF0000"/>
                </a:solidFill>
              </a:rPr>
              <a:t>	</a:t>
            </a:r>
            <a:endParaRPr lang="tr-TR" sz="2800" b="1" dirty="0" smtClean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8434" name="Picture 2" descr="Animasyon, hareketli dans eden gifler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4740230"/>
            <a:ext cx="1296144" cy="1512168"/>
          </a:xfrm>
          <a:prstGeom prst="rect">
            <a:avLst/>
          </a:prstGeom>
          <a:noFill/>
        </p:spPr>
      </p:pic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13868316"/>
              </p:ext>
            </p:extLst>
          </p:nvPr>
        </p:nvGraphicFramePr>
        <p:xfrm>
          <a:off x="7668344" y="4001835"/>
          <a:ext cx="1016197" cy="1926605"/>
        </p:xfrm>
        <a:graphic>
          <a:graphicData uri="http://schemas.openxmlformats.org/presentationml/2006/ole">
            <p:oleObj spid="_x0000_s11273" name="Klip" r:id="rId5" imgW="1259129" imgH="1132942" progId="">
              <p:embed/>
            </p:oleObj>
          </a:graphicData>
        </a:graphic>
      </p:graphicFrame>
      <p:pic>
        <p:nvPicPr>
          <p:cNvPr id="5" name="Picture 8" descr=" MANZARASI GİFTİ ile ilgili görsel sonucu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446558"/>
            <a:ext cx="5328592" cy="2629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http://www.gif-star.com/weltall/sonne/sonne56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7923" y="3340161"/>
            <a:ext cx="1219200" cy="962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://www.gif-star.com/weltall/sonne/sonne56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3851" y="3428899"/>
            <a:ext cx="1219200" cy="962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56461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Köşeleri Yuvarlanmış Dikdörtgen Belirtme Çizgisi"/>
          <p:cNvSpPr/>
          <p:nvPr/>
        </p:nvSpPr>
        <p:spPr>
          <a:xfrm>
            <a:off x="251520" y="404664"/>
            <a:ext cx="8286776" cy="2071702"/>
          </a:xfrm>
          <a:prstGeom prst="wedgeRoundRectCallout">
            <a:avLst>
              <a:gd name="adj1" fmla="val -10926"/>
              <a:gd name="adj2" fmla="val 45970"/>
              <a:gd name="adj3" fmla="val 16667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BİLGİ YUVAMIZIN KUZUCUKLARI</a:t>
            </a:r>
          </a:p>
        </p:txBody>
      </p:sp>
      <p:pic>
        <p:nvPicPr>
          <p:cNvPr id="40962" name="Picture 2" descr="http://www.resimler.tv/data/media/14/hareketli-selale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708920"/>
            <a:ext cx="8496944" cy="4149080"/>
          </a:xfrm>
          <a:prstGeom prst="rect">
            <a:avLst/>
          </a:prstGeom>
          <a:noFill/>
        </p:spPr>
      </p:pic>
      <p:pic>
        <p:nvPicPr>
          <p:cNvPr id="40964" name="Picture 4" descr="Click the image to open in full size.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924944"/>
            <a:ext cx="1590675" cy="1428750"/>
          </a:xfrm>
          <a:prstGeom prst="rect">
            <a:avLst/>
          </a:prstGeom>
          <a:noFill/>
        </p:spPr>
      </p:pic>
      <p:pic>
        <p:nvPicPr>
          <p:cNvPr id="40968" name="Picture 8" descr="Click the image to open in full size.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4962524"/>
            <a:ext cx="2409825" cy="1895476"/>
          </a:xfrm>
          <a:prstGeom prst="rect">
            <a:avLst/>
          </a:prstGeom>
          <a:noFill/>
        </p:spPr>
      </p:pic>
      <p:pic>
        <p:nvPicPr>
          <p:cNvPr id="10" name="Picture 2" descr="http://img838.imageshack.us/img838/7311/ganzen04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6" y="4941168"/>
            <a:ext cx="2381250" cy="1647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Köşeleri Yuvarlanmış Dikdörtgen Belirtme Çizgisi"/>
          <p:cNvSpPr/>
          <p:nvPr/>
        </p:nvSpPr>
        <p:spPr>
          <a:xfrm>
            <a:off x="251520" y="404664"/>
            <a:ext cx="8286776" cy="2071702"/>
          </a:xfrm>
          <a:prstGeom prst="wedgeRoundRectCallout">
            <a:avLst>
              <a:gd name="adj1" fmla="val -10926"/>
              <a:gd name="adj2" fmla="val 45970"/>
              <a:gd name="adj3" fmla="val 16667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TUNCAY YILDIRICI</a:t>
            </a:r>
            <a:endParaRPr lang="tr-TR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9938" name="Picture 2" descr="http://img177.imageshack.us/img177/2724/zlemim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36912"/>
            <a:ext cx="7920880" cy="3876701"/>
          </a:xfrm>
          <a:prstGeom prst="rect">
            <a:avLst/>
          </a:prstGeom>
          <a:noFill/>
        </p:spPr>
      </p:pic>
      <p:pic>
        <p:nvPicPr>
          <p:cNvPr id="5" name="Picture 2" descr="http://www.geomotors.ge/upload/12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37179" y="4797152"/>
            <a:ext cx="1905000" cy="1314451"/>
          </a:xfrm>
          <a:prstGeom prst="rect">
            <a:avLst/>
          </a:prstGeom>
          <a:noFill/>
        </p:spPr>
      </p:pic>
      <p:pic>
        <p:nvPicPr>
          <p:cNvPr id="6" name="Picture 4" descr="http://img1.loadtr.com/b-375627-dans_eden_bebek_gifleri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2708920"/>
            <a:ext cx="2543175" cy="14668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Köşeleri Yuvarlanmış Dikdörtgen Belirtme Çizgisi"/>
          <p:cNvSpPr/>
          <p:nvPr/>
        </p:nvSpPr>
        <p:spPr>
          <a:xfrm>
            <a:off x="517486" y="544606"/>
            <a:ext cx="6358770" cy="1444234"/>
          </a:xfrm>
          <a:prstGeom prst="wedgeRoundRectCallout">
            <a:avLst>
              <a:gd name="adj1" fmla="val 3680"/>
              <a:gd name="adj2" fmla="val 50047"/>
              <a:gd name="adj3" fmla="val 16667"/>
            </a:avLst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tr-TR" sz="3600" dirty="0">
                <a:solidFill>
                  <a:srgbClr val="FF0000"/>
                </a:solidFill>
                <a:latin typeface="Comic Sans MS" pitchFamily="66" charset="0"/>
              </a:rPr>
              <a:t>Akşam olunca lambayı neden yakarsınız?</a:t>
            </a:r>
          </a:p>
        </p:txBody>
      </p:sp>
      <p:pic>
        <p:nvPicPr>
          <p:cNvPr id="5" name="Picture 2" descr="http://www.geomotors.ge/upload/12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609497"/>
            <a:ext cx="1905000" cy="1314451"/>
          </a:xfrm>
          <a:prstGeom prst="rect">
            <a:avLst/>
          </a:prstGeom>
          <a:noFill/>
        </p:spPr>
      </p:pic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19017992"/>
              </p:ext>
            </p:extLst>
          </p:nvPr>
        </p:nvGraphicFramePr>
        <p:xfrm>
          <a:off x="323528" y="2996952"/>
          <a:ext cx="1755104" cy="2438400"/>
        </p:xfrm>
        <a:graphic>
          <a:graphicData uri="http://schemas.openxmlformats.org/presentationml/2006/ole">
            <p:oleObj spid="_x0000_s2070" name="Klip" r:id="rId4" imgW="1820863" imgH="2530475" progId="">
              <p:embed/>
            </p:oleObj>
          </a:graphicData>
        </a:graphic>
      </p:graphicFrame>
      <p:pic>
        <p:nvPicPr>
          <p:cNvPr id="2054" name="Picture 6" descr=" MANZARASI GİFTİ ile ilgili görsel sonucu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279601"/>
            <a:ext cx="5400600" cy="3562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2345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Köşeleri Yuvarlanmış Dikdörtgen Belirtme Çizgisi"/>
          <p:cNvSpPr/>
          <p:nvPr/>
        </p:nvSpPr>
        <p:spPr>
          <a:xfrm>
            <a:off x="517486" y="544606"/>
            <a:ext cx="7488832" cy="1632814"/>
          </a:xfrm>
          <a:prstGeom prst="wedgeRoundRectCallout">
            <a:avLst>
              <a:gd name="adj1" fmla="val 3680"/>
              <a:gd name="adj2" fmla="val 50047"/>
              <a:gd name="adj3" fmla="val 16667"/>
            </a:avLst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80000"/>
              </a:lnSpc>
            </a:pPr>
            <a:r>
              <a:rPr lang="tr-TR" sz="40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Etrafımızdaki varlıkları duyu organlarımızla algılarız. </a:t>
            </a:r>
            <a:endParaRPr lang="tr-TR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3796" name="Picture 4" descr="http://img03.blogcu.com/images/h/a/r/hareketliresimler01/05b69864a8fdbc41638e841d32c07b99_131488153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01038" y="3697212"/>
            <a:ext cx="1210559" cy="1424187"/>
          </a:xfrm>
          <a:prstGeom prst="rect">
            <a:avLst/>
          </a:prstGeom>
          <a:noFill/>
        </p:spPr>
      </p:pic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6044135"/>
              </p:ext>
            </p:extLst>
          </p:nvPr>
        </p:nvGraphicFramePr>
        <p:xfrm>
          <a:off x="251520" y="2785352"/>
          <a:ext cx="1754187" cy="2438400"/>
        </p:xfrm>
        <a:graphic>
          <a:graphicData uri="http://schemas.openxmlformats.org/presentationml/2006/ole">
            <p:oleObj spid="_x0000_s3089" name="Klip" r:id="rId4" imgW="1820863" imgH="2530475" progId="">
              <p:embed/>
            </p:oleObj>
          </a:graphicData>
        </a:graphic>
      </p:graphicFrame>
      <p:pic>
        <p:nvPicPr>
          <p:cNvPr id="3077" name="Picture 5" descr="MANZARASI GİF ile ilgili görsel sonucu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33935" y="2636912"/>
            <a:ext cx="476250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Köşeleri Yuvarlanmış Dikdörtgen Belirtme Çizgisi"/>
          <p:cNvSpPr/>
          <p:nvPr/>
        </p:nvSpPr>
        <p:spPr>
          <a:xfrm>
            <a:off x="517486" y="544606"/>
            <a:ext cx="7488832" cy="1632814"/>
          </a:xfrm>
          <a:prstGeom prst="wedgeRoundRectCallout">
            <a:avLst>
              <a:gd name="adj1" fmla="val 3680"/>
              <a:gd name="adj2" fmla="val 50047"/>
              <a:gd name="adj3" fmla="val 16667"/>
            </a:avLst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80000"/>
              </a:lnSpc>
            </a:pPr>
            <a:r>
              <a:rPr lang="tr-TR" sz="40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Etrafımızdaki varlıkları duyu organlarımızla algılarız. </a:t>
            </a:r>
            <a:endParaRPr lang="tr-TR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Picture 2" descr="http://www.geomotors.ge/upload/12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2852936"/>
            <a:ext cx="1905000" cy="1314451"/>
          </a:xfrm>
          <a:prstGeom prst="rect">
            <a:avLst/>
          </a:prstGeom>
          <a:noFill/>
        </p:spPr>
      </p:pic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50910621"/>
              </p:ext>
            </p:extLst>
          </p:nvPr>
        </p:nvGraphicFramePr>
        <p:xfrm>
          <a:off x="323528" y="2674830"/>
          <a:ext cx="1415791" cy="2438400"/>
        </p:xfrm>
        <a:graphic>
          <a:graphicData uri="http://schemas.openxmlformats.org/presentationml/2006/ole">
            <p:oleObj spid="_x0000_s4107" name="Klip" r:id="rId4" imgW="1820863" imgH="2530475" progId="">
              <p:embed/>
            </p:oleObj>
          </a:graphicData>
        </a:graphic>
      </p:graphicFrame>
      <p:pic>
        <p:nvPicPr>
          <p:cNvPr id="4101" name="Picture 5" descr="GECE ŞEHİR   GİFTİ ile ilgili görsel sonucu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69740" y="2674829"/>
            <a:ext cx="4762500" cy="2842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21553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Köşeleri Yuvarlanmış Dikdörtgen Belirtme Çizgisi"/>
          <p:cNvSpPr/>
          <p:nvPr/>
        </p:nvSpPr>
        <p:spPr>
          <a:xfrm>
            <a:off x="323528" y="548680"/>
            <a:ext cx="8280920" cy="1728192"/>
          </a:xfrm>
          <a:prstGeom prst="wedgeRoundRectCallout">
            <a:avLst>
              <a:gd name="adj1" fmla="val 3680"/>
              <a:gd name="adj2" fmla="val 50047"/>
              <a:gd name="adj3" fmla="val 16667"/>
            </a:avLst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4000" dirty="0" smtClean="0">
              <a:solidFill>
                <a:schemeClr val="bg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Duyu organlarımızdan biri olan gözümüz sayesinde, etrafımızda meydana gelen pek çok şeyi görerek tanırız</a:t>
            </a:r>
            <a:r>
              <a:rPr lang="tr-TR" sz="32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. </a:t>
            </a:r>
            <a:br>
              <a:rPr lang="tr-TR" sz="32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</a:br>
            <a:endParaRPr lang="tr-TR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7892" name="Picture 4" descr="http://img1.loadtr.com/k-504141-yaskal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8304" y="2852936"/>
            <a:ext cx="1390489" cy="2242798"/>
          </a:xfrm>
          <a:prstGeom prst="rect">
            <a:avLst/>
          </a:prstGeom>
          <a:noFill/>
        </p:spPr>
      </p:pic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28756374"/>
              </p:ext>
            </p:extLst>
          </p:nvPr>
        </p:nvGraphicFramePr>
        <p:xfrm>
          <a:off x="539552" y="3017374"/>
          <a:ext cx="1754187" cy="2438400"/>
        </p:xfrm>
        <a:graphic>
          <a:graphicData uri="http://schemas.openxmlformats.org/presentationml/2006/ole">
            <p:oleObj spid="_x0000_s5128" name="Klip" r:id="rId4" imgW="1820863" imgH="2530475" progId="">
              <p:embed/>
            </p:oleObj>
          </a:graphicData>
        </a:graphic>
      </p:graphicFrame>
      <p:pic>
        <p:nvPicPr>
          <p:cNvPr id="5" name="Picture 6" descr=" MANZARASI GİFTİ ile ilgili görsel sonucu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636911"/>
            <a:ext cx="4324350" cy="3238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Köşeleri Yuvarlanmış Dikdörtgen Belirtme Çizgisi"/>
          <p:cNvSpPr/>
          <p:nvPr/>
        </p:nvSpPr>
        <p:spPr>
          <a:xfrm>
            <a:off x="467544" y="548680"/>
            <a:ext cx="8352928" cy="1656184"/>
          </a:xfrm>
          <a:prstGeom prst="wedgeRoundRectCallout">
            <a:avLst>
              <a:gd name="adj1" fmla="val 3680"/>
              <a:gd name="adj2" fmla="val 50047"/>
              <a:gd name="adj3" fmla="val 16667"/>
            </a:avLst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80000"/>
              </a:lnSpc>
            </a:pPr>
            <a:r>
              <a:rPr lang="tr-TR" sz="32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Görme olayının gerçekleşebilmesi için baktığımız varlıkların bir ışık kaynağı tarafından aydınlatılması ve bu varlıklardan gözümüze ışık gelmesi gerekir</a:t>
            </a:r>
            <a:r>
              <a:rPr lang="tr-TR" sz="3200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. </a:t>
            </a:r>
            <a:endParaRPr lang="tr-TR" sz="3200" dirty="0" smtClean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81639941"/>
              </p:ext>
            </p:extLst>
          </p:nvPr>
        </p:nvGraphicFramePr>
        <p:xfrm>
          <a:off x="7092280" y="2828382"/>
          <a:ext cx="1587239" cy="3006316"/>
        </p:xfrm>
        <a:graphic>
          <a:graphicData uri="http://schemas.openxmlformats.org/presentationml/2006/ole">
            <p:oleObj spid="_x0000_s1033" name="Klip" r:id="rId3" imgW="1259129" imgH="1132942" progId="">
              <p:embed/>
            </p:oleObj>
          </a:graphicData>
        </a:graphic>
      </p:graphicFrame>
      <p:pic>
        <p:nvPicPr>
          <p:cNvPr id="5" name="Picture 4" descr=" MANZARASI GİFTİ ile ilgili görsel sonucu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36912"/>
            <a:ext cx="6264696" cy="3320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img03.blogcu.com/images/h/a/r/hareketliresimler01/ac245dfa8c245f9cc6714256a1fa916c_1314881522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08248" y="2636912"/>
            <a:ext cx="835293" cy="10441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Köşeleri Yuvarlanmış Dikdörtgen Belirtme Çizgisi"/>
          <p:cNvSpPr/>
          <p:nvPr/>
        </p:nvSpPr>
        <p:spPr>
          <a:xfrm>
            <a:off x="539552" y="404664"/>
            <a:ext cx="7344816" cy="1440160"/>
          </a:xfrm>
          <a:prstGeom prst="wedgeRoundRectCallout">
            <a:avLst>
              <a:gd name="adj1" fmla="val 3680"/>
              <a:gd name="adj2" fmla="val 50047"/>
              <a:gd name="adj3" fmla="val 16667"/>
            </a:avLst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tr-TR" sz="3600" b="1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tr-TR" sz="3600" b="1" dirty="0" smtClean="0">
                <a:solidFill>
                  <a:srgbClr val="FF0000"/>
                </a:solidFill>
              </a:rPr>
              <a:t>Karanlık </a:t>
            </a:r>
            <a:r>
              <a:rPr lang="tr-TR" sz="3600" b="1" dirty="0">
                <a:solidFill>
                  <a:srgbClr val="FF0000"/>
                </a:solidFill>
              </a:rPr>
              <a:t>ortamda görme olayı gerçekleşmez.</a:t>
            </a:r>
            <a:br>
              <a:rPr lang="tr-TR" sz="3600" b="1" dirty="0">
                <a:solidFill>
                  <a:srgbClr val="FF0000"/>
                </a:solidFill>
              </a:rPr>
            </a:br>
            <a:endParaRPr lang="tr-TR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36868" name="Picture 4" descr="http://e0.img.v4.skyrock.net/9136/85319136/pics/3128030734_1_4_ywdRojqF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4194023"/>
            <a:ext cx="1548011" cy="1944216"/>
          </a:xfrm>
          <a:prstGeom prst="rect">
            <a:avLst/>
          </a:prstGeom>
          <a:noFill/>
        </p:spPr>
      </p:pic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32390884"/>
              </p:ext>
            </p:extLst>
          </p:nvPr>
        </p:nvGraphicFramePr>
        <p:xfrm>
          <a:off x="611560" y="2276872"/>
          <a:ext cx="1250131" cy="1737739"/>
        </p:xfrm>
        <a:graphic>
          <a:graphicData uri="http://schemas.openxmlformats.org/presentationml/2006/ole">
            <p:oleObj spid="_x0000_s6155" name="Klip" r:id="rId4" imgW="1820863" imgH="2530475" progId="">
              <p:embed/>
            </p:oleObj>
          </a:graphicData>
        </a:graphic>
      </p:graphicFrame>
      <p:pic>
        <p:nvPicPr>
          <p:cNvPr id="6" name="Picture 5" descr="GECE ŞEHİR   GİFTİ ile ilgili görsel sonucu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323728"/>
            <a:ext cx="5712729" cy="3697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ent">
  <a:themeElements>
    <a:clrScheme name="Kent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Kent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Kent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344</TotalTime>
  <Words>184</Words>
  <PresentationFormat>Ekran Gösterisi (4:3)</PresentationFormat>
  <Paragraphs>24</Paragraphs>
  <Slides>17</Slides>
  <Notes>2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19" baseType="lpstr">
      <vt:lpstr>Kent</vt:lpstr>
      <vt:lpstr>Klip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2012-03-06T17:07:30Z</dcterms:created>
  <dcterms:modified xsi:type="dcterms:W3CDTF">2016-08-25T07:37:19Z</dcterms:modified>
  <cp:category>www.sorubak.com</cp:category>
</cp:coreProperties>
</file>