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69" r:id="rId2"/>
    <p:sldId id="361" r:id="rId3"/>
    <p:sldId id="289" r:id="rId4"/>
    <p:sldId id="302" r:id="rId5"/>
    <p:sldId id="271" r:id="rId6"/>
    <p:sldId id="290" r:id="rId7"/>
    <p:sldId id="340" r:id="rId8"/>
    <p:sldId id="291" r:id="rId9"/>
    <p:sldId id="341" r:id="rId10"/>
    <p:sldId id="343" r:id="rId11"/>
    <p:sldId id="344" r:id="rId12"/>
    <p:sldId id="345" r:id="rId13"/>
    <p:sldId id="359" r:id="rId14"/>
    <p:sldId id="298" r:id="rId15"/>
    <p:sldId id="346" r:id="rId16"/>
    <p:sldId id="349" r:id="rId17"/>
    <p:sldId id="348" r:id="rId18"/>
    <p:sldId id="360" r:id="rId19"/>
    <p:sldId id="300" r:id="rId20"/>
    <p:sldId id="299" r:id="rId21"/>
    <p:sldId id="350" r:id="rId22"/>
    <p:sldId id="351" r:id="rId23"/>
    <p:sldId id="353" r:id="rId24"/>
    <p:sldId id="356" r:id="rId25"/>
    <p:sldId id="357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1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Yuvarlatılmış Dikdörtgen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Yuvarlatılmış Dikdörtgen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Yuvarlatılmış Dikdörtgen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7" Type="http://schemas.openxmlformats.org/officeDocument/2006/relationships/image" Target="../media/image51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gif"/><Relationship Id="rId5" Type="http://schemas.openxmlformats.org/officeDocument/2006/relationships/image" Target="../media/image49.gif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 dirty="0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11" y="3276600"/>
            <a:ext cx="2482889" cy="2762251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317500"/>
            <a:ext cx="11358738" cy="136833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b="1" kern="1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ELEKTRİK KAYNAKLARI</a:t>
            </a:r>
          </a:p>
          <a:p>
            <a:pPr algn="ctr"/>
            <a:r>
              <a:rPr lang="tr-TR" sz="3600" b="1" kern="1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PİLLER-BATARYALAR- AKÜLER </a:t>
            </a:r>
            <a:endParaRPr lang="tr-TR" sz="3600" b="1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1499" y="3136900"/>
            <a:ext cx="2164241" cy="2762251"/>
          </a:xfrm>
          <a:prstGeom prst="rect">
            <a:avLst/>
          </a:prstGeom>
          <a:noFill/>
        </p:spPr>
      </p:pic>
      <p:pic>
        <p:nvPicPr>
          <p:cNvPr id="9218" name="Picture 2" descr="pil resmi boyama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8585" y="2209800"/>
            <a:ext cx="1257752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batarya pil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995" y="1943100"/>
            <a:ext cx="2857500" cy="21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akü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24" name="Picture 8" descr="akü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2800" y="4235629"/>
            <a:ext cx="2521695" cy="235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206461" y="425429"/>
            <a:ext cx="9690254" cy="24320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dirty="0">
                <a:solidFill>
                  <a:srgbClr val="FFFF00"/>
                </a:solidFill>
              </a:rPr>
              <a:t>Bazı araçlarda birden fazla pil kullanılır.</a:t>
            </a:r>
          </a:p>
        </p:txBody>
      </p:sp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8737" y="3170178"/>
            <a:ext cx="2124955" cy="3083117"/>
          </a:xfrm>
          <a:prstGeom prst="rect">
            <a:avLst/>
          </a:prstGeom>
          <a:noFill/>
        </p:spPr>
      </p:pic>
      <p:pic>
        <p:nvPicPr>
          <p:cNvPr id="8194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5634" y="3262865"/>
            <a:ext cx="2282466" cy="325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0467" y="3262865"/>
            <a:ext cx="2282466" cy="325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31800" y="517694"/>
            <a:ext cx="11239500" cy="171750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u="sng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Bazı </a:t>
            </a:r>
            <a:r>
              <a:rPr lang="tr-TR" sz="3600" b="1" u="sng" dirty="0" err="1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piler</a:t>
            </a:r>
            <a:r>
              <a:rPr lang="tr-TR" sz="3600" b="1" u="sng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tek kullanımlıktır</a:t>
            </a:r>
            <a:r>
              <a:rPr lang="tr-TR" sz="3600" b="1" u="sng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7912" y="3560150"/>
            <a:ext cx="2066925" cy="2638426"/>
          </a:xfrm>
          <a:prstGeom prst="rect">
            <a:avLst/>
          </a:prstGeom>
          <a:noFill/>
        </p:spPr>
      </p:pic>
      <p:pic>
        <p:nvPicPr>
          <p:cNvPr id="7170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75" y="256540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775" y="256540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3575" y="2608347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99013" y="423772"/>
            <a:ext cx="10181022" cy="2491707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u="sng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Şarjlı piller </a:t>
            </a:r>
            <a:r>
              <a:rPr lang="tr-TR" sz="4000" b="1" u="sng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tükendiğinde yeniden </a:t>
            </a:r>
            <a:r>
              <a:rPr lang="tr-TR" sz="4000" b="1" u="sng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doldurulabilir</a:t>
            </a:r>
            <a:endParaRPr lang="tr-TR" sz="40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4567" y="3405522"/>
            <a:ext cx="2577833" cy="2747351"/>
          </a:xfrm>
          <a:prstGeom prst="rect">
            <a:avLst/>
          </a:prstGeom>
          <a:noFill/>
        </p:spPr>
      </p:pic>
      <p:pic>
        <p:nvPicPr>
          <p:cNvPr id="10242" name="Picture 2" descr="şarjlı 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612" y="3054586"/>
            <a:ext cx="3098287" cy="309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şarjlı pil resmi boya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6" name="Picture 6" descr="şarjlı pil resmi boyam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9775" y="335044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867626" y="666728"/>
            <a:ext cx="6933473" cy="18351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5400" b="1" dirty="0" smtClean="0">
                <a:solidFill>
                  <a:srgbClr val="FFFF00"/>
                </a:solidFill>
              </a:rPr>
              <a:t>      </a:t>
            </a:r>
            <a:r>
              <a:rPr lang="tr-TR" sz="7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BATARYA </a:t>
            </a:r>
            <a:endParaRPr lang="tr-TR" sz="7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7133" y="3723346"/>
            <a:ext cx="2301989" cy="2346689"/>
          </a:xfrm>
          <a:prstGeom prst="rect">
            <a:avLst/>
          </a:prstGeom>
          <a:noFill/>
        </p:spPr>
      </p:pic>
      <p:pic>
        <p:nvPicPr>
          <p:cNvPr id="11266" name="Picture 2" descr="batarya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4274" y="2882898"/>
            <a:ext cx="3502025" cy="3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82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750095" y="270122"/>
            <a:ext cx="8517529" cy="23050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8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Birkaç tane </a:t>
            </a:r>
            <a:r>
              <a:rPr lang="tr-TR" sz="4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pilin </a:t>
            </a:r>
          </a:p>
          <a:p>
            <a:pPr>
              <a:buNone/>
            </a:pPr>
            <a:r>
              <a:rPr lang="tr-TR" sz="4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birleşmesi </a:t>
            </a:r>
            <a:r>
              <a:rPr lang="tr-TR" sz="48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ile oluşur.</a:t>
            </a:r>
          </a:p>
        </p:txBody>
      </p:sp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0930" y="2575194"/>
            <a:ext cx="2433389" cy="3333750"/>
          </a:xfrm>
          <a:prstGeom prst="rect">
            <a:avLst/>
          </a:prstGeom>
          <a:noFill/>
        </p:spPr>
      </p:pic>
      <p:pic>
        <p:nvPicPr>
          <p:cNvPr id="12290" name="Picture 2" descr="batarya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05144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93700" y="600781"/>
            <a:ext cx="11582400" cy="130422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Bataryalar şarj edilebilir özelliktedir</a:t>
            </a: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273" y="2650475"/>
            <a:ext cx="2905125" cy="3505200"/>
          </a:xfrm>
          <a:prstGeom prst="rect">
            <a:avLst/>
          </a:prstGeom>
          <a:noFill/>
        </p:spPr>
      </p:pic>
      <p:pic>
        <p:nvPicPr>
          <p:cNvPr id="13314" name="Picture 2" descr="batarya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4098" y="2303137"/>
            <a:ext cx="5616575" cy="419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8820" y="431800"/>
            <a:ext cx="11121680" cy="302260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Taşınabilir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bilgisayar, cep telefonu, matkap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gibi elimizde kablosuz olarak taşıyabildiğimiz araçlar batarya ile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çalışır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6338" y="3632200"/>
            <a:ext cx="2291414" cy="2539426"/>
          </a:xfrm>
          <a:prstGeom prst="rect">
            <a:avLst/>
          </a:prstGeom>
          <a:noFill/>
        </p:spPr>
      </p:pic>
      <p:pic>
        <p:nvPicPr>
          <p:cNvPr id="5" name="Picture 2" descr="http://oi53.tinypic.com/2eyau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29" y="3543300"/>
            <a:ext cx="1834214" cy="2946497"/>
          </a:xfrm>
          <a:prstGeom prst="rect">
            <a:avLst/>
          </a:prstGeom>
          <a:noFill/>
        </p:spPr>
      </p:pic>
      <p:pic>
        <p:nvPicPr>
          <p:cNvPr id="14340" name="Picture 4" descr="batarya pil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8275" y="3632200"/>
            <a:ext cx="6038850" cy="253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69244" y="717528"/>
            <a:ext cx="10268656" cy="1885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Enerjisi pile göre daha fazladır.</a:t>
            </a:r>
          </a:p>
        </p:txBody>
      </p:sp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1767" y="3312099"/>
            <a:ext cx="2847975" cy="2076450"/>
          </a:xfrm>
          <a:prstGeom prst="rect">
            <a:avLst/>
          </a:prstGeom>
          <a:noFill/>
        </p:spPr>
      </p:pic>
      <p:pic>
        <p:nvPicPr>
          <p:cNvPr id="15362" name="Picture 2" descr="batarya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" y="2943798"/>
            <a:ext cx="6652338" cy="303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867626" y="285728"/>
            <a:ext cx="6933473" cy="2381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5400" b="1" dirty="0" smtClean="0">
                <a:solidFill>
                  <a:srgbClr val="FFFF00"/>
                </a:solidFill>
              </a:rPr>
              <a:t>           </a:t>
            </a:r>
            <a:r>
              <a:rPr lang="tr-TR" sz="8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AKÜ </a:t>
            </a:r>
            <a:endParaRPr lang="tr-TR" sz="88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633" y="4078946"/>
            <a:ext cx="2301989" cy="2346689"/>
          </a:xfrm>
          <a:prstGeom prst="rect">
            <a:avLst/>
          </a:prstGeom>
          <a:noFill/>
        </p:spPr>
      </p:pic>
      <p:pic>
        <p:nvPicPr>
          <p:cNvPr id="17410" name="Picture 2" descr="akü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699" y="3090641"/>
            <a:ext cx="3984625" cy="342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24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31263" y="374628"/>
            <a:ext cx="9715500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Ulaşım araçlarındaki elektriği  sağlayan elektrik kaynağına </a:t>
            </a:r>
            <a:r>
              <a:rPr lang="tr-TR" sz="3600" b="1" u="sng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akü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denir.</a:t>
            </a:r>
          </a:p>
        </p:txBody>
      </p:sp>
      <p:pic>
        <p:nvPicPr>
          <p:cNvPr id="41990" name="Picture 6" descr="kaykay-hareketli-resim-001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3233" y="3394437"/>
            <a:ext cx="1095375" cy="857251"/>
          </a:xfrm>
          <a:prstGeom prst="rect">
            <a:avLst/>
          </a:prstGeom>
          <a:noFill/>
        </p:spPr>
      </p:pic>
      <p:pic>
        <p:nvPicPr>
          <p:cNvPr id="41992" name="Picture 8" descr="kaykay-hareketli-resim-00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276" y="3866575"/>
            <a:ext cx="952500" cy="952500"/>
          </a:xfrm>
          <a:prstGeom prst="rect">
            <a:avLst/>
          </a:prstGeom>
          <a:noFill/>
        </p:spPr>
      </p:pic>
      <p:pic>
        <p:nvPicPr>
          <p:cNvPr id="18434" name="Picture 2" descr="akü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3175" y="3157537"/>
            <a:ext cx="30480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867626" y="285728"/>
            <a:ext cx="6933473" cy="2381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5400" b="1" dirty="0" smtClean="0">
                <a:solidFill>
                  <a:srgbClr val="FFFF00"/>
                </a:solidFill>
              </a:rPr>
              <a:t>           </a:t>
            </a:r>
            <a:r>
              <a:rPr lang="tr-TR" sz="8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PİL </a:t>
            </a:r>
            <a:endParaRPr lang="tr-TR" sz="88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633" y="4078946"/>
            <a:ext cx="2301989" cy="2346689"/>
          </a:xfrm>
          <a:prstGeom prst="rect">
            <a:avLst/>
          </a:prstGeom>
          <a:noFill/>
        </p:spPr>
      </p:pic>
      <p:pic>
        <p:nvPicPr>
          <p:cNvPr id="5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0874" y="3006725"/>
            <a:ext cx="10275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750" y="3006725"/>
            <a:ext cx="1074510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7604" y="3006725"/>
            <a:ext cx="1074510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24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04799" y="234162"/>
            <a:ext cx="11341101" cy="329643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tr-TR" sz="3600" dirty="0"/>
              <a:t>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Otobüs ,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araba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, uçak, gemi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vb. taşıtlar elektriğini aküden alarak farlarını ve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radyolarını, lambalarını, klimalarını çalıştırırlar.</a:t>
            </a:r>
            <a:endParaRPr lang="tr-TR" sz="36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6667" y="3654999"/>
            <a:ext cx="2847975" cy="2076450"/>
          </a:xfrm>
          <a:prstGeom prst="rect">
            <a:avLst/>
          </a:prstGeom>
          <a:noFill/>
        </p:spPr>
      </p:pic>
      <p:sp>
        <p:nvSpPr>
          <p:cNvPr id="2" name="AutoShape 4" descr="akü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2" name="Picture 6" descr="http://www.akualanya.com/wp-content/uploads/2011/04/gold-resim2-300x24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174" y="3927475"/>
            <a:ext cx="3705225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335239" cy="21889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Kullanım süreleri ve güçleri bataryalara göre çok uzundur.</a:t>
            </a:r>
          </a:p>
        </p:txBody>
      </p:sp>
      <p:pic>
        <p:nvPicPr>
          <p:cNvPr id="5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0567" y="3151522"/>
            <a:ext cx="2577833" cy="2747351"/>
          </a:xfrm>
          <a:prstGeom prst="rect">
            <a:avLst/>
          </a:prstGeom>
          <a:noFill/>
        </p:spPr>
      </p:pic>
      <p:pic>
        <p:nvPicPr>
          <p:cNvPr id="20482" name="Picture 2" descr="http://www.akualanya.com/wp-content/uploads/2011/04/supr-a-asi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6074" y="3232396"/>
            <a:ext cx="3235325" cy="266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743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60401" y="312964"/>
            <a:ext cx="10541000" cy="29509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AKÜ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; Elektriği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depolayan çok sayıda pilden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oluşmuştur. Bu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nedenle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pillerden, bataryalardan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çok güçlüdür.</a:t>
            </a:r>
          </a:p>
          <a:p>
            <a:pPr marL="0" indent="0">
              <a:buNone/>
            </a:pPr>
            <a:endParaRPr lang="tr-TR" sz="36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4800" y="3496266"/>
            <a:ext cx="2463002" cy="2447334"/>
          </a:xfrm>
          <a:prstGeom prst="rect">
            <a:avLst/>
          </a:prstGeom>
          <a:noFill/>
        </p:spPr>
      </p:pic>
      <p:pic>
        <p:nvPicPr>
          <p:cNvPr id="21506" name="Picture 2" descr="http://www.akualanya.com/wp-content/uploads/2011/04/SUPRA-TRAKTOR-DEKUPE-sag-300x2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4" y="3263900"/>
            <a:ext cx="4276725" cy="320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858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906739" cy="250167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Pilde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, aküde ve bataryada (+) ve (-) olmak üzere iki uç vardır. Bu uçlara kutup adı verilir. </a:t>
            </a:r>
          </a:p>
        </p:txBody>
      </p:sp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9416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 descr="http://www.akualanya.com/wp-content/uploads/2011/04/superhdk-300x2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4" y="3264694"/>
            <a:ext cx="4086225" cy="306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mage and video hosting by TinyPic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6437" y="3959004"/>
            <a:ext cx="133826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44500" y="569436"/>
            <a:ext cx="11010900" cy="2554545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GÜNEŞ PİLLERİ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: Güneşin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ısı ve ışık enerjisini elektriğe çeviren </a:t>
            </a:r>
            <a:r>
              <a:rPr lang="tr-TR" sz="3200" b="1" dirty="0" err="1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sistemlerdir.Güneş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pilleri bazı hesap makinelerinde ve saatlerde kullanılır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 Bu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saatler güneş enerjisi ile çalışır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 Kablo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ile şehir elektriği alınamayan yerlerde trafik lambaları ve aydınlanma lambaları güneş pilleri sayesinde elektrik üretirler .</a:t>
            </a:r>
          </a:p>
        </p:txBody>
      </p:sp>
      <p:pic>
        <p:nvPicPr>
          <p:cNvPr id="23556" name="Picture 4" descr="güneş pil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100" y="3537037"/>
            <a:ext cx="2038350" cy="289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güneş pil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1400" y="3764006"/>
            <a:ext cx="23749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güneş pilleri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0998" y="3764006"/>
            <a:ext cx="3768725" cy="251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komik hareketli hayv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7650" y="3545681"/>
            <a:ext cx="23304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[Resim: %3E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08" y="3866582"/>
            <a:ext cx="1656184" cy="203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32408" y="617835"/>
            <a:ext cx="10835692" cy="1754326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DİNAMO: Dinamo hareket enerjisini elektrik enerjisine çevirir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 Bisikletlerdeki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tekerleğin hareketi ile elektrik elde </a:t>
            </a:r>
            <a:r>
              <a:rPr lang="tr-TR" sz="3600" b="1" dirty="0" err="1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edilir.Bu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elektrik ile bisikletin lambasını yanar</a:t>
            </a:r>
            <a:r>
              <a:rPr lang="tr-TR" sz="3600" dirty="0"/>
              <a:t>.</a:t>
            </a:r>
          </a:p>
        </p:txBody>
      </p:sp>
      <p:pic>
        <p:nvPicPr>
          <p:cNvPr id="24582" name="Picture 6" descr="bisiklet dinamosu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6744" y="4724399"/>
            <a:ext cx="3543489" cy="173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bisiklet GİF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6743" y="2768599"/>
            <a:ext cx="3286125" cy="172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http://i40.tinypic.com/ojubc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9875" y="2755105"/>
            <a:ext cx="19621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bisiklet GİF ile ilgili görsel sonucu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875" y="4724399"/>
            <a:ext cx="8191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086394" y="49803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646" y="1374622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4" y="1374622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867626" y="285728"/>
            <a:ext cx="6933473" cy="2381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5400" b="1" dirty="0" smtClean="0">
                <a:solidFill>
                  <a:srgbClr val="FFFF00"/>
                </a:solidFill>
              </a:rPr>
              <a:t>           </a:t>
            </a:r>
            <a:r>
              <a:rPr lang="tr-TR" sz="8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PİL </a:t>
            </a:r>
            <a:endParaRPr lang="tr-TR" sz="88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633" y="4078946"/>
            <a:ext cx="2301989" cy="2346689"/>
          </a:xfrm>
          <a:prstGeom prst="rect">
            <a:avLst/>
          </a:prstGeom>
          <a:noFill/>
        </p:spPr>
      </p:pic>
      <p:pic>
        <p:nvPicPr>
          <p:cNvPr id="1026" name="Picture 2" descr="pil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575" y="2996634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8961" y="285728"/>
            <a:ext cx="9575839" cy="2774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  Bazı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araçlar pratik olarak kullanılabilmesi şehir elektriği olmadan da çalışabilir</a:t>
            </a: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61" y="3939487"/>
            <a:ext cx="2381250" cy="2238376"/>
          </a:xfrm>
          <a:prstGeom prst="rect">
            <a:avLst/>
          </a:prstGeom>
          <a:noFill/>
        </p:spPr>
      </p:pic>
      <p:sp>
        <p:nvSpPr>
          <p:cNvPr id="2" name="AutoShape 2" descr="pil res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Pil Çesitler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http://toptanservis.com/image/cache/data/urunler/duracell-pil-aa-kalem-2-li-500x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5878" y="3533077"/>
            <a:ext cx="4051321" cy="282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599" y="3399085"/>
            <a:ext cx="2657093" cy="276225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622300" y="476935"/>
            <a:ext cx="10744200" cy="1938992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Örneğin</a:t>
            </a:r>
            <a:r>
              <a:rPr lang="tr-TR" sz="40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; saatler, el feneri, televizyon kumandası, el </a:t>
            </a:r>
            <a:r>
              <a:rPr lang="tr-TR" sz="4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radyosu ,oyuncak arabalar vb. araçlar </a:t>
            </a:r>
            <a:r>
              <a:rPr lang="tr-TR" sz="4000" b="1" u="sng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 </a:t>
            </a:r>
            <a:r>
              <a:rPr lang="tr-TR" sz="4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denilen elektrik kaynağı ile çalışır.</a:t>
            </a:r>
          </a:p>
        </p:txBody>
      </p:sp>
      <p:pic>
        <p:nvPicPr>
          <p:cNvPr id="3074" name="Picture 2" descr="batary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5" y="2732335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85761" y="285728"/>
            <a:ext cx="10693440" cy="26606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Düşük enerji üreten elektrik kaynakları olduğu için büyük araçlar pille çalışamaz</a:t>
            </a:r>
            <a:r>
              <a:rPr lang="tr-TR" sz="3600" dirty="0"/>
              <a:t>.</a:t>
            </a:r>
          </a:p>
        </p:txBody>
      </p:sp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316" y="3340100"/>
            <a:ext cx="2294020" cy="2933700"/>
          </a:xfrm>
          <a:prstGeom prst="rect">
            <a:avLst/>
          </a:prstGeom>
          <a:noFill/>
        </p:spPr>
      </p:pic>
      <p:pic>
        <p:nvPicPr>
          <p:cNvPr id="4098" name="Picture 2" descr="eski p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761" y="3166268"/>
            <a:ext cx="5905500" cy="328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66761" y="285728"/>
            <a:ext cx="9334539" cy="25566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Kullanıldığı yere göre pilin büyüklükleri ve enerjileri farklı olabilir.</a:t>
            </a:r>
          </a:p>
        </p:txBody>
      </p:sp>
      <p:pic>
        <p:nvPicPr>
          <p:cNvPr id="51202" name="Picture 2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32" y="2842352"/>
            <a:ext cx="2905125" cy="3505200"/>
          </a:xfrm>
          <a:prstGeom prst="rect">
            <a:avLst/>
          </a:prstGeom>
          <a:noFill/>
        </p:spPr>
      </p:pic>
      <p:pic>
        <p:nvPicPr>
          <p:cNvPr id="5122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5875" y="2997200"/>
            <a:ext cx="4762500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783350" y="425428"/>
            <a:ext cx="9588540" cy="26098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Kol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saatlerindeki ,TV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kumandalarındaki, radyolardaki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piller farklı büyüklükte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olabilir.</a:t>
            </a:r>
            <a:endParaRPr lang="tr-TR" sz="36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4880" y="3340100"/>
            <a:ext cx="2294020" cy="2933700"/>
          </a:xfrm>
          <a:prstGeom prst="rect">
            <a:avLst/>
          </a:prstGeom>
          <a:noFill/>
        </p:spPr>
      </p:pic>
      <p:pic>
        <p:nvPicPr>
          <p:cNvPr id="6146" name="Picture 2" descr="pil resmi boya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674" y="3340100"/>
            <a:ext cx="5457825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264</TotalTime>
  <Words>279</Words>
  <PresentationFormat>Özel</PresentationFormat>
  <Paragraphs>28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Hisse Senedi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2016-08-30T07:00:47Z</dcterms:modified>
  <cp:category>www.sorubak.com</cp:category>
</cp:coreProperties>
</file>