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wmv" ContentType="video/x-ms-wmv"/>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19"/>
  </p:notesMasterIdLst>
  <p:sldIdLst>
    <p:sldId id="271" r:id="rId4"/>
    <p:sldId id="258" r:id="rId5"/>
    <p:sldId id="269" r:id="rId6"/>
    <p:sldId id="260" r:id="rId7"/>
    <p:sldId id="272" r:id="rId8"/>
    <p:sldId id="273" r:id="rId9"/>
    <p:sldId id="274" r:id="rId10"/>
    <p:sldId id="275" r:id="rId11"/>
    <p:sldId id="276" r:id="rId12"/>
    <p:sldId id="277" r:id="rId13"/>
    <p:sldId id="278" r:id="rId14"/>
    <p:sldId id="261" r:id="rId15"/>
    <p:sldId id="279" r:id="rId16"/>
    <p:sldId id="262" r:id="rId17"/>
    <p:sldId id="281"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978" autoAdjust="0"/>
    <p:restoredTop sz="94669" autoAdjust="0"/>
  </p:normalViewPr>
  <p:slideViewPr>
    <p:cSldViewPr>
      <p:cViewPr varScale="1">
        <p:scale>
          <a:sx n="86" d="100"/>
          <a:sy n="86" d="100"/>
        </p:scale>
        <p:origin x="-882"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B51781-5474-473F-8ED9-D6B0012A1BD4}" type="datetimeFigureOut">
              <a:rPr lang="tr-TR" smtClean="0"/>
              <a:t>15.04.2016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813367-C54B-4ACD-B054-BD284899DECC}"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813367-C54B-4ACD-B054-BD284899DECC}" type="slidenum">
              <a:rPr lang="tr-TR" smtClean="0"/>
              <a:t>15</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media" Target="../media/media1.wmv"/><Relationship Id="rId2" Type="http://schemas.openxmlformats.org/officeDocument/2006/relationships/slideMaster" Target="../slideMasters/slideMaster1.xml"/><Relationship Id="rId1" Type="http://schemas.openxmlformats.org/officeDocument/2006/relationships/video" Target="../media/media1.wmv"/><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lumMod val="85000"/>
          </a:schemeClr>
        </a:solidFill>
        <a:effectLst/>
      </p:bgPr>
    </p:bg>
    <p:spTree>
      <p:nvGrpSpPr>
        <p:cNvPr id="1" name=""/>
        <p:cNvGrpSpPr/>
        <p:nvPr/>
      </p:nvGrpSpPr>
      <p:grpSpPr>
        <a:xfrm>
          <a:off x="0" y="0"/>
          <a:ext cx="0" cy="0"/>
          <a:chOff x="0" y="0"/>
          <a:chExt cx="0" cy="0"/>
        </a:xfrm>
      </p:grpSpPr>
      <p:pic>
        <p:nvPicPr>
          <p:cNvPr id="9" name="page_turn_2010.mov">
            <a:hlinkClick r:id="" action="ppaction://media"/>
          </p:cNvPr>
          <p:cNvPicPr>
            <a:picLocks noChangeAspect="1"/>
          </p:cNvPicPr>
          <p:nvPr userDrawn="1">
            <a:videoFile r:link="rId1"/>
            <p:extLst>
              <p:ext uri="{DAA4B4D4-6D71-4841-9C94-3DE7FCFB9230}">
                <p14:media xmlns:p14="http://schemas.microsoft.com/office/powerpoint/2010/main" xmlns="" r:embed="rId3"/>
              </p:ext>
            </p:extLst>
          </p:nvPr>
        </p:nvPicPr>
        <p:blipFill>
          <a:blip r:embed="rId4" cstate="print"/>
          <a:stretch>
            <a:fillRect/>
          </a:stretch>
        </p:blipFill>
        <p:spPr>
          <a:xfrm>
            <a:off x="0" y="0"/>
            <a:ext cx="9144000" cy="6858000"/>
          </a:xfrm>
          <a:prstGeom prst="rect">
            <a:avLst/>
          </a:prstGeom>
        </p:spPr>
      </p:pic>
      <p:sp>
        <p:nvSpPr>
          <p:cNvPr id="7" name="Rectangle 6"/>
          <p:cNvSpPr/>
          <p:nvPr userDrawn="1"/>
        </p:nvSpPr>
        <p:spPr>
          <a:xfrm>
            <a:off x="1447800" y="3292475"/>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ABC27E27-9A15-4E8A-8257-6EA5AA2E4769}" type="datetimeFigureOut">
              <a:rPr lang="en-US" smtClean="0"/>
              <a:pPr/>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4281017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4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C27E27-9A15-4E8A-8257-6EA5AA2E4769}" type="datetimeFigureOut">
              <a:rPr lang="en-US" smtClean="0"/>
              <a:pPr/>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2579502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C27E27-9A15-4E8A-8257-6EA5AA2E4769}" type="datetimeFigureOut">
              <a:rPr lang="en-US" smtClean="0"/>
              <a:pPr/>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23281771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lumMod val="85000"/>
          </a:schemeClr>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BEBA8EAE-BF5A-486C-A8C5-ECC9F3942E4B}">
                <a14:imgProps xmlns:a14="http://schemas.microsoft.com/office/drawing/2010/main" xmlns="">
                  <a14:imgLayer r:embed="rId3">
                    <a14:imgEffect>
                      <a14:brightnessContrast contrast="45000"/>
                    </a14:imgEffect>
                  </a14:imgLayer>
                </a14:imgProps>
              </a:ex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BC27E27-9A15-4E8A-8257-6EA5AA2E4769}" type="datetimeFigureOut">
              <a:rPr lang="en-US" smtClean="0"/>
              <a:pPr/>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199081117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C27E27-9A15-4E8A-8257-6EA5AA2E4769}" type="datetimeFigureOut">
              <a:rPr lang="en-US" smtClean="0"/>
              <a:pPr/>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28961973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BC27E27-9A15-4E8A-8257-6EA5AA2E4769}" type="datetimeFigureOut">
              <a:rPr lang="en-US" smtClean="0"/>
              <a:pPr/>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20928185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BC27E27-9A15-4E8A-8257-6EA5AA2E4769}" type="datetimeFigureOut">
              <a:rPr lang="en-US" smtClean="0"/>
              <a:pPr/>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38031299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BC27E27-9A15-4E8A-8257-6EA5AA2E4769}" type="datetimeFigureOut">
              <a:rPr lang="en-US" smtClean="0"/>
              <a:pPr/>
              <a:t>4/15/2016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15137784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BC27E27-9A15-4E8A-8257-6EA5AA2E4769}" type="datetimeFigureOut">
              <a:rPr lang="en-US" smtClean="0"/>
              <a:pPr/>
              <a:t>4/15/2016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36905993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C27E27-9A15-4E8A-8257-6EA5AA2E4769}" type="datetimeFigureOut">
              <a:rPr lang="en-US" smtClean="0"/>
              <a:pPr/>
              <a:t>4/15/2016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42899061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BC27E27-9A15-4E8A-8257-6EA5AA2E4769}" type="datetimeFigureOut">
              <a:rPr lang="en-US" smtClean="0"/>
              <a:pPr/>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32654795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C27E27-9A15-4E8A-8257-6EA5AA2E4769}" type="datetimeFigureOut">
              <a:rPr lang="en-US" smtClean="0"/>
              <a:pPr/>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255381418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BC27E27-9A15-4E8A-8257-6EA5AA2E4769}" type="datetimeFigureOut">
              <a:rPr lang="en-US" smtClean="0"/>
              <a:pPr/>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42449237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C27E27-9A15-4E8A-8257-6EA5AA2E4769}" type="datetimeFigureOut">
              <a:rPr lang="en-US" smtClean="0"/>
              <a:pPr/>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13386055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C27E27-9A15-4E8A-8257-6EA5AA2E4769}" type="datetimeFigureOut">
              <a:rPr lang="en-US" smtClean="0"/>
              <a:pPr/>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13142349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bg>
      <p:bgPr>
        <a:gradFill flip="none" rotWithShape="1">
          <a:gsLst>
            <a:gs pos="0">
              <a:schemeClr val="bg1">
                <a:lumMod val="95000"/>
              </a:schemeClr>
            </a:gs>
            <a:gs pos="100000">
              <a:schemeClr val="bg1">
                <a:lumMod val="7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Rectangle 9" hidden="1"/>
          <p:cNvSpPr/>
          <p:nvPr userDrawn="1"/>
        </p:nvSpPr>
        <p:spPr>
          <a:xfrm>
            <a:off x="0" y="2905125"/>
            <a:ext cx="9144000" cy="1828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350">
              <a:solidFill>
                <a:prstClr val="white"/>
              </a:solidFill>
            </a:endParaRPr>
          </a:p>
        </p:txBody>
      </p:sp>
      <p:sp>
        <p:nvSpPr>
          <p:cNvPr id="2" name="Title 1"/>
          <p:cNvSpPr>
            <a:spLocks noGrp="1"/>
          </p:cNvSpPr>
          <p:nvPr>
            <p:ph type="ctrTitle"/>
          </p:nvPr>
        </p:nvSpPr>
        <p:spPr>
          <a:xfrm>
            <a:off x="762000" y="1362077"/>
            <a:ext cx="7543800" cy="708025"/>
          </a:xfrm>
        </p:spPr>
        <p:txBody>
          <a:bodyPr anchor="b">
            <a:noAutofit/>
          </a:bodyPr>
          <a:lstStyle>
            <a:lvl1pPr algn="ctr">
              <a:defRPr sz="3300" b="1">
                <a:solidFill>
                  <a:schemeClr val="bg1"/>
                </a:solidFill>
                <a:latin typeface="Franklin Gothic Medium"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295400" y="2070100"/>
            <a:ext cx="6400800" cy="457200"/>
          </a:xfrm>
        </p:spPr>
        <p:txBody>
          <a:bodyPr/>
          <a:lstStyle>
            <a:lvl1pPr marL="0" indent="0" algn="ctr">
              <a:buNone/>
              <a:defRPr sz="1800">
                <a:solidFill>
                  <a:schemeClr val="tx1">
                    <a:tint val="75000"/>
                  </a:schemeClr>
                </a:solidFill>
                <a:latin typeface="Franklin Gothic Medium"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xmlns="" val="267666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30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Dark Title Slide">
    <p:bg>
      <p:bgPr>
        <a:gradFill flip="none" rotWithShape="1">
          <a:gsLst>
            <a:gs pos="0">
              <a:schemeClr val="tx1">
                <a:lumMod val="65000"/>
                <a:lumOff val="35000"/>
              </a:schemeClr>
            </a:gs>
            <a:gs pos="100000">
              <a:schemeClr val="tx1">
                <a:lumMod val="85000"/>
                <a:lumOff val="1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362077"/>
            <a:ext cx="7543800" cy="708025"/>
          </a:xfrm>
        </p:spPr>
        <p:txBody>
          <a:bodyPr anchor="b">
            <a:noAutofit/>
          </a:bodyPr>
          <a:lstStyle>
            <a:lvl1pPr algn="ctr">
              <a:defRPr sz="3300" b="1">
                <a:solidFill>
                  <a:schemeClr val="bg1"/>
                </a:solidFill>
                <a:latin typeface="Franklin Gothic Medium"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295400" y="2070100"/>
            <a:ext cx="6400800" cy="457200"/>
          </a:xfrm>
        </p:spPr>
        <p:txBody>
          <a:bodyPr/>
          <a:lstStyle>
            <a:lvl1pPr marL="0" indent="0" algn="ctr">
              <a:buNone/>
              <a:defRPr sz="1800">
                <a:solidFill>
                  <a:schemeClr val="tx1">
                    <a:tint val="75000"/>
                  </a:schemeClr>
                </a:solidFill>
                <a:latin typeface="Franklin Gothic Medium"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xmlns="" val="2538913188"/>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85725"/>
            <a:ext cx="8305800" cy="990600"/>
          </a:xfrm>
        </p:spPr>
        <p:txBody>
          <a:bodyPr/>
          <a:lstStyle>
            <a:lvl1pPr algn="ctr">
              <a:defRPr sz="2700"/>
            </a:lvl1pPr>
          </a:lstStyle>
          <a:p>
            <a:r>
              <a:rPr lang="en-US" dirty="0" smtClean="0"/>
              <a:t>Click to edit Master title style</a:t>
            </a:r>
            <a:endParaRPr lang="en-US" dirty="0"/>
          </a:p>
        </p:txBody>
      </p:sp>
      <p:sp>
        <p:nvSpPr>
          <p:cNvPr id="3" name="Content Placeholder 2"/>
          <p:cNvSpPr>
            <a:spLocks noGrp="1"/>
          </p:cNvSpPr>
          <p:nvPr>
            <p:ph idx="1"/>
          </p:nvPr>
        </p:nvSpPr>
        <p:spPr>
          <a:xfrm>
            <a:off x="228600" y="1066800"/>
            <a:ext cx="8686800" cy="4419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903743077"/>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lternate Title and Content ">
    <p:bg>
      <p:bgPr>
        <a:gradFill>
          <a:gsLst>
            <a:gs pos="0">
              <a:schemeClr val="accent1">
                <a:lumMod val="90000"/>
                <a:lumOff val="10000"/>
              </a:schemeClr>
            </a:gs>
            <a:gs pos="100000">
              <a:schemeClr val="accent1">
                <a:lumMod val="65000"/>
              </a:schemeClr>
            </a:gs>
          </a:gsLst>
          <a:lin ang="27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85725"/>
            <a:ext cx="8305800" cy="990600"/>
          </a:xfrm>
        </p:spPr>
        <p:txBody>
          <a:bodyPr/>
          <a:lstStyle>
            <a:lvl1pPr algn="ctr">
              <a:defRPr sz="2700"/>
            </a:lvl1pPr>
          </a:lstStyle>
          <a:p>
            <a:r>
              <a:rPr lang="en-US" dirty="0" smtClean="0"/>
              <a:t>Click to edit Master title style</a:t>
            </a:r>
            <a:endParaRPr lang="en-US" dirty="0"/>
          </a:p>
        </p:txBody>
      </p:sp>
      <p:sp>
        <p:nvSpPr>
          <p:cNvPr id="10" name="Content Placeholder 2"/>
          <p:cNvSpPr>
            <a:spLocks noGrp="1"/>
          </p:cNvSpPr>
          <p:nvPr>
            <p:ph idx="1"/>
          </p:nvPr>
        </p:nvSpPr>
        <p:spPr>
          <a:xfrm>
            <a:off x="228600" y="1066800"/>
            <a:ext cx="8686800" cy="4419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78244995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Only" preserve="1">
  <p:cSld name="Title Only">
    <p:bg>
      <p:bgPr>
        <a:gradFill>
          <a:gsLst>
            <a:gs pos="0">
              <a:schemeClr val="tx1">
                <a:lumMod val="65000"/>
                <a:lumOff val="35000"/>
              </a:schemeClr>
            </a:gs>
            <a:gs pos="100000">
              <a:schemeClr val="tx1">
                <a:lumMod val="85000"/>
                <a:lumOff val="15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0"/>
            <a:ext cx="6858000" cy="1143000"/>
          </a:xfrm>
        </p:spPr>
        <p:txBody>
          <a:bodyPr/>
          <a:lstStyle/>
          <a:p>
            <a:r>
              <a:rPr lang="en-US" smtClean="0"/>
              <a:t>Click to edit Master title style</a:t>
            </a:r>
            <a:endParaRPr lang="en-US"/>
          </a:p>
        </p:txBody>
      </p:sp>
    </p:spTree>
    <p:extLst>
      <p:ext uri="{BB962C8B-B14F-4D97-AF65-F5344CB8AC3E}">
        <p14:creationId xmlns:p14="http://schemas.microsoft.com/office/powerpoint/2010/main" xmlns="" val="125843937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Graph Layout">
    <p:spTree>
      <p:nvGrpSpPr>
        <p:cNvPr id="1" name=""/>
        <p:cNvGrpSpPr/>
        <p:nvPr/>
      </p:nvGrpSpPr>
      <p:grpSpPr>
        <a:xfrm>
          <a:off x="0" y="0"/>
          <a:ext cx="0" cy="0"/>
          <a:chOff x="0" y="0"/>
          <a:chExt cx="0" cy="0"/>
        </a:xfrm>
      </p:grpSpPr>
      <p:pic>
        <p:nvPicPr>
          <p:cNvPr id="2" name="graph"/>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2"/>
            <a:ext cx="9144000" cy="6857999"/>
          </a:xfrm>
          <a:prstGeom prst="rect">
            <a:avLst/>
          </a:prstGeom>
        </p:spPr>
      </p:pic>
      <p:sp>
        <p:nvSpPr>
          <p:cNvPr id="3" name="Title 1"/>
          <p:cNvSpPr>
            <a:spLocks noGrp="1"/>
          </p:cNvSpPr>
          <p:nvPr>
            <p:ph type="title"/>
          </p:nvPr>
        </p:nvSpPr>
        <p:spPr>
          <a:xfrm>
            <a:off x="914400" y="123825"/>
            <a:ext cx="7315200" cy="597902"/>
          </a:xfrm>
        </p:spPr>
        <p:txBody>
          <a:bodyPr/>
          <a:lstStyle/>
          <a:p>
            <a:r>
              <a:rPr lang="en-US" dirty="0" smtClean="0"/>
              <a:t>Click to edit Master title style</a:t>
            </a:r>
            <a:endParaRPr lang="en-US" dirty="0"/>
          </a:p>
        </p:txBody>
      </p:sp>
      <p:sp>
        <p:nvSpPr>
          <p:cNvPr id="4" name="Content Placeholder 2"/>
          <p:cNvSpPr>
            <a:spLocks noGrp="1"/>
          </p:cNvSpPr>
          <p:nvPr>
            <p:ph idx="1"/>
          </p:nvPr>
        </p:nvSpPr>
        <p:spPr>
          <a:xfrm>
            <a:off x="228600" y="762000"/>
            <a:ext cx="8686800" cy="4419600"/>
          </a:xfrm>
        </p:spPr>
        <p:txBody>
          <a:bodyPr>
            <a:normAutofit/>
          </a:bodyPr>
          <a:lstStyle>
            <a:lvl1pPr marL="128588" indent="-128588">
              <a:buFont typeface="Arial" pitchFamily="34" charset="0"/>
              <a:buChar char="•"/>
              <a:defRPr sz="1800"/>
            </a:lvl1pPr>
            <a:lvl2pPr marL="471488" indent="-128588">
              <a:buFont typeface="Arial" pitchFamily="34" charset="0"/>
              <a:buChar char="•"/>
              <a:defRPr sz="1500"/>
            </a:lvl2pPr>
            <a:lvl3pPr marL="814388" indent="-128588">
              <a:buFont typeface="Arial" pitchFamily="34" charset="0"/>
              <a:buChar char="•"/>
              <a:defRPr sz="1350"/>
            </a:lvl3pPr>
            <a:lvl4pPr marL="1157288" indent="-128588">
              <a:buFont typeface="Arial" pitchFamily="34" charset="0"/>
              <a:buChar char="•"/>
              <a:defRPr sz="1200"/>
            </a:lvl4pPr>
            <a:lvl5pPr marL="1500188" indent="-128588">
              <a:buFont typeface="Arial" pitchFamily="34" charset="0"/>
              <a:buChar cha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407875412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BC27E27-9A15-4E8A-8257-6EA5AA2E4769}" type="datetimeFigureOut">
              <a:rPr lang="en-US" smtClean="0"/>
              <a:pPr/>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1096687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BC27E27-9A15-4E8A-8257-6EA5AA2E4769}" type="datetimeFigureOut">
              <a:rPr lang="en-US" smtClean="0"/>
              <a:pPr/>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14730271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BC27E27-9A15-4E8A-8257-6EA5AA2E4769}" type="datetimeFigureOut">
              <a:rPr lang="en-US" smtClean="0"/>
              <a:pPr/>
              <a:t>4/15/2016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28085565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BC27E27-9A15-4E8A-8257-6EA5AA2E4769}" type="datetimeFigureOut">
              <a:rPr lang="en-US" smtClean="0"/>
              <a:pPr/>
              <a:t>4/15/2016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3891504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C27E27-9A15-4E8A-8257-6EA5AA2E4769}" type="datetimeFigureOut">
              <a:rPr lang="en-US" smtClean="0"/>
              <a:pPr/>
              <a:t>4/15/2016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8004808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BC27E27-9A15-4E8A-8257-6EA5AA2E4769}" type="datetimeFigureOut">
              <a:rPr lang="en-US" smtClean="0"/>
              <a:pPr/>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13313971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BC27E27-9A15-4E8A-8257-6EA5AA2E4769}" type="datetimeFigureOut">
              <a:rPr lang="en-US" smtClean="0"/>
              <a:pPr/>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545891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5.xml"/><Relationship Id="rId7"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27E27-9A15-4E8A-8257-6EA5AA2E4769}" type="datetimeFigureOut">
              <a:rPr lang="en-US" smtClean="0"/>
              <a:pPr/>
              <a:t>4/15/2016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33291964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7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27E27-9A15-4E8A-8257-6EA5AA2E4769}" type="datetimeFigureOut">
              <a:rPr lang="en-US" smtClean="0"/>
              <a:pPr/>
              <a:t>4/15/2016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D84F01-2A3A-40CE-A7AD-4272D8F2B506}" type="slidenum">
              <a:rPr lang="en-US" smtClean="0"/>
              <a:pPr/>
              <a:t>‹#›</a:t>
            </a:fld>
            <a:endParaRPr lang="en-US"/>
          </a:p>
        </p:txBody>
      </p:sp>
    </p:spTree>
    <p:extLst>
      <p:ext uri="{BB962C8B-B14F-4D97-AF65-F5344CB8AC3E}">
        <p14:creationId xmlns:p14="http://schemas.microsoft.com/office/powerpoint/2010/main" xmlns="" val="35063163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bg1">
                <a:lumMod val="7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533400" y="-38100"/>
            <a:ext cx="8001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228600" y="990600"/>
            <a:ext cx="8610600" cy="449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xmlns="" val="298506472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Lst>
  <p:timing>
    <p:tnLst>
      <p:par>
        <p:cTn id="1" dur="indefinite" restart="never" nodeType="tmRoot"/>
      </p:par>
    </p:tnLst>
  </p:timing>
  <p:txStyles>
    <p:titleStyle>
      <a:lvl1pPr algn="ctr" rtl="0" fontAlgn="base">
        <a:spcBef>
          <a:spcPct val="0"/>
        </a:spcBef>
        <a:spcAft>
          <a:spcPct val="0"/>
        </a:spcAft>
        <a:defRPr sz="2700" kern="1200">
          <a:solidFill>
            <a:schemeClr val="bg1"/>
          </a:solidFill>
          <a:latin typeface="Franklin Gothic Medium" pitchFamily="34" charset="0"/>
          <a:ea typeface="+mj-ea"/>
          <a:cs typeface="+mj-cs"/>
        </a:defRPr>
      </a:lvl1pPr>
      <a:lvl2pPr algn="ctr" rtl="0" fontAlgn="base">
        <a:spcBef>
          <a:spcPct val="0"/>
        </a:spcBef>
        <a:spcAft>
          <a:spcPct val="0"/>
        </a:spcAft>
        <a:defRPr sz="3300">
          <a:solidFill>
            <a:schemeClr val="tx1"/>
          </a:solidFill>
          <a:latin typeface="Impact" pitchFamily="34" charset="0"/>
        </a:defRPr>
      </a:lvl2pPr>
      <a:lvl3pPr algn="ctr" rtl="0" fontAlgn="base">
        <a:spcBef>
          <a:spcPct val="0"/>
        </a:spcBef>
        <a:spcAft>
          <a:spcPct val="0"/>
        </a:spcAft>
        <a:defRPr sz="3300">
          <a:solidFill>
            <a:schemeClr val="tx1"/>
          </a:solidFill>
          <a:latin typeface="Impact" pitchFamily="34" charset="0"/>
        </a:defRPr>
      </a:lvl3pPr>
      <a:lvl4pPr algn="ctr" rtl="0" fontAlgn="base">
        <a:spcBef>
          <a:spcPct val="0"/>
        </a:spcBef>
        <a:spcAft>
          <a:spcPct val="0"/>
        </a:spcAft>
        <a:defRPr sz="3300">
          <a:solidFill>
            <a:schemeClr val="tx1"/>
          </a:solidFill>
          <a:latin typeface="Impact" pitchFamily="34" charset="0"/>
        </a:defRPr>
      </a:lvl4pPr>
      <a:lvl5pPr algn="ctr" rtl="0" fontAlgn="base">
        <a:spcBef>
          <a:spcPct val="0"/>
        </a:spcBef>
        <a:spcAft>
          <a:spcPct val="0"/>
        </a:spcAft>
        <a:defRPr sz="3300">
          <a:solidFill>
            <a:schemeClr val="tx1"/>
          </a:solidFill>
          <a:latin typeface="Impact" pitchFamily="34" charset="0"/>
        </a:defRPr>
      </a:lvl5pPr>
      <a:lvl6pPr marL="342900" algn="ctr" rtl="0" fontAlgn="base">
        <a:spcBef>
          <a:spcPct val="0"/>
        </a:spcBef>
        <a:spcAft>
          <a:spcPct val="0"/>
        </a:spcAft>
        <a:defRPr sz="3300">
          <a:solidFill>
            <a:schemeClr val="tx1"/>
          </a:solidFill>
          <a:latin typeface="Impact" pitchFamily="34" charset="0"/>
        </a:defRPr>
      </a:lvl6pPr>
      <a:lvl7pPr marL="685800" algn="ctr" rtl="0" fontAlgn="base">
        <a:spcBef>
          <a:spcPct val="0"/>
        </a:spcBef>
        <a:spcAft>
          <a:spcPct val="0"/>
        </a:spcAft>
        <a:defRPr sz="3300">
          <a:solidFill>
            <a:schemeClr val="tx1"/>
          </a:solidFill>
          <a:latin typeface="Impact" pitchFamily="34" charset="0"/>
        </a:defRPr>
      </a:lvl7pPr>
      <a:lvl8pPr marL="1028700" algn="ctr" rtl="0" fontAlgn="base">
        <a:spcBef>
          <a:spcPct val="0"/>
        </a:spcBef>
        <a:spcAft>
          <a:spcPct val="0"/>
        </a:spcAft>
        <a:defRPr sz="3300">
          <a:solidFill>
            <a:schemeClr val="tx1"/>
          </a:solidFill>
          <a:latin typeface="Impact" pitchFamily="34" charset="0"/>
        </a:defRPr>
      </a:lvl8pPr>
      <a:lvl9pPr marL="1371600" algn="ctr" rtl="0" fontAlgn="base">
        <a:spcBef>
          <a:spcPct val="0"/>
        </a:spcBef>
        <a:spcAft>
          <a:spcPct val="0"/>
        </a:spcAft>
        <a:defRPr sz="3300">
          <a:solidFill>
            <a:schemeClr val="tx1"/>
          </a:solidFill>
          <a:latin typeface="Impact" pitchFamily="34" charset="0"/>
        </a:defRPr>
      </a:lvl9pPr>
    </p:titleStyle>
    <p:bodyStyle>
      <a:lvl1pPr marL="0" indent="0" algn="l" rtl="0" fontAlgn="base">
        <a:spcBef>
          <a:spcPct val="20000"/>
        </a:spcBef>
        <a:spcAft>
          <a:spcPct val="0"/>
        </a:spcAft>
        <a:buFontTx/>
        <a:buNone/>
        <a:defRPr sz="1500" kern="1200">
          <a:solidFill>
            <a:schemeClr val="tx1"/>
          </a:solidFill>
          <a:latin typeface="Franklin Gothic Medium" pitchFamily="34" charset="0"/>
          <a:ea typeface="+mn-ea"/>
          <a:cs typeface="+mn-cs"/>
        </a:defRPr>
      </a:lvl1pPr>
      <a:lvl2pPr marL="342900" indent="0" algn="l" rtl="0" fontAlgn="base">
        <a:spcBef>
          <a:spcPct val="20000"/>
        </a:spcBef>
        <a:spcAft>
          <a:spcPct val="0"/>
        </a:spcAft>
        <a:buFontTx/>
        <a:buNone/>
        <a:defRPr sz="1500" kern="1200">
          <a:solidFill>
            <a:schemeClr val="tx1"/>
          </a:solidFill>
          <a:latin typeface="Franklin Gothic Medium" pitchFamily="34" charset="0"/>
          <a:ea typeface="+mn-ea"/>
          <a:cs typeface="+mn-cs"/>
        </a:defRPr>
      </a:lvl2pPr>
      <a:lvl3pPr marL="685800" indent="0" algn="l" rtl="0" fontAlgn="base">
        <a:spcBef>
          <a:spcPct val="20000"/>
        </a:spcBef>
        <a:spcAft>
          <a:spcPct val="0"/>
        </a:spcAft>
        <a:buFontTx/>
        <a:buNone/>
        <a:defRPr sz="1500" kern="1200">
          <a:solidFill>
            <a:schemeClr val="tx1"/>
          </a:solidFill>
          <a:latin typeface="Franklin Gothic Medium" pitchFamily="34" charset="0"/>
          <a:ea typeface="+mn-ea"/>
          <a:cs typeface="+mn-cs"/>
        </a:defRPr>
      </a:lvl3pPr>
      <a:lvl4pPr marL="1028700" indent="0" algn="l" rtl="0" fontAlgn="base">
        <a:spcBef>
          <a:spcPct val="20000"/>
        </a:spcBef>
        <a:spcAft>
          <a:spcPct val="0"/>
        </a:spcAft>
        <a:buFontTx/>
        <a:buNone/>
        <a:defRPr sz="1500" kern="1200">
          <a:solidFill>
            <a:schemeClr val="tx1"/>
          </a:solidFill>
          <a:latin typeface="Franklin Gothic Medium" pitchFamily="34" charset="0"/>
          <a:ea typeface="+mn-ea"/>
          <a:cs typeface="+mn-cs"/>
        </a:defRPr>
      </a:lvl4pPr>
      <a:lvl5pPr marL="1371600" indent="0" algn="l" rtl="0" fontAlgn="base">
        <a:spcBef>
          <a:spcPct val="20000"/>
        </a:spcBef>
        <a:spcAft>
          <a:spcPct val="0"/>
        </a:spcAft>
        <a:buFontTx/>
        <a:buNone/>
        <a:defRPr sz="1500" kern="1200">
          <a:solidFill>
            <a:schemeClr val="tx1"/>
          </a:solidFill>
          <a:latin typeface="Franklin Gothic Medium" pitchFamily="34" charset="0"/>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png"/><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1.gif"/></Relationships>
</file>

<file path=ppt/slides/_rels/slide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 Target="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 Target="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 Target="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 Target="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tx1">
                <a:lumMod val="79000"/>
                <a:lumOff val="21000"/>
              </a:schemeClr>
            </a:gs>
            <a:gs pos="100000">
              <a:schemeClr val="tx1">
                <a:lumMod val="100000"/>
              </a:schemeClr>
            </a:gs>
          </a:gsLst>
          <a:lin ang="2700000" scaled="0"/>
        </a:gradFill>
        <a:effectLst/>
      </p:bgPr>
    </p:bg>
    <p:spTree>
      <p:nvGrpSpPr>
        <p:cNvPr id="1" name=""/>
        <p:cNvGrpSpPr/>
        <p:nvPr/>
      </p:nvGrpSpPr>
      <p:grpSpPr>
        <a:xfrm>
          <a:off x="0" y="0"/>
          <a:ext cx="0" cy="0"/>
          <a:chOff x="0" y="0"/>
          <a:chExt cx="0" cy="0"/>
        </a:xfrm>
      </p:grpSpPr>
      <p:sp>
        <p:nvSpPr>
          <p:cNvPr id="83" name="shadow"/>
          <p:cNvSpPr/>
          <p:nvPr/>
        </p:nvSpPr>
        <p:spPr>
          <a:xfrm>
            <a:off x="1710794" y="6280483"/>
            <a:ext cx="6015343" cy="577517"/>
          </a:xfrm>
          <a:prstGeom prst="ellipse">
            <a:avLst/>
          </a:prstGeom>
          <a:gradFill flip="none" rotWithShape="1">
            <a:gsLst>
              <a:gs pos="11000">
                <a:schemeClr val="tx1">
                  <a:lumMod val="50000"/>
                  <a:lumOff val="50000"/>
                </a:schemeClr>
              </a:gs>
              <a:gs pos="76000">
                <a:schemeClr val="tx1">
                  <a:lumMod val="83000"/>
                  <a:lumOff val="17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tr-TR" sz="2000" dirty="0" smtClean="0">
                <a:solidFill>
                  <a:prstClr val="white"/>
                </a:solidFill>
              </a:rPr>
              <a:t>Not Defterim</a:t>
            </a:r>
            <a:endParaRPr lang="en-US" sz="2000" dirty="0">
              <a:solidFill>
                <a:prstClr val="white"/>
              </a:solidFill>
            </a:endParaRPr>
          </a:p>
        </p:txBody>
      </p:sp>
      <p:pic>
        <p:nvPicPr>
          <p:cNvPr id="4" name="Picture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85800" y="-341589"/>
            <a:ext cx="11734800" cy="6910830"/>
          </a:xfrm>
          <a:prstGeom prst="rect">
            <a:avLst/>
          </a:prstGeom>
        </p:spPr>
      </p:pic>
      <p:sp>
        <p:nvSpPr>
          <p:cNvPr id="6" name="Folded Corner 14">
            <a:hlinkClick r:id="rId3" action="ppaction://hlinksldjump"/>
          </p:cNvPr>
          <p:cNvSpPr/>
          <p:nvPr/>
        </p:nvSpPr>
        <p:spPr>
          <a:xfrm flipH="1">
            <a:off x="2362200" y="685800"/>
            <a:ext cx="4800600" cy="838200"/>
          </a:xfrm>
          <a:prstGeom prst="foldedCorner">
            <a:avLst>
              <a:gd name="adj" fmla="val 41111"/>
            </a:avLst>
          </a:prstGeom>
          <a:ln/>
        </p:spPr>
        <p:style>
          <a:lnRef idx="2">
            <a:schemeClr val="dk1"/>
          </a:lnRef>
          <a:fillRef idx="1">
            <a:schemeClr val="lt1"/>
          </a:fillRef>
          <a:effectRef idx="0">
            <a:schemeClr val="dk1"/>
          </a:effectRef>
          <a:fontRef idx="minor">
            <a:schemeClr val="dk1"/>
          </a:fontRef>
        </p:style>
        <p:txBody>
          <a:bodyPr wrap="square" tIns="182880" rtlCol="0" anchor="ctr"/>
          <a:lstStyle/>
          <a:p>
            <a:pPr algn="ctr"/>
            <a:r>
              <a:rPr lang="tr-TR" b="1" dirty="0"/>
              <a:t>17. YÜZYIL ISLAHATLARININ AMACI </a:t>
            </a:r>
            <a:endParaRPr lang="tr-TR" b="1" dirty="0" smtClean="0"/>
          </a:p>
          <a:p>
            <a:pPr algn="ctr"/>
            <a:r>
              <a:rPr lang="tr-TR" b="1" dirty="0" smtClean="0"/>
              <a:t>VE ÖZELLİKLERİ (1600 – 1699)</a:t>
            </a:r>
            <a:endParaRPr lang="tr-TR" dirty="0"/>
          </a:p>
        </p:txBody>
      </p:sp>
      <p:sp>
        <p:nvSpPr>
          <p:cNvPr id="7" name="Yan Başlık"/>
          <p:cNvSpPr/>
          <p:nvPr/>
        </p:nvSpPr>
        <p:spPr>
          <a:xfrm flipH="1">
            <a:off x="2993571" y="1828800"/>
            <a:ext cx="3733800" cy="482600"/>
          </a:xfrm>
          <a:prstGeom prst="foldedCorner">
            <a:avLst>
              <a:gd name="adj" fmla="val 41111"/>
            </a:avLst>
          </a:prstGeom>
          <a:solidFill>
            <a:schemeClr val="accent3">
              <a:lumMod val="40000"/>
              <a:lumOff val="60000"/>
            </a:schemeClr>
          </a:solidFill>
          <a:ln w="9525" cap="flat" cmpd="sng" algn="ctr">
            <a:noFill/>
            <a:prstDash val="solid"/>
          </a:ln>
          <a:effectLst>
            <a:outerShdw blurRad="40000" dist="23000" dir="21540000" rotWithShape="0">
              <a:srgbClr val="000000">
                <a:alpha val="35000"/>
              </a:srgbClr>
            </a:outerShdw>
          </a:effectLst>
        </p:spPr>
        <p:txBody>
          <a:bodyPr wrap="square" tIns="182880" rtlCol="0" anchor="ctr"/>
          <a:lstStyle/>
          <a:p>
            <a:pPr lvl="0" algn="ctr">
              <a:defRPr/>
            </a:pPr>
            <a:r>
              <a:rPr lang="tr-TR" sz="1600" dirty="0"/>
              <a:t>Islahat Yapmak İstemelerinin </a:t>
            </a:r>
            <a:r>
              <a:rPr lang="tr-TR" sz="1600" dirty="0" smtClean="0"/>
              <a:t>Nedenleri:</a:t>
            </a:r>
            <a:endParaRPr kumimoji="0" lang="en-US" sz="1600" b="0" i="0" u="none" strike="noStrike" kern="0" cap="none" spc="0" normalizeH="0" baseline="0" noProof="0" dirty="0" smtClean="0">
              <a:ln>
                <a:noFill/>
              </a:ln>
              <a:solidFill>
                <a:prstClr val="white"/>
              </a:solidFill>
              <a:effectLst/>
              <a:uLnTx/>
              <a:uFillTx/>
              <a:latin typeface="Calibri"/>
              <a:ea typeface="+mn-ea"/>
              <a:cs typeface="+mn-cs"/>
            </a:endParaRPr>
          </a:p>
        </p:txBody>
      </p:sp>
      <p:sp>
        <p:nvSpPr>
          <p:cNvPr id="8" name="Yan Başlık"/>
          <p:cNvSpPr/>
          <p:nvPr/>
        </p:nvSpPr>
        <p:spPr>
          <a:xfrm flipH="1">
            <a:off x="3695150" y="2491784"/>
            <a:ext cx="2096049" cy="482600"/>
          </a:xfrm>
          <a:prstGeom prst="foldedCorner">
            <a:avLst>
              <a:gd name="adj" fmla="val 41111"/>
            </a:avLst>
          </a:prstGeom>
          <a:gradFill flip="none" rotWithShape="1">
            <a:gsLst>
              <a:gs pos="100000">
                <a:srgbClr val="F79646">
                  <a:lumMod val="50000"/>
                </a:srgbClr>
              </a:gs>
              <a:gs pos="96000">
                <a:srgbClr val="F79646">
                  <a:lumMod val="75000"/>
                </a:srgbClr>
              </a:gs>
              <a:gs pos="0">
                <a:srgbClr val="F79646">
                  <a:lumMod val="60000"/>
                  <a:lumOff val="40000"/>
                </a:srgbClr>
              </a:gs>
              <a:gs pos="70000">
                <a:srgbClr val="F79646">
                  <a:lumMod val="75000"/>
                </a:srgbClr>
              </a:gs>
            </a:gsLst>
            <a:lin ang="10800000" scaled="0"/>
            <a:tileRect/>
          </a:gradFill>
          <a:ln w="9525" cap="flat" cmpd="sng" algn="ctr">
            <a:noFill/>
            <a:prstDash val="solid"/>
          </a:ln>
          <a:effectLst>
            <a:outerShdw blurRad="40000" dist="23000" dir="21540000" rotWithShape="0">
              <a:srgbClr val="000000">
                <a:alpha val="35000"/>
              </a:srgbClr>
            </a:outerShdw>
          </a:effectLst>
        </p:spPr>
        <p:txBody>
          <a:bodyPr wrap="square" tIns="18288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tr-TR" sz="1600" kern="0" dirty="0" smtClean="0">
                <a:solidFill>
                  <a:prstClr val="white"/>
                </a:solidFill>
                <a:latin typeface="Calibri"/>
              </a:rPr>
              <a:t>PADİŞAHLARI</a:t>
            </a:r>
          </a:p>
        </p:txBody>
      </p:sp>
      <p:sp>
        <p:nvSpPr>
          <p:cNvPr id="12" name="Yan Başlık"/>
          <p:cNvSpPr/>
          <p:nvPr/>
        </p:nvSpPr>
        <p:spPr>
          <a:xfrm flipH="1">
            <a:off x="3695150" y="3340100"/>
            <a:ext cx="2248449" cy="482600"/>
          </a:xfrm>
          <a:prstGeom prst="foldedCorner">
            <a:avLst>
              <a:gd name="adj" fmla="val 41111"/>
            </a:avLst>
          </a:prstGeom>
          <a:gradFill flip="none" rotWithShape="1">
            <a:gsLst>
              <a:gs pos="100000">
                <a:srgbClr val="8064A2">
                  <a:lumMod val="50000"/>
                </a:srgbClr>
              </a:gs>
              <a:gs pos="96000">
                <a:srgbClr val="8064A2">
                  <a:lumMod val="75000"/>
                </a:srgbClr>
              </a:gs>
              <a:gs pos="0">
                <a:srgbClr val="8064A2">
                  <a:lumMod val="60000"/>
                  <a:lumOff val="40000"/>
                </a:srgbClr>
              </a:gs>
              <a:gs pos="70000">
                <a:srgbClr val="8064A2">
                  <a:lumMod val="75000"/>
                </a:srgbClr>
              </a:gs>
            </a:gsLst>
            <a:lin ang="10800000" scaled="0"/>
            <a:tileRect/>
          </a:gradFill>
          <a:ln w="9525" cap="flat" cmpd="sng" algn="ctr">
            <a:noFill/>
            <a:prstDash val="solid"/>
          </a:ln>
          <a:effectLst>
            <a:outerShdw blurRad="40000" dist="23000" dir="21540000" rotWithShape="0">
              <a:srgbClr val="000000">
                <a:alpha val="35000"/>
              </a:srgbClr>
            </a:outerShdw>
          </a:effectLst>
        </p:spPr>
        <p:txBody>
          <a:bodyPr wrap="square" tIns="18288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800" b="0" i="0" u="none" strike="noStrike" kern="0" cap="none" spc="0" normalizeH="0" baseline="0" noProof="0" dirty="0" smtClean="0">
                <a:ln>
                  <a:noFill/>
                </a:ln>
                <a:solidFill>
                  <a:prstClr val="white"/>
                </a:solidFill>
                <a:effectLst/>
                <a:uLnTx/>
                <a:uFillTx/>
                <a:latin typeface="Calibri"/>
                <a:ea typeface="+mn-ea"/>
                <a:cs typeface="+mn-cs"/>
              </a:rPr>
              <a:t>GENEL</a:t>
            </a:r>
            <a:r>
              <a:rPr kumimoji="0" lang="tr-TR" sz="1800" b="0" i="0" u="none" strike="noStrike" kern="0" cap="none" spc="0" normalizeH="0" noProof="0" dirty="0" smtClean="0">
                <a:ln>
                  <a:noFill/>
                </a:ln>
                <a:solidFill>
                  <a:prstClr val="white"/>
                </a:solidFill>
                <a:effectLst/>
                <a:uLnTx/>
                <a:uFillTx/>
                <a:latin typeface="Calibri"/>
                <a:ea typeface="+mn-ea"/>
                <a:cs typeface="+mn-cs"/>
              </a:rPr>
              <a:t> ÖZELLİKLERİ</a:t>
            </a:r>
            <a:r>
              <a:rPr kumimoji="0" lang="en-US" sz="1800" b="0" i="0" u="none" strike="noStrike" kern="0" cap="none" spc="0" normalizeH="0" baseline="0" noProof="0" dirty="0" smtClean="0">
                <a:ln>
                  <a:noFill/>
                </a:ln>
                <a:solidFill>
                  <a:prstClr val="white"/>
                </a:solidFill>
                <a:effectLst/>
                <a:uLnTx/>
                <a:uFillTx/>
                <a:latin typeface="Calibri"/>
                <a:ea typeface="+mn-ea"/>
                <a:cs typeface="+mn-cs"/>
              </a:rPr>
              <a:t> </a:t>
            </a:r>
          </a:p>
        </p:txBody>
      </p:sp>
      <p:sp>
        <p:nvSpPr>
          <p:cNvPr id="13" name="Yan Başlık"/>
          <p:cNvSpPr/>
          <p:nvPr/>
        </p:nvSpPr>
        <p:spPr>
          <a:xfrm flipH="1">
            <a:off x="2362200" y="4368800"/>
            <a:ext cx="4800600" cy="482600"/>
          </a:xfrm>
          <a:prstGeom prst="foldedCorner">
            <a:avLst>
              <a:gd name="adj" fmla="val 41111"/>
            </a:avLst>
          </a:prstGeom>
          <a:solidFill>
            <a:schemeClr val="accent1"/>
          </a:soli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a:t>Islahatların başarılı </a:t>
            </a:r>
            <a:r>
              <a:rPr lang="tr-TR" dirty="0" smtClean="0"/>
              <a:t>olmamasın nedenleri.</a:t>
            </a:r>
            <a:endParaRPr lang="en-US" dirty="0"/>
          </a:p>
        </p:txBody>
      </p:sp>
    </p:spTree>
    <p:extLst>
      <p:ext uri="{BB962C8B-B14F-4D97-AF65-F5344CB8AC3E}">
        <p14:creationId xmlns:p14="http://schemas.microsoft.com/office/powerpoint/2010/main" xmlns="" val="802587430"/>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900"/>
                                        <p:tgtEl>
                                          <p:spTgt spid="6"/>
                                        </p:tgtEl>
                                      </p:cBhvr>
                                    </p:animEffect>
                                  </p:childTnLst>
                                </p:cTn>
                              </p:par>
                            </p:childTnLst>
                          </p:cTn>
                        </p:par>
                        <p:par>
                          <p:cTn id="8" fill="hold">
                            <p:stCondLst>
                              <p:cond delay="9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900"/>
                                        <p:tgtEl>
                                          <p:spTgt spid="7"/>
                                        </p:tgtEl>
                                      </p:cBhvr>
                                    </p:animEffect>
                                  </p:childTnLst>
                                </p:cTn>
                              </p:par>
                            </p:childTnLst>
                          </p:cTn>
                        </p:par>
                        <p:par>
                          <p:cTn id="12" fill="hold">
                            <p:stCondLst>
                              <p:cond delay="18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900"/>
                                        <p:tgtEl>
                                          <p:spTgt spid="8"/>
                                        </p:tgtEl>
                                      </p:cBhvr>
                                    </p:animEffect>
                                  </p:childTnLst>
                                </p:cTn>
                              </p:par>
                            </p:childTnLst>
                          </p:cTn>
                        </p:par>
                        <p:par>
                          <p:cTn id="16" fill="hold">
                            <p:stCondLst>
                              <p:cond delay="27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900"/>
                                        <p:tgtEl>
                                          <p:spTgt spid="12"/>
                                        </p:tgtEl>
                                      </p:cBhvr>
                                    </p:animEffect>
                                  </p:childTnLst>
                                </p:cTn>
                              </p:par>
                            </p:childTnLst>
                          </p:cTn>
                        </p:par>
                        <p:par>
                          <p:cTn id="20" fill="hold">
                            <p:stCondLst>
                              <p:cond delay="36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9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animBg="1"/>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52600" y="1600200"/>
            <a:ext cx="2819400" cy="369332"/>
          </a:xfrm>
          <a:prstGeom prst="rect">
            <a:avLst/>
          </a:prstGeom>
          <a:noFill/>
        </p:spPr>
        <p:txBody>
          <a:bodyPr wrap="square" rtlCol="0">
            <a:spAutoFit/>
          </a:bodyPr>
          <a:lstStyle/>
          <a:p>
            <a:endParaRPr lang="en-US" dirty="0"/>
          </a:p>
        </p:txBody>
      </p:sp>
      <p:sp>
        <p:nvSpPr>
          <p:cNvPr id="18" name="Right Arrow 17">
            <a:hlinkClick r:id="" action="ppaction://hlinkshowjump?jump=nextslide"/>
          </p:cNvPr>
          <p:cNvSpPr/>
          <p:nvPr/>
        </p:nvSpPr>
        <p:spPr>
          <a:xfrm>
            <a:off x="8382000" y="152400"/>
            <a:ext cx="533400" cy="457200"/>
          </a:xfrm>
          <a:prstGeom prst="rightArrow">
            <a:avLst/>
          </a:prstGeom>
          <a:gradFill>
            <a:gsLst>
              <a:gs pos="0">
                <a:schemeClr val="tx1">
                  <a:lumMod val="65000"/>
                  <a:lumOff val="35000"/>
                </a:schemeClr>
              </a:gs>
              <a:gs pos="80000">
                <a:schemeClr val="tx1">
                  <a:lumMod val="65000"/>
                  <a:lumOff val="35000"/>
                </a:schemeClr>
              </a:gs>
              <a:gs pos="100000">
                <a:schemeClr val="dk1">
                  <a:shade val="94000"/>
                  <a:satMod val="135000"/>
                </a:schemeClr>
              </a:gs>
            </a:gsLst>
          </a:gradFill>
          <a:ln>
            <a:solidFill>
              <a:schemeClr val="accent2">
                <a:lumMod val="75000"/>
              </a:schemeClr>
            </a:solidFill>
          </a:ln>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20" name="Yan Başlık">
            <a:hlinkClick r:id="rId2" action="ppaction://hlinksldjump"/>
          </p:cNvPr>
          <p:cNvSpPr/>
          <p:nvPr/>
        </p:nvSpPr>
        <p:spPr>
          <a:xfrm flipH="1">
            <a:off x="35563" y="1752600"/>
            <a:ext cx="1141902" cy="482600"/>
          </a:xfrm>
          <a:prstGeom prst="foldedCorner">
            <a:avLst>
              <a:gd name="adj" fmla="val 41111"/>
            </a:avLst>
          </a:prstGeom>
          <a:solidFill>
            <a:schemeClr val="accent6">
              <a:lumMod val="75000"/>
            </a:schemeClr>
          </a:soli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sz="1400" b="1" dirty="0" smtClean="0"/>
              <a:t>SADRAZAM</a:t>
            </a:r>
            <a:r>
              <a:rPr lang="en-US" sz="1400" b="1" dirty="0" smtClean="0"/>
              <a:t> </a:t>
            </a:r>
            <a:endParaRPr lang="en-US" sz="1400" b="1" dirty="0"/>
          </a:p>
        </p:txBody>
      </p:sp>
      <p:sp>
        <p:nvSpPr>
          <p:cNvPr id="23" name="2.Sayfa Yazma Alanı"/>
          <p:cNvSpPr txBox="1">
            <a:spLocks/>
          </p:cNvSpPr>
          <p:nvPr/>
        </p:nvSpPr>
        <p:spPr>
          <a:xfrm>
            <a:off x="5434361" y="926812"/>
            <a:ext cx="3352800" cy="5016788"/>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342900" indent="-342900" fontAlgn="base">
              <a:buFont typeface="Arial" panose="020B0604020202020204" pitchFamily="34" charset="0"/>
              <a:buChar char="•"/>
            </a:pPr>
            <a:r>
              <a:rPr lang="tr-TR" sz="2000" dirty="0">
                <a:solidFill>
                  <a:schemeClr val="tx1"/>
                </a:solidFill>
              </a:rPr>
              <a:t>İstediği kişileri istediği yere ve göreve atayabilecek,</a:t>
            </a:r>
          </a:p>
          <a:p>
            <a:pPr fontAlgn="base"/>
            <a:r>
              <a:rPr lang="tr-TR" sz="2000" dirty="0">
                <a:solidFill>
                  <a:schemeClr val="tx1"/>
                </a:solidFill>
              </a:rPr>
              <a:t>Kendisi hakkında gelen şikayetlere savunması alınmadan bir karar </a:t>
            </a:r>
            <a:r>
              <a:rPr lang="tr-TR" sz="2000" dirty="0" smtClean="0">
                <a:solidFill>
                  <a:schemeClr val="tx1"/>
                </a:solidFill>
              </a:rPr>
              <a:t>verilmeyecek</a:t>
            </a:r>
          </a:p>
          <a:p>
            <a:pPr algn="just" fontAlgn="base"/>
            <a:r>
              <a:rPr lang="tr-TR" sz="2000" dirty="0" smtClean="0">
                <a:solidFill>
                  <a:schemeClr val="tx1"/>
                </a:solidFill>
              </a:rPr>
              <a:t>	Köprülü </a:t>
            </a:r>
            <a:r>
              <a:rPr lang="tr-TR" sz="2000" dirty="0">
                <a:solidFill>
                  <a:schemeClr val="tx1"/>
                </a:solidFill>
              </a:rPr>
              <a:t>Mehmet Paşa İstanbul ulemasındaki kargaşaya son vermiş, maliye ile ilgili önlemler almış, Askeri alanda düzenlemeler yapmış, merkezi otoriteyi arttırmıştır. Köprülü Mehmet Paşanın ardından yerine oğlunun gelmesi ile Köprülüler Dönemi devam etmiştir.</a:t>
            </a:r>
          </a:p>
        </p:txBody>
      </p:sp>
      <p:sp>
        <p:nvSpPr>
          <p:cNvPr id="25" name="Başlık"/>
          <p:cNvSpPr txBox="1"/>
          <p:nvPr/>
        </p:nvSpPr>
        <p:spPr>
          <a:xfrm>
            <a:off x="1447800" y="939223"/>
            <a:ext cx="3276600" cy="954107"/>
          </a:xfrm>
          <a:prstGeom prst="rect">
            <a:avLst/>
          </a:prstGeom>
          <a:noFill/>
        </p:spPr>
        <p:txBody>
          <a:bodyPr wrap="square" rtlCol="0">
            <a:spAutoFit/>
          </a:bodyPr>
          <a:lstStyle/>
          <a:p>
            <a:pPr algn="ctr"/>
            <a:r>
              <a:rPr lang="tr-TR" sz="2800" b="1" dirty="0">
                <a:solidFill>
                  <a:srgbClr val="C00000"/>
                </a:solidFill>
              </a:rPr>
              <a:t>Köprülü Mehmet Paşa</a:t>
            </a:r>
            <a:endParaRPr lang="en-US" sz="2800" dirty="0">
              <a:solidFill>
                <a:srgbClr val="C00000"/>
              </a:solidFill>
            </a:endParaRPr>
          </a:p>
        </p:txBody>
      </p:sp>
      <p:sp>
        <p:nvSpPr>
          <p:cNvPr id="11" name="Diğer Sayfa"/>
          <p:cNvSpPr txBox="1"/>
          <p:nvPr/>
        </p:nvSpPr>
        <p:spPr>
          <a:xfrm>
            <a:off x="7315200" y="227111"/>
            <a:ext cx="990600" cy="307777"/>
          </a:xfrm>
          <a:prstGeom prst="rect">
            <a:avLst/>
          </a:prstGeom>
          <a:noFill/>
        </p:spPr>
        <p:txBody>
          <a:bodyPr wrap="square" rtlCol="0">
            <a:spAutoFit/>
          </a:bodyPr>
          <a:lstStyle/>
          <a:p>
            <a:r>
              <a:rPr lang="tr-TR" sz="1400" dirty="0" smtClean="0"/>
              <a:t>Diğer Sayfa</a:t>
            </a:r>
            <a:endParaRPr lang="en-US" sz="1400" dirty="0"/>
          </a:p>
        </p:txBody>
      </p:sp>
      <p:sp>
        <p:nvSpPr>
          <p:cNvPr id="16" name="Folded Corner 14">
            <a:hlinkClick r:id="" action="ppaction://hlinkshowjump?jump=endshow"/>
          </p:cNvPr>
          <p:cNvSpPr/>
          <p:nvPr/>
        </p:nvSpPr>
        <p:spPr>
          <a:xfrm flipH="1">
            <a:off x="7863748" y="6164958"/>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Çıkış</a:t>
            </a:r>
            <a:endParaRPr lang="en-US" dirty="0"/>
          </a:p>
        </p:txBody>
      </p:sp>
      <p:sp>
        <p:nvSpPr>
          <p:cNvPr id="19" name="Folded Corner 14">
            <a:hlinkClick r:id="" action="ppaction://hlinkshowjump?jump=firstslide"/>
          </p:cNvPr>
          <p:cNvSpPr/>
          <p:nvPr/>
        </p:nvSpPr>
        <p:spPr>
          <a:xfrm flipH="1">
            <a:off x="1192702" y="6160025"/>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Başa Dön</a:t>
            </a:r>
            <a:endParaRPr lang="en-US" dirty="0"/>
          </a:p>
        </p:txBody>
      </p:sp>
      <p:pic>
        <p:nvPicPr>
          <p:cNvPr id="14" name="Resim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043344" y="1864428"/>
            <a:ext cx="2071456" cy="2844800"/>
          </a:xfrm>
          <a:prstGeom prst="rect">
            <a:avLst/>
          </a:prstGeom>
        </p:spPr>
      </p:pic>
      <p:sp>
        <p:nvSpPr>
          <p:cNvPr id="15" name="Başlık"/>
          <p:cNvSpPr txBox="1"/>
          <p:nvPr/>
        </p:nvSpPr>
        <p:spPr>
          <a:xfrm>
            <a:off x="1600200" y="4901625"/>
            <a:ext cx="2971800" cy="584775"/>
          </a:xfrm>
          <a:prstGeom prst="rect">
            <a:avLst/>
          </a:prstGeom>
          <a:noFill/>
        </p:spPr>
        <p:txBody>
          <a:bodyPr wrap="square" rtlCol="0">
            <a:spAutoFit/>
          </a:bodyPr>
          <a:lstStyle/>
          <a:p>
            <a:pPr algn="ctr"/>
            <a:r>
              <a:rPr lang="tr-TR" sz="3200" dirty="0" smtClean="0">
                <a:solidFill>
                  <a:schemeClr val="accent2">
                    <a:lumMod val="75000"/>
                  </a:schemeClr>
                </a:solidFill>
              </a:rPr>
              <a:t>1656 – 1661</a:t>
            </a:r>
            <a:endParaRPr lang="en-US" sz="3200" dirty="0">
              <a:solidFill>
                <a:schemeClr val="accent2">
                  <a:lumMod val="75000"/>
                </a:schemeClr>
              </a:solidFill>
            </a:endParaRPr>
          </a:p>
        </p:txBody>
      </p:sp>
    </p:spTree>
    <p:extLst>
      <p:ext uri="{BB962C8B-B14F-4D97-AF65-F5344CB8AC3E}">
        <p14:creationId xmlns:p14="http://schemas.microsoft.com/office/powerpoint/2010/main" xmlns="" val="3067865771"/>
      </p:ext>
    </p:extLst>
  </p:cSld>
  <p:clrMapOvr>
    <a:masterClrMapping/>
  </p:clrMapOvr>
  <mc:AlternateContent xmlns:mc="http://schemas.openxmlformats.org/markup-compatibility/2006">
    <mc:Choice xmlns:p14="http://schemas.microsoft.com/office/powerpoint/2010/main" xmlns="" Requires="p14">
      <p:transition p14:dur="100" advClick="0">
        <p:cut/>
      </p:transition>
    </mc:Choice>
    <mc:Fallback>
      <p:transition advClick="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900"/>
                                        <p:tgtEl>
                                          <p:spTgt spid="20"/>
                                        </p:tgtEl>
                                      </p:cBhvr>
                                    </p:animEffect>
                                  </p:childTnLst>
                                </p:cTn>
                              </p:par>
                            </p:childTnLst>
                          </p:cTn>
                        </p:par>
                        <p:par>
                          <p:cTn id="8" fill="hold">
                            <p:stCondLst>
                              <p:cond delay="9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22" presetClass="entr" presetSubtype="8" fill="hold" nodeType="withEffect">
                                  <p:stCondLst>
                                    <p:cond delay="60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par>
                                <p:cTn id="15" presetID="10" presetClass="entr" presetSubtype="0" fill="hold" grpId="0" nodeType="withEffect">
                                  <p:stCondLst>
                                    <p:cond delay="12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5"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52600" y="1600200"/>
            <a:ext cx="2819400" cy="369332"/>
          </a:xfrm>
          <a:prstGeom prst="rect">
            <a:avLst/>
          </a:prstGeom>
          <a:noFill/>
        </p:spPr>
        <p:txBody>
          <a:bodyPr wrap="square" rtlCol="0">
            <a:spAutoFit/>
          </a:bodyPr>
          <a:lstStyle/>
          <a:p>
            <a:endParaRPr lang="en-US" dirty="0"/>
          </a:p>
        </p:txBody>
      </p:sp>
      <p:sp>
        <p:nvSpPr>
          <p:cNvPr id="18" name="Right Arrow 17">
            <a:hlinkClick r:id="" action="ppaction://hlinkshowjump?jump=nextslide"/>
          </p:cNvPr>
          <p:cNvSpPr/>
          <p:nvPr/>
        </p:nvSpPr>
        <p:spPr>
          <a:xfrm>
            <a:off x="8382000" y="152400"/>
            <a:ext cx="533400" cy="457200"/>
          </a:xfrm>
          <a:prstGeom prst="rightArrow">
            <a:avLst/>
          </a:prstGeom>
          <a:gradFill>
            <a:gsLst>
              <a:gs pos="0">
                <a:schemeClr val="tx1">
                  <a:lumMod val="65000"/>
                  <a:lumOff val="35000"/>
                </a:schemeClr>
              </a:gs>
              <a:gs pos="80000">
                <a:schemeClr val="tx1">
                  <a:lumMod val="65000"/>
                  <a:lumOff val="35000"/>
                </a:schemeClr>
              </a:gs>
              <a:gs pos="100000">
                <a:schemeClr val="dk1">
                  <a:shade val="94000"/>
                  <a:satMod val="135000"/>
                </a:schemeClr>
              </a:gs>
            </a:gsLst>
          </a:gradFill>
          <a:ln>
            <a:solidFill>
              <a:schemeClr val="accent2">
                <a:lumMod val="75000"/>
              </a:schemeClr>
            </a:solidFill>
          </a:ln>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20" name="Yan Başlık">
            <a:hlinkClick r:id="rId2" action="ppaction://hlinksldjump"/>
          </p:cNvPr>
          <p:cNvSpPr/>
          <p:nvPr/>
        </p:nvSpPr>
        <p:spPr>
          <a:xfrm flipH="1">
            <a:off x="35563" y="1752600"/>
            <a:ext cx="1141902" cy="482600"/>
          </a:xfrm>
          <a:prstGeom prst="foldedCorner">
            <a:avLst>
              <a:gd name="adj" fmla="val 41111"/>
            </a:avLst>
          </a:prstGeom>
          <a:solidFill>
            <a:schemeClr val="accent6">
              <a:lumMod val="75000"/>
            </a:schemeClr>
          </a:soli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sz="1400" b="1" dirty="0" smtClean="0"/>
              <a:t>SADRAZAM</a:t>
            </a:r>
            <a:r>
              <a:rPr lang="en-US" sz="1400" b="1" dirty="0" smtClean="0"/>
              <a:t> </a:t>
            </a:r>
            <a:endParaRPr lang="en-US" sz="1400" b="1" dirty="0"/>
          </a:p>
        </p:txBody>
      </p:sp>
      <p:sp>
        <p:nvSpPr>
          <p:cNvPr id="23" name="2.Sayfa Yazma Alanı"/>
          <p:cNvSpPr txBox="1">
            <a:spLocks/>
          </p:cNvSpPr>
          <p:nvPr/>
        </p:nvSpPr>
        <p:spPr>
          <a:xfrm>
            <a:off x="5434361" y="926812"/>
            <a:ext cx="3352800" cy="5016788"/>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342900" indent="-342900" fontAlgn="base">
              <a:buFont typeface="Arial" panose="020B0604020202020204" pitchFamily="34" charset="0"/>
              <a:buChar char="•"/>
            </a:pPr>
            <a:r>
              <a:rPr lang="tr-TR" sz="2000" b="1" dirty="0">
                <a:solidFill>
                  <a:schemeClr val="tx1"/>
                </a:solidFill>
              </a:rPr>
              <a:t>Duraklama dönemindeki en geniş topraklara </a:t>
            </a:r>
            <a:r>
              <a:rPr lang="tr-TR" sz="2000" b="1" dirty="0" smtClean="0">
                <a:solidFill>
                  <a:schemeClr val="tx1"/>
                </a:solidFill>
              </a:rPr>
              <a:t>ulaşmıştır</a:t>
            </a:r>
          </a:p>
          <a:p>
            <a:pPr marL="342900" indent="-342900" fontAlgn="base">
              <a:buFont typeface="Arial" panose="020B0604020202020204" pitchFamily="34" charset="0"/>
              <a:buChar char="•"/>
            </a:pPr>
            <a:r>
              <a:rPr lang="tr-TR" sz="2000" b="1" dirty="0" smtClean="0">
                <a:solidFill>
                  <a:schemeClr val="tx1"/>
                </a:solidFill>
              </a:rPr>
              <a:t>Anadolu’daki </a:t>
            </a:r>
            <a:r>
              <a:rPr lang="tr-TR" sz="2000" b="1" dirty="0">
                <a:solidFill>
                  <a:schemeClr val="tx1"/>
                </a:solidFill>
              </a:rPr>
              <a:t>sipahi isyanlarını bastırmış, ordu ve donanmada ıslahatlar </a:t>
            </a:r>
            <a:r>
              <a:rPr lang="tr-TR" sz="2000" b="1" dirty="0" smtClean="0">
                <a:solidFill>
                  <a:schemeClr val="tx1"/>
                </a:solidFill>
              </a:rPr>
              <a:t>yapmıştır</a:t>
            </a:r>
          </a:p>
          <a:p>
            <a:pPr marL="342900" indent="-342900" fontAlgn="base">
              <a:buFont typeface="Arial" panose="020B0604020202020204" pitchFamily="34" charset="0"/>
              <a:buChar char="•"/>
            </a:pPr>
            <a:r>
              <a:rPr lang="tr-TR" sz="2000" b="1" dirty="0" smtClean="0">
                <a:solidFill>
                  <a:schemeClr val="tx1"/>
                </a:solidFill>
              </a:rPr>
              <a:t>Daha </a:t>
            </a:r>
            <a:r>
              <a:rPr lang="tr-TR" sz="2000" b="1" dirty="0">
                <a:solidFill>
                  <a:schemeClr val="tx1"/>
                </a:solidFill>
              </a:rPr>
              <a:t>sonra Köprülü ailesinden ,</a:t>
            </a:r>
          </a:p>
          <a:p>
            <a:pPr fontAlgn="base"/>
            <a:r>
              <a:rPr lang="tr-TR" sz="2000" b="1" dirty="0">
                <a:solidFill>
                  <a:schemeClr val="tx1"/>
                </a:solidFill>
              </a:rPr>
              <a:t>Merzifonlu Kara Mustafa Paşa</a:t>
            </a:r>
          </a:p>
          <a:p>
            <a:pPr fontAlgn="base"/>
            <a:r>
              <a:rPr lang="tr-TR" sz="2000" b="1" dirty="0">
                <a:solidFill>
                  <a:schemeClr val="tx1"/>
                </a:solidFill>
              </a:rPr>
              <a:t>Fazıl Mustafa Paşa,</a:t>
            </a:r>
          </a:p>
          <a:p>
            <a:pPr fontAlgn="base"/>
            <a:r>
              <a:rPr lang="tr-TR" sz="2000" b="1" dirty="0">
                <a:solidFill>
                  <a:schemeClr val="tx1"/>
                </a:solidFill>
              </a:rPr>
              <a:t>Amcazade Hüseyin Paşa sadrazamlık görevinde yer almıştır.</a:t>
            </a:r>
          </a:p>
        </p:txBody>
      </p:sp>
      <p:sp>
        <p:nvSpPr>
          <p:cNvPr id="25" name="Başlık"/>
          <p:cNvSpPr txBox="1"/>
          <p:nvPr/>
        </p:nvSpPr>
        <p:spPr>
          <a:xfrm>
            <a:off x="1447800" y="939223"/>
            <a:ext cx="3276600" cy="954107"/>
          </a:xfrm>
          <a:prstGeom prst="rect">
            <a:avLst/>
          </a:prstGeom>
          <a:noFill/>
        </p:spPr>
        <p:txBody>
          <a:bodyPr wrap="square" rtlCol="0">
            <a:spAutoFit/>
          </a:bodyPr>
          <a:lstStyle/>
          <a:p>
            <a:pPr algn="ctr"/>
            <a:r>
              <a:rPr lang="tr-TR" sz="2800" b="1" dirty="0"/>
              <a:t>Köprülü Fazıl </a:t>
            </a:r>
            <a:r>
              <a:rPr lang="tr-TR" sz="2800" b="1" dirty="0" smtClean="0"/>
              <a:t>Ahmet </a:t>
            </a:r>
            <a:r>
              <a:rPr lang="tr-TR" sz="2800" b="1" dirty="0"/>
              <a:t>Paşa</a:t>
            </a:r>
          </a:p>
        </p:txBody>
      </p:sp>
      <p:sp>
        <p:nvSpPr>
          <p:cNvPr id="11" name="Diğer Sayfa"/>
          <p:cNvSpPr txBox="1"/>
          <p:nvPr/>
        </p:nvSpPr>
        <p:spPr>
          <a:xfrm>
            <a:off x="7315200" y="227111"/>
            <a:ext cx="990600" cy="307777"/>
          </a:xfrm>
          <a:prstGeom prst="rect">
            <a:avLst/>
          </a:prstGeom>
          <a:noFill/>
        </p:spPr>
        <p:txBody>
          <a:bodyPr wrap="square" rtlCol="0">
            <a:spAutoFit/>
          </a:bodyPr>
          <a:lstStyle/>
          <a:p>
            <a:r>
              <a:rPr lang="tr-TR" sz="1400" dirty="0" smtClean="0"/>
              <a:t>Diğer Sayfa</a:t>
            </a:r>
            <a:endParaRPr lang="en-US" sz="1400" dirty="0"/>
          </a:p>
        </p:txBody>
      </p:sp>
      <p:sp>
        <p:nvSpPr>
          <p:cNvPr id="16" name="Folded Corner 14">
            <a:hlinkClick r:id="" action="ppaction://hlinkshowjump?jump=endshow"/>
          </p:cNvPr>
          <p:cNvSpPr/>
          <p:nvPr/>
        </p:nvSpPr>
        <p:spPr>
          <a:xfrm flipH="1">
            <a:off x="7863748" y="6164958"/>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Çıkış</a:t>
            </a:r>
            <a:endParaRPr lang="en-US" dirty="0"/>
          </a:p>
        </p:txBody>
      </p:sp>
      <p:sp>
        <p:nvSpPr>
          <p:cNvPr id="19" name="Folded Corner 14">
            <a:hlinkClick r:id="" action="ppaction://hlinkshowjump?jump=firstslide"/>
          </p:cNvPr>
          <p:cNvSpPr/>
          <p:nvPr/>
        </p:nvSpPr>
        <p:spPr>
          <a:xfrm flipH="1">
            <a:off x="1192702" y="6160025"/>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Başa Dön</a:t>
            </a:r>
            <a:endParaRPr lang="en-US" dirty="0"/>
          </a:p>
        </p:txBody>
      </p:sp>
      <p:pic>
        <p:nvPicPr>
          <p:cNvPr id="14" name="Resim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050372" y="1993900"/>
            <a:ext cx="2071456" cy="2570488"/>
          </a:xfrm>
          <a:prstGeom prst="rect">
            <a:avLst/>
          </a:prstGeom>
        </p:spPr>
      </p:pic>
      <p:sp>
        <p:nvSpPr>
          <p:cNvPr id="15" name="Başlık"/>
          <p:cNvSpPr txBox="1"/>
          <p:nvPr/>
        </p:nvSpPr>
        <p:spPr>
          <a:xfrm>
            <a:off x="1676400" y="4901625"/>
            <a:ext cx="2971800" cy="584775"/>
          </a:xfrm>
          <a:prstGeom prst="rect">
            <a:avLst/>
          </a:prstGeom>
          <a:noFill/>
        </p:spPr>
        <p:txBody>
          <a:bodyPr wrap="square" rtlCol="0">
            <a:spAutoFit/>
          </a:bodyPr>
          <a:lstStyle/>
          <a:p>
            <a:pPr algn="ctr"/>
            <a:r>
              <a:rPr lang="tr-TR" sz="3200" dirty="0" smtClean="0">
                <a:solidFill>
                  <a:schemeClr val="accent2">
                    <a:lumMod val="75000"/>
                  </a:schemeClr>
                </a:solidFill>
              </a:rPr>
              <a:t>1661 – 1676</a:t>
            </a:r>
            <a:endParaRPr lang="en-US" sz="3200" dirty="0">
              <a:solidFill>
                <a:schemeClr val="accent2">
                  <a:lumMod val="75000"/>
                </a:schemeClr>
              </a:solidFill>
            </a:endParaRPr>
          </a:p>
        </p:txBody>
      </p:sp>
    </p:spTree>
    <p:extLst>
      <p:ext uri="{BB962C8B-B14F-4D97-AF65-F5344CB8AC3E}">
        <p14:creationId xmlns:p14="http://schemas.microsoft.com/office/powerpoint/2010/main" xmlns="" val="3184803490"/>
      </p:ext>
    </p:extLst>
  </p:cSld>
  <p:clrMapOvr>
    <a:masterClrMapping/>
  </p:clrMapOvr>
  <mc:AlternateContent xmlns:mc="http://schemas.openxmlformats.org/markup-compatibility/2006">
    <mc:Choice xmlns:p14="http://schemas.microsoft.com/office/powerpoint/2010/main" xmlns="" Requires="p14">
      <p:transition p14:dur="100" advClick="0">
        <p:cut/>
      </p:transition>
    </mc:Choice>
    <mc:Fallback>
      <p:transition advClick="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900"/>
                                        <p:tgtEl>
                                          <p:spTgt spid="20"/>
                                        </p:tgtEl>
                                      </p:cBhvr>
                                    </p:animEffect>
                                  </p:childTnLst>
                                </p:cTn>
                              </p:par>
                            </p:childTnLst>
                          </p:cTn>
                        </p:par>
                        <p:par>
                          <p:cTn id="8" fill="hold">
                            <p:stCondLst>
                              <p:cond delay="9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22" presetClass="entr" presetSubtype="8" fill="hold" nodeType="withEffect">
                                  <p:stCondLst>
                                    <p:cond delay="80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par>
                                <p:cTn id="15" presetID="10" presetClass="entr" presetSubtype="0" fill="hold" grpId="0" nodeType="withEffect">
                                  <p:stCondLst>
                                    <p:cond delay="14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3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5"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52600" y="1600200"/>
            <a:ext cx="2819400" cy="369332"/>
          </a:xfrm>
          <a:prstGeom prst="rect">
            <a:avLst/>
          </a:prstGeom>
          <a:noFill/>
        </p:spPr>
        <p:txBody>
          <a:bodyPr wrap="square" rtlCol="0">
            <a:spAutoFit/>
          </a:bodyPr>
          <a:lstStyle/>
          <a:p>
            <a:endParaRPr lang="en-US" dirty="0"/>
          </a:p>
        </p:txBody>
      </p:sp>
      <p:sp>
        <p:nvSpPr>
          <p:cNvPr id="18" name="Right Arrow 17">
            <a:hlinkClick r:id="" action="ppaction://hlinkshowjump?jump=nextslide"/>
          </p:cNvPr>
          <p:cNvSpPr/>
          <p:nvPr/>
        </p:nvSpPr>
        <p:spPr>
          <a:xfrm>
            <a:off x="8382000" y="152400"/>
            <a:ext cx="533400" cy="457200"/>
          </a:xfrm>
          <a:prstGeom prst="rightArrow">
            <a:avLst/>
          </a:prstGeom>
          <a:gradFill>
            <a:gsLst>
              <a:gs pos="0">
                <a:schemeClr val="tx1">
                  <a:lumMod val="65000"/>
                  <a:lumOff val="35000"/>
                </a:schemeClr>
              </a:gs>
              <a:gs pos="80000">
                <a:schemeClr val="tx1">
                  <a:lumMod val="65000"/>
                  <a:lumOff val="35000"/>
                </a:schemeClr>
              </a:gs>
              <a:gs pos="100000">
                <a:schemeClr val="dk1">
                  <a:shade val="94000"/>
                  <a:satMod val="135000"/>
                </a:schemeClr>
              </a:gs>
            </a:gsLst>
          </a:gradFill>
          <a:ln>
            <a:solidFill>
              <a:schemeClr val="tx2">
                <a:lumMod val="60000"/>
                <a:lumOff val="40000"/>
              </a:schemeClr>
            </a:solidFill>
          </a:ln>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19" name="2.Sayfa Yazma Alanı"/>
          <p:cNvSpPr txBox="1">
            <a:spLocks/>
          </p:cNvSpPr>
          <p:nvPr/>
        </p:nvSpPr>
        <p:spPr>
          <a:xfrm>
            <a:off x="5105400" y="1524000"/>
            <a:ext cx="3810000" cy="4183758"/>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en-US" dirty="0" smtClean="0">
              <a:solidFill>
                <a:schemeClr val="tx2">
                  <a:lumMod val="75000"/>
                </a:schemeClr>
              </a:solidFill>
            </a:endParaRPr>
          </a:p>
        </p:txBody>
      </p:sp>
      <p:sp>
        <p:nvSpPr>
          <p:cNvPr id="21" name="Başlık"/>
          <p:cNvSpPr txBox="1"/>
          <p:nvPr/>
        </p:nvSpPr>
        <p:spPr>
          <a:xfrm>
            <a:off x="1371600" y="939225"/>
            <a:ext cx="3429000" cy="707886"/>
          </a:xfrm>
          <a:prstGeom prst="rect">
            <a:avLst/>
          </a:prstGeom>
          <a:noFill/>
        </p:spPr>
        <p:txBody>
          <a:bodyPr wrap="square" rtlCol="0">
            <a:spAutoFit/>
          </a:bodyPr>
          <a:lstStyle/>
          <a:p>
            <a:pPr algn="ctr"/>
            <a:r>
              <a:rPr lang="tr-TR" sz="2000" u="sng" dirty="0" smtClean="0">
                <a:solidFill>
                  <a:srgbClr val="FF0000"/>
                </a:solidFill>
                <a:effectLst>
                  <a:outerShdw blurRad="38100" dist="38100" dir="2700000" algn="tl">
                    <a:srgbClr val="000000">
                      <a:alpha val="43137"/>
                    </a:srgbClr>
                  </a:outerShdw>
                </a:effectLst>
              </a:rPr>
              <a:t>DURAKLAMA DÖNEMİNİN GENEL ÖZELLİKLERİ</a:t>
            </a:r>
            <a:endParaRPr lang="en-US" sz="2000" u="sng" dirty="0">
              <a:solidFill>
                <a:srgbClr val="FF0000"/>
              </a:solidFill>
              <a:effectLst>
                <a:outerShdw blurRad="38100" dist="38100" dir="2700000" algn="tl">
                  <a:srgbClr val="000000">
                    <a:alpha val="43137"/>
                  </a:srgbClr>
                </a:outerShdw>
              </a:effectLst>
            </a:endParaRPr>
          </a:p>
        </p:txBody>
      </p:sp>
      <p:sp>
        <p:nvSpPr>
          <p:cNvPr id="24" name="Yan Başlık">
            <a:hlinkClick r:id="rId2" action="ppaction://hlinksldjump"/>
          </p:cNvPr>
          <p:cNvSpPr/>
          <p:nvPr/>
        </p:nvSpPr>
        <p:spPr>
          <a:xfrm flipH="1">
            <a:off x="76200" y="3124200"/>
            <a:ext cx="1141902" cy="482600"/>
          </a:xfrm>
          <a:prstGeom prst="foldedCorner">
            <a:avLst>
              <a:gd name="adj" fmla="val 41111"/>
            </a:avLst>
          </a:prstGeom>
          <a:solidFill>
            <a:schemeClr val="accent4">
              <a:lumMod val="75000"/>
            </a:schemeClr>
          </a:soli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sz="1400" b="1" dirty="0" smtClean="0"/>
              <a:t>GENEL ÖZELLİKLERİ</a:t>
            </a:r>
            <a:r>
              <a:rPr lang="en-US" sz="1400" b="1" dirty="0" smtClean="0"/>
              <a:t> </a:t>
            </a:r>
            <a:endParaRPr lang="en-US" sz="1400" b="1" dirty="0"/>
          </a:p>
        </p:txBody>
      </p:sp>
      <p:sp>
        <p:nvSpPr>
          <p:cNvPr id="11" name="Diğer Sayfa"/>
          <p:cNvSpPr txBox="1"/>
          <p:nvPr/>
        </p:nvSpPr>
        <p:spPr>
          <a:xfrm>
            <a:off x="7298675" y="227111"/>
            <a:ext cx="1066800" cy="307777"/>
          </a:xfrm>
          <a:prstGeom prst="rect">
            <a:avLst/>
          </a:prstGeom>
          <a:noFill/>
        </p:spPr>
        <p:txBody>
          <a:bodyPr wrap="square" rtlCol="0">
            <a:spAutoFit/>
          </a:bodyPr>
          <a:lstStyle/>
          <a:p>
            <a:r>
              <a:rPr lang="tr-TR" sz="1400" dirty="0" smtClean="0"/>
              <a:t>Diğer Sayfa</a:t>
            </a:r>
            <a:endParaRPr lang="en-US" sz="1400" dirty="0"/>
          </a:p>
        </p:txBody>
      </p:sp>
      <p:sp>
        <p:nvSpPr>
          <p:cNvPr id="14" name="1.Sayfa Yazma Alanı"/>
          <p:cNvSpPr txBox="1">
            <a:spLocks/>
          </p:cNvSpPr>
          <p:nvPr/>
        </p:nvSpPr>
        <p:spPr>
          <a:xfrm>
            <a:off x="1409700" y="1647111"/>
            <a:ext cx="3505200" cy="4296489"/>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tr-TR" sz="2000" b="1" dirty="0" smtClean="0">
                <a:solidFill>
                  <a:schemeClr val="tx1"/>
                </a:solidFill>
              </a:rPr>
              <a:t>Genel </a:t>
            </a:r>
            <a:r>
              <a:rPr lang="tr-TR" sz="2000" b="1" dirty="0">
                <a:solidFill>
                  <a:schemeClr val="tx1"/>
                </a:solidFill>
              </a:rPr>
              <a:t>hedef Kanuni dönemindeki ihtişama geri dönebilmektir (Yani bozulan eski düzenin tekrar kurulması</a:t>
            </a:r>
            <a:r>
              <a:rPr lang="tr-TR" sz="2000" b="1" dirty="0" smtClean="0">
                <a:solidFill>
                  <a:schemeClr val="tx1"/>
                </a:solidFill>
              </a:rPr>
              <a:t>).</a:t>
            </a:r>
          </a:p>
          <a:p>
            <a:pPr marL="457200" indent="-457200">
              <a:buFont typeface="Arial" panose="020B0604020202020204" pitchFamily="34" charset="0"/>
              <a:buChar char="•"/>
            </a:pPr>
            <a:r>
              <a:rPr lang="tr-TR" sz="2000" b="1" dirty="0" smtClean="0">
                <a:solidFill>
                  <a:schemeClr val="tx1"/>
                </a:solidFill>
              </a:rPr>
              <a:t>Avrupa </a:t>
            </a:r>
            <a:r>
              <a:rPr lang="tr-TR" sz="2000" b="1" dirty="0">
                <a:solidFill>
                  <a:schemeClr val="tx1"/>
                </a:solidFill>
              </a:rPr>
              <a:t>örnek alınmamıştır. Batı’dan kesinlikle etkilenme yoktur (Osmanlı bu dönemde kendisini Avrupa'dan üstün sayıyordu).</a:t>
            </a:r>
            <a:endParaRPr lang="en-US" sz="2000" b="1" dirty="0">
              <a:solidFill>
                <a:schemeClr val="tx1"/>
              </a:solidFill>
            </a:endParaRPr>
          </a:p>
        </p:txBody>
      </p:sp>
      <p:sp>
        <p:nvSpPr>
          <p:cNvPr id="17" name="Folded Corner 14">
            <a:hlinkClick r:id="" action="ppaction://hlinkshowjump?jump=endshow"/>
          </p:cNvPr>
          <p:cNvSpPr/>
          <p:nvPr/>
        </p:nvSpPr>
        <p:spPr>
          <a:xfrm flipH="1">
            <a:off x="7863748" y="6164958"/>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Çıkış</a:t>
            </a:r>
            <a:endParaRPr lang="en-US" dirty="0"/>
          </a:p>
        </p:txBody>
      </p:sp>
      <p:sp>
        <p:nvSpPr>
          <p:cNvPr id="25" name="Folded Corner 14">
            <a:hlinkClick r:id="" action="ppaction://hlinkshowjump?jump=firstslide"/>
          </p:cNvPr>
          <p:cNvSpPr/>
          <p:nvPr/>
        </p:nvSpPr>
        <p:spPr>
          <a:xfrm flipH="1">
            <a:off x="1192702" y="6160025"/>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Başa Dön</a:t>
            </a:r>
            <a:endParaRPr lang="en-US" dirty="0"/>
          </a:p>
        </p:txBody>
      </p:sp>
      <p:sp>
        <p:nvSpPr>
          <p:cNvPr id="12" name="1.Sayfa Yazma Alanı"/>
          <p:cNvSpPr txBox="1">
            <a:spLocks/>
          </p:cNvSpPr>
          <p:nvPr/>
        </p:nvSpPr>
        <p:spPr>
          <a:xfrm>
            <a:off x="5410200" y="975955"/>
            <a:ext cx="3505200" cy="496764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tr-TR" sz="2000" b="1" dirty="0" smtClean="0">
                <a:solidFill>
                  <a:schemeClr val="tx1"/>
                </a:solidFill>
              </a:rPr>
              <a:t>Yüzeyseldir</a:t>
            </a:r>
            <a:r>
              <a:rPr lang="tr-TR" sz="2000" b="1" dirty="0">
                <a:solidFill>
                  <a:schemeClr val="tx1"/>
                </a:solidFill>
              </a:rPr>
              <a:t>, baskı ve </a:t>
            </a:r>
            <a:r>
              <a:rPr lang="tr-TR" sz="2000" b="1" dirty="0" smtClean="0">
                <a:solidFill>
                  <a:schemeClr val="tx1"/>
                </a:solidFill>
              </a:rPr>
              <a:t>şiddete dayanır. Bozuklukların </a:t>
            </a:r>
            <a:r>
              <a:rPr lang="tr-TR" sz="2000" b="1" dirty="0">
                <a:solidFill>
                  <a:schemeClr val="tx1"/>
                </a:solidFill>
              </a:rPr>
              <a:t>temeline inilmemiş, sebepleri ortadan kaldırmak yerine sadece KUVVET kullanılarak o an kurtarılmaya </a:t>
            </a:r>
            <a:r>
              <a:rPr lang="tr-TR" sz="2000" b="1" dirty="0" smtClean="0">
                <a:solidFill>
                  <a:schemeClr val="tx1"/>
                </a:solidFill>
              </a:rPr>
              <a:t>çalışılmıştır.</a:t>
            </a:r>
          </a:p>
          <a:p>
            <a:pPr marL="457200" indent="-457200">
              <a:buFont typeface="Arial" panose="020B0604020202020204" pitchFamily="34" charset="0"/>
              <a:buChar char="•"/>
            </a:pPr>
            <a:r>
              <a:rPr lang="tr-TR" sz="2000" b="1" dirty="0" smtClean="0">
                <a:solidFill>
                  <a:schemeClr val="tx1"/>
                </a:solidFill>
              </a:rPr>
              <a:t>Devlet </a:t>
            </a:r>
            <a:r>
              <a:rPr lang="tr-TR" sz="2000" b="1" dirty="0">
                <a:solidFill>
                  <a:schemeClr val="tx1"/>
                </a:solidFill>
              </a:rPr>
              <a:t>yapısında KÖKLÜ değişimler yapılamadı. Yapılmak istenenler de çıkar çevreleri tarafından engellendi</a:t>
            </a:r>
            <a:r>
              <a:rPr lang="tr-TR" sz="2000" b="1" dirty="0" smtClean="0">
                <a:solidFill>
                  <a:schemeClr val="tx1"/>
                </a:solidFill>
              </a:rPr>
              <a:t>. Bu </a:t>
            </a:r>
            <a:r>
              <a:rPr lang="tr-TR" sz="2000" b="1" dirty="0">
                <a:solidFill>
                  <a:schemeClr val="tx1"/>
                </a:solidFill>
              </a:rPr>
              <a:t>nedenle gelişme imkanı bulamadı ve düşünce aşamasında kaldı.</a:t>
            </a:r>
            <a:br>
              <a:rPr lang="tr-TR" sz="2000" b="1" dirty="0">
                <a:solidFill>
                  <a:schemeClr val="tx1"/>
                </a:solidFill>
              </a:rPr>
            </a:br>
            <a:endParaRPr lang="en-US" sz="2000" b="1" dirty="0">
              <a:solidFill>
                <a:schemeClr val="tx1"/>
              </a:solidFill>
            </a:endParaRPr>
          </a:p>
        </p:txBody>
      </p:sp>
    </p:spTree>
    <p:extLst>
      <p:ext uri="{BB962C8B-B14F-4D97-AF65-F5344CB8AC3E}">
        <p14:creationId xmlns:p14="http://schemas.microsoft.com/office/powerpoint/2010/main" xmlns="" val="3453963625"/>
      </p:ext>
    </p:extLst>
  </p:cSld>
  <p:clrMapOvr>
    <a:masterClrMapping/>
  </p:clrMapOvr>
  <mc:AlternateContent xmlns:mc="http://schemas.openxmlformats.org/markup-compatibility/2006">
    <mc:Choice xmlns:p14="http://schemas.microsoft.com/office/powerpoint/2010/main" xmlns="" Requires="p14">
      <p:transition p14:dur="100" advClick="0">
        <p:cut/>
      </p:transition>
    </mc:Choice>
    <mc:Fallback>
      <p:transition advClick="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right)">
                                      <p:cBhvr>
                                        <p:cTn id="7" dur="900"/>
                                        <p:tgtEl>
                                          <p:spTgt spid="24"/>
                                        </p:tgtEl>
                                      </p:cBhvr>
                                    </p:animEffect>
                                  </p:childTnLst>
                                </p:cTn>
                              </p:par>
                            </p:childTnLst>
                          </p:cTn>
                        </p:par>
                        <p:par>
                          <p:cTn id="8" fill="hold">
                            <p:stCondLst>
                              <p:cond delay="9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1800"/>
                                        <p:tgtEl>
                                          <p:spTgt spid="21"/>
                                        </p:tgtEl>
                                      </p:cBhvr>
                                    </p:animEffect>
                                  </p:childTnLst>
                                </p:cTn>
                              </p:par>
                            </p:childTnLst>
                          </p:cTn>
                        </p:par>
                        <p:par>
                          <p:cTn id="12" fill="hold">
                            <p:stCondLst>
                              <p:cond delay="2700"/>
                            </p:stCondLst>
                            <p:childTnLst>
                              <p:par>
                                <p:cTn id="13" presetID="2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13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up)">
                                      <p:cBhvr>
                                        <p:cTn id="20" dur="3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animBg="1"/>
      <p:bldP spid="14"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52600" y="1600200"/>
            <a:ext cx="2819400" cy="369332"/>
          </a:xfrm>
          <a:prstGeom prst="rect">
            <a:avLst/>
          </a:prstGeom>
          <a:noFill/>
        </p:spPr>
        <p:txBody>
          <a:bodyPr wrap="square" rtlCol="0">
            <a:spAutoFit/>
          </a:bodyPr>
          <a:lstStyle/>
          <a:p>
            <a:endParaRPr lang="en-US" dirty="0"/>
          </a:p>
        </p:txBody>
      </p:sp>
      <p:sp>
        <p:nvSpPr>
          <p:cNvPr id="18" name="Right Arrow 17">
            <a:hlinkClick r:id="" action="ppaction://hlinkshowjump?jump=nextslide"/>
          </p:cNvPr>
          <p:cNvSpPr/>
          <p:nvPr/>
        </p:nvSpPr>
        <p:spPr>
          <a:xfrm>
            <a:off x="8382000" y="152400"/>
            <a:ext cx="533400" cy="457200"/>
          </a:xfrm>
          <a:prstGeom prst="rightArrow">
            <a:avLst/>
          </a:prstGeom>
          <a:gradFill>
            <a:gsLst>
              <a:gs pos="0">
                <a:schemeClr val="tx1">
                  <a:lumMod val="65000"/>
                  <a:lumOff val="35000"/>
                </a:schemeClr>
              </a:gs>
              <a:gs pos="80000">
                <a:schemeClr val="tx1">
                  <a:lumMod val="65000"/>
                  <a:lumOff val="35000"/>
                </a:schemeClr>
              </a:gs>
              <a:gs pos="100000">
                <a:schemeClr val="dk1">
                  <a:shade val="94000"/>
                  <a:satMod val="135000"/>
                </a:schemeClr>
              </a:gs>
            </a:gsLst>
          </a:gradFill>
          <a:ln>
            <a:solidFill>
              <a:schemeClr val="tx2">
                <a:lumMod val="60000"/>
                <a:lumOff val="40000"/>
              </a:schemeClr>
            </a:solidFill>
          </a:ln>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19" name="2.Sayfa Yazma Alanı"/>
          <p:cNvSpPr txBox="1">
            <a:spLocks/>
          </p:cNvSpPr>
          <p:nvPr/>
        </p:nvSpPr>
        <p:spPr>
          <a:xfrm>
            <a:off x="5105400" y="1524000"/>
            <a:ext cx="3810000" cy="4183758"/>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en-US" dirty="0" smtClean="0">
              <a:solidFill>
                <a:schemeClr val="tx2">
                  <a:lumMod val="75000"/>
                </a:schemeClr>
              </a:solidFill>
            </a:endParaRPr>
          </a:p>
        </p:txBody>
      </p:sp>
      <p:sp>
        <p:nvSpPr>
          <p:cNvPr id="21" name="Başlık"/>
          <p:cNvSpPr txBox="1"/>
          <p:nvPr/>
        </p:nvSpPr>
        <p:spPr>
          <a:xfrm>
            <a:off x="1371600" y="939225"/>
            <a:ext cx="3429000" cy="707886"/>
          </a:xfrm>
          <a:prstGeom prst="rect">
            <a:avLst/>
          </a:prstGeom>
          <a:noFill/>
        </p:spPr>
        <p:txBody>
          <a:bodyPr wrap="square" rtlCol="0">
            <a:spAutoFit/>
          </a:bodyPr>
          <a:lstStyle/>
          <a:p>
            <a:pPr algn="ctr"/>
            <a:r>
              <a:rPr lang="tr-TR" sz="2000" u="sng" dirty="0" smtClean="0">
                <a:solidFill>
                  <a:srgbClr val="FF0000"/>
                </a:solidFill>
                <a:effectLst>
                  <a:outerShdw blurRad="38100" dist="38100" dir="2700000" algn="tl">
                    <a:srgbClr val="000000">
                      <a:alpha val="43137"/>
                    </a:srgbClr>
                  </a:outerShdw>
                </a:effectLst>
              </a:rPr>
              <a:t>DURAKLAMA DÖNEMİNİN GENEL ÖZELLİKLERİ</a:t>
            </a:r>
            <a:endParaRPr lang="en-US" sz="2000" u="sng" dirty="0">
              <a:solidFill>
                <a:srgbClr val="FF0000"/>
              </a:solidFill>
              <a:effectLst>
                <a:outerShdw blurRad="38100" dist="38100" dir="2700000" algn="tl">
                  <a:srgbClr val="000000">
                    <a:alpha val="43137"/>
                  </a:srgbClr>
                </a:outerShdw>
              </a:effectLst>
            </a:endParaRPr>
          </a:p>
        </p:txBody>
      </p:sp>
      <p:sp>
        <p:nvSpPr>
          <p:cNvPr id="24" name="Yan Başlık">
            <a:hlinkClick r:id="rId2" action="ppaction://hlinksldjump"/>
          </p:cNvPr>
          <p:cNvSpPr/>
          <p:nvPr/>
        </p:nvSpPr>
        <p:spPr>
          <a:xfrm flipH="1">
            <a:off x="76200" y="3124200"/>
            <a:ext cx="1141902" cy="482600"/>
          </a:xfrm>
          <a:prstGeom prst="foldedCorner">
            <a:avLst>
              <a:gd name="adj" fmla="val 41111"/>
            </a:avLst>
          </a:prstGeom>
          <a:solidFill>
            <a:schemeClr val="accent4">
              <a:lumMod val="75000"/>
            </a:schemeClr>
          </a:soli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sz="1400" b="1" dirty="0" smtClean="0"/>
              <a:t>GENEL ÖZELLİKLERİ</a:t>
            </a:r>
            <a:r>
              <a:rPr lang="en-US" sz="1400" b="1" dirty="0" smtClean="0"/>
              <a:t> </a:t>
            </a:r>
            <a:endParaRPr lang="en-US" sz="1400" b="1" dirty="0"/>
          </a:p>
        </p:txBody>
      </p:sp>
      <p:sp>
        <p:nvSpPr>
          <p:cNvPr id="11" name="Diğer Sayfa"/>
          <p:cNvSpPr txBox="1"/>
          <p:nvPr/>
        </p:nvSpPr>
        <p:spPr>
          <a:xfrm>
            <a:off x="7298675" y="227111"/>
            <a:ext cx="1066800" cy="307777"/>
          </a:xfrm>
          <a:prstGeom prst="rect">
            <a:avLst/>
          </a:prstGeom>
          <a:noFill/>
        </p:spPr>
        <p:txBody>
          <a:bodyPr wrap="square" rtlCol="0">
            <a:spAutoFit/>
          </a:bodyPr>
          <a:lstStyle/>
          <a:p>
            <a:r>
              <a:rPr lang="tr-TR" sz="1400" dirty="0" smtClean="0"/>
              <a:t>Diğer Sayfa</a:t>
            </a:r>
            <a:endParaRPr lang="en-US" sz="1400" dirty="0"/>
          </a:p>
        </p:txBody>
      </p:sp>
      <p:sp>
        <p:nvSpPr>
          <p:cNvPr id="14" name="1.Sayfa Yazma Alanı"/>
          <p:cNvSpPr txBox="1">
            <a:spLocks/>
          </p:cNvSpPr>
          <p:nvPr/>
        </p:nvSpPr>
        <p:spPr>
          <a:xfrm>
            <a:off x="1295400" y="1647111"/>
            <a:ext cx="3505200" cy="4296489"/>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tr-TR" sz="2000" b="1" dirty="0" smtClean="0">
                <a:solidFill>
                  <a:schemeClr val="tx1"/>
                </a:solidFill>
              </a:rPr>
              <a:t>Geçici </a:t>
            </a:r>
            <a:r>
              <a:rPr lang="tr-TR" sz="2000" b="1" dirty="0">
                <a:solidFill>
                  <a:schemeClr val="tx1"/>
                </a:solidFill>
              </a:rPr>
              <a:t>olarak iyi sonuçlar verse bile KALICI sonuçlar doğurmadı. Kuvvet ve şiddet yoluyla ülkede asayişin sağlanması </a:t>
            </a:r>
            <a:r>
              <a:rPr lang="tr-TR" sz="2000" b="1" dirty="0" smtClean="0">
                <a:solidFill>
                  <a:schemeClr val="tx1"/>
                </a:solidFill>
              </a:rPr>
              <a:t>amaçlanmıştır.</a:t>
            </a:r>
          </a:p>
          <a:p>
            <a:pPr marL="457200" indent="-457200">
              <a:buFont typeface="Arial" panose="020B0604020202020204" pitchFamily="34" charset="0"/>
              <a:buChar char="•"/>
            </a:pPr>
            <a:r>
              <a:rPr lang="tr-TR" sz="2000" b="1" dirty="0" smtClean="0">
                <a:solidFill>
                  <a:schemeClr val="tx1"/>
                </a:solidFill>
              </a:rPr>
              <a:t>Yapılan </a:t>
            </a:r>
            <a:r>
              <a:rPr lang="tr-TR" sz="2000" b="1" dirty="0">
                <a:solidFill>
                  <a:schemeClr val="tx1"/>
                </a:solidFill>
              </a:rPr>
              <a:t>ıslahatlar devlet politikası haline gelememiş, şahıslara bağlı kalmış, onların ölümü ile sona </a:t>
            </a:r>
            <a:r>
              <a:rPr lang="tr-TR" sz="2000" b="1" dirty="0" smtClean="0">
                <a:solidFill>
                  <a:schemeClr val="tx1"/>
                </a:solidFill>
              </a:rPr>
              <a:t>ermiştir.</a:t>
            </a:r>
          </a:p>
          <a:p>
            <a:pPr marL="457200" indent="-457200">
              <a:buFont typeface="Arial" panose="020B0604020202020204" pitchFamily="34" charset="0"/>
              <a:buChar char="•"/>
            </a:pPr>
            <a:r>
              <a:rPr lang="tr-TR" sz="2000" b="1" dirty="0" smtClean="0">
                <a:solidFill>
                  <a:schemeClr val="tx1"/>
                </a:solidFill>
              </a:rPr>
              <a:t>Islahatlar </a:t>
            </a:r>
            <a:r>
              <a:rPr lang="tr-TR" sz="2000" b="1" dirty="0">
                <a:solidFill>
                  <a:schemeClr val="tx1"/>
                </a:solidFill>
              </a:rPr>
              <a:t>tepeden inmedir. Halkın istekleri göz önünde bulundurulmamıştır.</a:t>
            </a:r>
            <a:endParaRPr lang="en-US" sz="2000" b="1" dirty="0">
              <a:solidFill>
                <a:schemeClr val="tx1"/>
              </a:solidFill>
            </a:endParaRPr>
          </a:p>
        </p:txBody>
      </p:sp>
      <p:sp>
        <p:nvSpPr>
          <p:cNvPr id="17" name="Folded Corner 14">
            <a:hlinkClick r:id="" action="ppaction://hlinkshowjump?jump=endshow"/>
          </p:cNvPr>
          <p:cNvSpPr/>
          <p:nvPr/>
        </p:nvSpPr>
        <p:spPr>
          <a:xfrm flipH="1">
            <a:off x="7863748" y="6164958"/>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Çıkış</a:t>
            </a:r>
            <a:endParaRPr lang="en-US" dirty="0"/>
          </a:p>
        </p:txBody>
      </p:sp>
      <p:sp>
        <p:nvSpPr>
          <p:cNvPr id="25" name="Folded Corner 14">
            <a:hlinkClick r:id="" action="ppaction://hlinkshowjump?jump=firstslide"/>
          </p:cNvPr>
          <p:cNvSpPr/>
          <p:nvPr/>
        </p:nvSpPr>
        <p:spPr>
          <a:xfrm flipH="1">
            <a:off x="1192702" y="6160025"/>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Başa Dön</a:t>
            </a:r>
            <a:endParaRPr lang="en-US" dirty="0"/>
          </a:p>
        </p:txBody>
      </p:sp>
      <p:sp>
        <p:nvSpPr>
          <p:cNvPr id="13" name="1.Sayfa Yazma Alanı"/>
          <p:cNvSpPr txBox="1">
            <a:spLocks/>
          </p:cNvSpPr>
          <p:nvPr/>
        </p:nvSpPr>
        <p:spPr>
          <a:xfrm>
            <a:off x="5410200" y="1371600"/>
            <a:ext cx="3505200" cy="4296489"/>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tr-TR" sz="2000" b="1" dirty="0" smtClean="0">
                <a:solidFill>
                  <a:schemeClr val="tx1"/>
                </a:solidFill>
              </a:rPr>
              <a:t>Yönetim</a:t>
            </a:r>
            <a:r>
              <a:rPr lang="tr-TR" sz="2000" b="1" dirty="0">
                <a:solidFill>
                  <a:schemeClr val="tx1"/>
                </a:solidFill>
              </a:rPr>
              <a:t>, hukuk ve teknik alanlarda ıslahat yapılmamıştır. Daha çok askeri ve mali alanlarda </a:t>
            </a:r>
            <a:r>
              <a:rPr lang="tr-TR" sz="2000" b="1" dirty="0" smtClean="0">
                <a:solidFill>
                  <a:schemeClr val="tx1"/>
                </a:solidFill>
              </a:rPr>
              <a:t>yapılmıştır.</a:t>
            </a:r>
            <a:endParaRPr lang="tr-TR" sz="2000" b="1" dirty="0">
              <a:solidFill>
                <a:schemeClr val="tx1"/>
              </a:solidFill>
            </a:endParaRPr>
          </a:p>
          <a:p>
            <a:pPr marL="457200" indent="-457200">
              <a:buFont typeface="Arial" panose="020B0604020202020204" pitchFamily="34" charset="0"/>
              <a:buChar char="•"/>
            </a:pPr>
            <a:r>
              <a:rPr lang="tr-TR" sz="2000" b="1" dirty="0" smtClean="0">
                <a:solidFill>
                  <a:schemeClr val="tx1"/>
                </a:solidFill>
              </a:rPr>
              <a:t>Genel </a:t>
            </a:r>
            <a:r>
              <a:rPr lang="tr-TR" sz="2000" b="1" dirty="0">
                <a:solidFill>
                  <a:schemeClr val="tx1"/>
                </a:solidFill>
              </a:rPr>
              <a:t>olarak başarılı olamamıştır. Duraklamaya çözüm olamamışlardır</a:t>
            </a:r>
            <a:r>
              <a:rPr lang="tr-TR" sz="2000" b="1" dirty="0" smtClean="0">
                <a:solidFill>
                  <a:schemeClr val="tx1"/>
                </a:solidFill>
              </a:rPr>
              <a:t>. Gerileme </a:t>
            </a:r>
            <a:r>
              <a:rPr lang="tr-TR" sz="2000" b="1" dirty="0">
                <a:solidFill>
                  <a:schemeClr val="tx1"/>
                </a:solidFill>
              </a:rPr>
              <a:t>Devri başlamıştır.</a:t>
            </a:r>
            <a:endParaRPr lang="en-US" sz="2000" b="1" dirty="0">
              <a:solidFill>
                <a:schemeClr val="tx1"/>
              </a:solidFill>
            </a:endParaRPr>
          </a:p>
        </p:txBody>
      </p:sp>
    </p:spTree>
    <p:extLst>
      <p:ext uri="{BB962C8B-B14F-4D97-AF65-F5344CB8AC3E}">
        <p14:creationId xmlns:p14="http://schemas.microsoft.com/office/powerpoint/2010/main" xmlns="" val="3404169349"/>
      </p:ext>
    </p:extLst>
  </p:cSld>
  <p:clrMapOvr>
    <a:masterClrMapping/>
  </p:clrMapOvr>
  <mc:AlternateContent xmlns:mc="http://schemas.openxmlformats.org/markup-compatibility/2006">
    <mc:Choice xmlns:p14="http://schemas.microsoft.com/office/powerpoint/2010/main" xmlns="" Requires="p14">
      <p:transition p14:dur="100" advClick="0">
        <p:cut/>
      </p:transition>
    </mc:Choice>
    <mc:Fallback>
      <p:transition advClick="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right)">
                                      <p:cBhvr>
                                        <p:cTn id="7" dur="900"/>
                                        <p:tgtEl>
                                          <p:spTgt spid="24"/>
                                        </p:tgtEl>
                                      </p:cBhvr>
                                    </p:animEffect>
                                  </p:childTnLst>
                                </p:cTn>
                              </p:par>
                            </p:childTnLst>
                          </p:cTn>
                        </p:par>
                        <p:par>
                          <p:cTn id="8" fill="hold">
                            <p:stCondLst>
                              <p:cond delay="9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400"/>
                            </p:stCondLst>
                            <p:childTnLst>
                              <p:par>
                                <p:cTn id="13" presetID="2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1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3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animBg="1"/>
      <p:bldP spid="14"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52600" y="1600200"/>
            <a:ext cx="2819400" cy="369332"/>
          </a:xfrm>
          <a:prstGeom prst="rect">
            <a:avLst/>
          </a:prstGeom>
          <a:noFill/>
        </p:spPr>
        <p:txBody>
          <a:bodyPr wrap="square" rtlCol="0">
            <a:spAutoFit/>
          </a:bodyPr>
          <a:lstStyle/>
          <a:p>
            <a:endParaRPr lang="en-US" dirty="0"/>
          </a:p>
        </p:txBody>
      </p:sp>
      <p:sp>
        <p:nvSpPr>
          <p:cNvPr id="18" name="Right Arrow 17">
            <a:hlinkClick r:id="" action="ppaction://hlinkshowjump?jump=nextslide"/>
          </p:cNvPr>
          <p:cNvSpPr/>
          <p:nvPr/>
        </p:nvSpPr>
        <p:spPr>
          <a:xfrm>
            <a:off x="8382000" y="152400"/>
            <a:ext cx="533400" cy="457200"/>
          </a:xfrm>
          <a:prstGeom prst="rightArrow">
            <a:avLst/>
          </a:prstGeom>
          <a:gradFill>
            <a:gsLst>
              <a:gs pos="0">
                <a:schemeClr val="tx1">
                  <a:lumMod val="65000"/>
                  <a:lumOff val="35000"/>
                </a:schemeClr>
              </a:gs>
              <a:gs pos="80000">
                <a:schemeClr val="tx1">
                  <a:lumMod val="65000"/>
                  <a:lumOff val="35000"/>
                </a:schemeClr>
              </a:gs>
              <a:gs pos="100000">
                <a:schemeClr val="dk1">
                  <a:shade val="94000"/>
                  <a:satMod val="135000"/>
                </a:schemeClr>
              </a:gs>
            </a:gsLst>
          </a:gradFill>
          <a:ln>
            <a:solidFill>
              <a:schemeClr val="accent3">
                <a:lumMod val="75000"/>
              </a:schemeClr>
            </a:solidFill>
          </a:ln>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19" name="2.Sayfa Yazma Alanı"/>
          <p:cNvSpPr txBox="1">
            <a:spLocks/>
          </p:cNvSpPr>
          <p:nvPr/>
        </p:nvSpPr>
        <p:spPr>
          <a:xfrm>
            <a:off x="5410200" y="786825"/>
            <a:ext cx="3505200" cy="5156775"/>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342900" indent="-342900" algn="l">
              <a:buFont typeface="Arial" panose="020B0604020202020204" pitchFamily="34" charset="0"/>
              <a:buChar char="•"/>
            </a:pPr>
            <a:r>
              <a:rPr lang="tr-TR" sz="1800" b="1" dirty="0" smtClean="0">
                <a:solidFill>
                  <a:schemeClr val="tx1"/>
                </a:solidFill>
              </a:rPr>
              <a:t>Kuyucu Murat Paşa, IV. Murat ve Köprülüler kuvvet ve şiddet yoluyla ülkede güvenliği sağlamayı amaçlamışlardı.</a:t>
            </a:r>
          </a:p>
          <a:p>
            <a:pPr marL="342900" indent="-342900" algn="l">
              <a:buFont typeface="Arial" panose="020B0604020202020204" pitchFamily="34" charset="0"/>
              <a:buChar char="•"/>
            </a:pPr>
            <a:r>
              <a:rPr lang="tr-TR" sz="1800" b="1" dirty="0" smtClean="0">
                <a:solidFill>
                  <a:schemeClr val="tx1"/>
                </a:solidFill>
              </a:rPr>
              <a:t>Avrupa Devletleri Osmanlı Devleti'nin toparlanmasına izin vermediler.</a:t>
            </a:r>
          </a:p>
          <a:p>
            <a:pPr marL="342900" indent="-342900" algn="l">
              <a:buFont typeface="Arial" panose="020B0604020202020204" pitchFamily="34" charset="0"/>
              <a:buChar char="•"/>
            </a:pPr>
            <a:r>
              <a:rPr lang="tr-TR" sz="1800" b="1" dirty="0" smtClean="0">
                <a:solidFill>
                  <a:schemeClr val="tx1"/>
                </a:solidFill>
              </a:rPr>
              <a:t>Islahatların </a:t>
            </a:r>
            <a:r>
              <a:rPr lang="tr-TR" sz="1800" b="1" dirty="0">
                <a:solidFill>
                  <a:schemeClr val="tx1"/>
                </a:solidFill>
              </a:rPr>
              <a:t>amacı, devlete eski gücünü yeniden kazandırmak, yönetimi, orduyu ve maliyeyi düzeltmekti. Ancak, bu dönemin ıslahatçıları, her geçen gün kötüye giden durumun gerçek nedenlerini arayıp köklü değişiklikler yapmaktan çok, var olan durumu korumaya çalıştılar. </a:t>
            </a:r>
            <a:endParaRPr lang="en-US" sz="1800" b="1" dirty="0" smtClean="0">
              <a:solidFill>
                <a:schemeClr val="tx1"/>
              </a:solidFill>
            </a:endParaRPr>
          </a:p>
        </p:txBody>
      </p:sp>
      <p:sp>
        <p:nvSpPr>
          <p:cNvPr id="21" name="Başlık"/>
          <p:cNvSpPr txBox="1"/>
          <p:nvPr/>
        </p:nvSpPr>
        <p:spPr>
          <a:xfrm>
            <a:off x="1371600" y="939225"/>
            <a:ext cx="3543300" cy="954107"/>
          </a:xfrm>
          <a:prstGeom prst="rect">
            <a:avLst/>
          </a:prstGeom>
          <a:noFill/>
        </p:spPr>
        <p:txBody>
          <a:bodyPr wrap="square" rtlCol="0">
            <a:spAutoFit/>
          </a:bodyPr>
          <a:lstStyle/>
          <a:p>
            <a:pPr algn="ctr"/>
            <a:r>
              <a:rPr lang="tr-TR" sz="2800" b="1" u="sng" dirty="0">
                <a:solidFill>
                  <a:srgbClr val="FF0000"/>
                </a:solidFill>
                <a:effectLst>
                  <a:outerShdw blurRad="38100" dist="38100" dir="2700000" algn="tl">
                    <a:srgbClr val="000000">
                      <a:alpha val="43137"/>
                    </a:srgbClr>
                  </a:outerShdw>
                </a:effectLst>
              </a:rPr>
              <a:t>Islahatların başarılı olmamasın nedenleri.</a:t>
            </a:r>
            <a:endParaRPr lang="en-US" sz="2800" b="1" u="sng" dirty="0">
              <a:solidFill>
                <a:srgbClr val="FF0000"/>
              </a:solidFill>
              <a:effectLst>
                <a:outerShdw blurRad="38100" dist="38100" dir="2700000" algn="tl">
                  <a:srgbClr val="000000">
                    <a:alpha val="43137"/>
                  </a:srgbClr>
                </a:outerShdw>
              </a:effectLst>
            </a:endParaRPr>
          </a:p>
        </p:txBody>
      </p:sp>
      <p:sp>
        <p:nvSpPr>
          <p:cNvPr id="24" name="Yan Başlık">
            <a:hlinkClick r:id="rId2" action="ppaction://hlinksldjump"/>
          </p:cNvPr>
          <p:cNvSpPr/>
          <p:nvPr/>
        </p:nvSpPr>
        <p:spPr>
          <a:xfrm flipH="1">
            <a:off x="76200" y="3886200"/>
            <a:ext cx="1141902" cy="482600"/>
          </a:xfrm>
          <a:prstGeom prst="foldedCorner">
            <a:avLst>
              <a:gd name="adj" fmla="val 41111"/>
            </a:avLst>
          </a:prstGeom>
          <a:gradFill flip="none" rotWithShape="1">
            <a:gsLst>
              <a:gs pos="100000">
                <a:schemeClr val="accent3">
                  <a:lumMod val="50000"/>
                </a:schemeClr>
              </a:gs>
              <a:gs pos="96000">
                <a:schemeClr val="accent3">
                  <a:lumMod val="75000"/>
                </a:schemeClr>
              </a:gs>
              <a:gs pos="0">
                <a:schemeClr val="accent3">
                  <a:lumMod val="60000"/>
                  <a:lumOff val="40000"/>
                </a:schemeClr>
              </a:gs>
              <a:gs pos="70000">
                <a:schemeClr val="accent3">
                  <a:lumMod val="7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b="1" dirty="0" smtClean="0"/>
              <a:t>SONUÇ</a:t>
            </a:r>
            <a:endParaRPr lang="en-US" b="1" dirty="0"/>
          </a:p>
        </p:txBody>
      </p:sp>
      <p:sp>
        <p:nvSpPr>
          <p:cNvPr id="11" name="Diğer Sayfa"/>
          <p:cNvSpPr txBox="1"/>
          <p:nvPr/>
        </p:nvSpPr>
        <p:spPr>
          <a:xfrm>
            <a:off x="7391400" y="227111"/>
            <a:ext cx="990600" cy="307777"/>
          </a:xfrm>
          <a:prstGeom prst="rect">
            <a:avLst/>
          </a:prstGeom>
          <a:noFill/>
        </p:spPr>
        <p:txBody>
          <a:bodyPr wrap="square" rtlCol="0">
            <a:spAutoFit/>
          </a:bodyPr>
          <a:lstStyle/>
          <a:p>
            <a:r>
              <a:rPr lang="tr-TR" sz="1400" dirty="0" smtClean="0"/>
              <a:t>Diğer Sayfa</a:t>
            </a:r>
            <a:endParaRPr lang="en-US" sz="1400" dirty="0"/>
          </a:p>
        </p:txBody>
      </p:sp>
      <p:sp>
        <p:nvSpPr>
          <p:cNvPr id="13" name="1.Sayfa Yazma ALanı"/>
          <p:cNvSpPr txBox="1">
            <a:spLocks/>
          </p:cNvSpPr>
          <p:nvPr/>
        </p:nvSpPr>
        <p:spPr>
          <a:xfrm>
            <a:off x="1371600" y="2133600"/>
            <a:ext cx="3505200" cy="3574158"/>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tr-TR" sz="2000" b="1" dirty="0" smtClean="0">
                <a:solidFill>
                  <a:schemeClr val="tx1"/>
                </a:solidFill>
              </a:rPr>
              <a:t>Islahat </a:t>
            </a:r>
            <a:r>
              <a:rPr lang="tr-TR" sz="2000" b="1" dirty="0">
                <a:solidFill>
                  <a:schemeClr val="tx1"/>
                </a:solidFill>
              </a:rPr>
              <a:t>yapan devlet adamları ve padişahların uzun süre işbaşında kalamamaları ve </a:t>
            </a:r>
            <a:r>
              <a:rPr lang="tr-TR" sz="2000" b="1" dirty="0" smtClean="0">
                <a:solidFill>
                  <a:schemeClr val="tx1"/>
                </a:solidFill>
              </a:rPr>
              <a:t>yetersizlikleri</a:t>
            </a:r>
            <a:endParaRPr lang="tr-TR" sz="2000" b="1" dirty="0">
              <a:solidFill>
                <a:schemeClr val="tx1"/>
              </a:solidFill>
            </a:endParaRPr>
          </a:p>
          <a:p>
            <a:pPr marL="342900" indent="-342900">
              <a:buFont typeface="Arial" panose="020B0604020202020204" pitchFamily="34" charset="0"/>
              <a:buChar char="•"/>
            </a:pPr>
            <a:r>
              <a:rPr lang="tr-TR" sz="2000" b="1" dirty="0" smtClean="0">
                <a:solidFill>
                  <a:schemeClr val="tx1"/>
                </a:solidFill>
              </a:rPr>
              <a:t>Çıkarları </a:t>
            </a:r>
            <a:r>
              <a:rPr lang="tr-TR" sz="2000" b="1" dirty="0">
                <a:solidFill>
                  <a:schemeClr val="tx1"/>
                </a:solidFill>
              </a:rPr>
              <a:t>elden giden çevrelerin (Yeniçeri ocağı, ulema ve saray kadınları ile devlet adamları ) entrika ve isyanlarla ıslahatlara tepki göstermeleri </a:t>
            </a:r>
            <a:br>
              <a:rPr lang="tr-TR" sz="2000" b="1" dirty="0">
                <a:solidFill>
                  <a:schemeClr val="tx1"/>
                </a:solidFill>
              </a:rPr>
            </a:br>
            <a:r>
              <a:rPr lang="tr-TR" sz="2000" b="1" dirty="0" smtClean="0">
                <a:solidFill>
                  <a:schemeClr val="tx1"/>
                </a:solidFill>
              </a:rPr>
              <a:t>.</a:t>
            </a:r>
            <a:endParaRPr lang="en-US" sz="2000" b="1" dirty="0">
              <a:solidFill>
                <a:schemeClr val="tx1"/>
              </a:solidFill>
            </a:endParaRPr>
          </a:p>
        </p:txBody>
      </p:sp>
      <p:sp>
        <p:nvSpPr>
          <p:cNvPr id="16" name="Folded Corner 14">
            <a:hlinkClick r:id="" action="ppaction://hlinkshowjump?jump=endshow"/>
          </p:cNvPr>
          <p:cNvSpPr/>
          <p:nvPr/>
        </p:nvSpPr>
        <p:spPr>
          <a:xfrm flipH="1">
            <a:off x="7863748" y="6164958"/>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Çıkış</a:t>
            </a:r>
            <a:endParaRPr lang="en-US" dirty="0"/>
          </a:p>
        </p:txBody>
      </p:sp>
      <p:sp>
        <p:nvSpPr>
          <p:cNvPr id="20" name="Folded Corner 14">
            <a:hlinkClick r:id="" action="ppaction://hlinkshowjump?jump=firstslide"/>
          </p:cNvPr>
          <p:cNvSpPr/>
          <p:nvPr/>
        </p:nvSpPr>
        <p:spPr>
          <a:xfrm flipH="1">
            <a:off x="1192702" y="6160025"/>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Başa Dön</a:t>
            </a:r>
            <a:endParaRPr lang="en-US" dirty="0"/>
          </a:p>
        </p:txBody>
      </p:sp>
    </p:spTree>
    <p:extLst>
      <p:ext uri="{BB962C8B-B14F-4D97-AF65-F5344CB8AC3E}">
        <p14:creationId xmlns:p14="http://schemas.microsoft.com/office/powerpoint/2010/main" xmlns="" val="2024237660"/>
      </p:ext>
    </p:extLst>
  </p:cSld>
  <p:clrMapOvr>
    <a:masterClrMapping/>
  </p:clrMapOvr>
  <mc:AlternateContent xmlns:mc="http://schemas.openxmlformats.org/markup-compatibility/2006">
    <mc:Choice xmlns:p14="http://schemas.microsoft.com/office/powerpoint/2010/main" xmlns="" Requires="p14">
      <p:transition p14:dur="100" advClick="0">
        <p:cut/>
      </p:transition>
    </mc:Choice>
    <mc:Fallback>
      <p:transition advClick="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right)">
                                      <p:cBhvr>
                                        <p:cTn id="7" dur="900"/>
                                        <p:tgtEl>
                                          <p:spTgt spid="24"/>
                                        </p:tgtEl>
                                      </p:cBhvr>
                                    </p:animEffect>
                                  </p:childTnLst>
                                </p:cTn>
                              </p:par>
                            </p:childTnLst>
                          </p:cTn>
                        </p:par>
                        <p:par>
                          <p:cTn id="8" fill="hold">
                            <p:stCondLst>
                              <p:cond delay="9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400"/>
                            </p:stCondLst>
                            <p:childTnLst>
                              <p:par>
                                <p:cTn id="13" presetID="22" presetClass="entr" presetSubtype="1"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12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up)">
                                      <p:cBhvr>
                                        <p:cTn id="20" dur="3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4" grpId="0" animBg="1"/>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ight Arrow 17">
            <a:hlinkClick r:id="" action="ppaction://hlinkshowjump?jump=nextslide"/>
          </p:cNvPr>
          <p:cNvSpPr/>
          <p:nvPr/>
        </p:nvSpPr>
        <p:spPr>
          <a:xfrm>
            <a:off x="8382000" y="152400"/>
            <a:ext cx="533400" cy="457200"/>
          </a:xfrm>
          <a:prstGeom prst="rightArrow">
            <a:avLst/>
          </a:prstGeom>
          <a:gradFill>
            <a:gsLst>
              <a:gs pos="0">
                <a:schemeClr val="tx1">
                  <a:lumMod val="65000"/>
                  <a:lumOff val="35000"/>
                </a:schemeClr>
              </a:gs>
              <a:gs pos="80000">
                <a:schemeClr val="tx1">
                  <a:lumMod val="65000"/>
                  <a:lumOff val="35000"/>
                </a:schemeClr>
              </a:gs>
              <a:gs pos="100000">
                <a:schemeClr val="dk1">
                  <a:shade val="94000"/>
                  <a:satMod val="135000"/>
                </a:schemeClr>
              </a:gs>
            </a:gsLst>
          </a:gradFill>
          <a:ln>
            <a:solidFill>
              <a:schemeClr val="accent3">
                <a:lumMod val="75000"/>
              </a:schemeClr>
            </a:solidFill>
          </a:ln>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21" name="Başlık"/>
          <p:cNvSpPr txBox="1"/>
          <p:nvPr/>
        </p:nvSpPr>
        <p:spPr>
          <a:xfrm>
            <a:off x="5257800" y="939225"/>
            <a:ext cx="3543300" cy="523220"/>
          </a:xfrm>
          <a:prstGeom prst="rect">
            <a:avLst/>
          </a:prstGeom>
          <a:noFill/>
        </p:spPr>
        <p:txBody>
          <a:bodyPr wrap="square" rtlCol="0">
            <a:spAutoFit/>
          </a:bodyPr>
          <a:lstStyle/>
          <a:p>
            <a:pPr algn="ctr"/>
            <a:r>
              <a:rPr lang="tr-TR" sz="2800" b="1" u="sng" dirty="0" smtClean="0">
                <a:solidFill>
                  <a:srgbClr val="FF0000"/>
                </a:solidFill>
                <a:effectLst>
                  <a:outerShdw blurRad="38100" dist="38100" dir="2700000" algn="tl">
                    <a:srgbClr val="000000">
                      <a:alpha val="43137"/>
                    </a:srgbClr>
                  </a:outerShdw>
                </a:effectLst>
              </a:rPr>
              <a:t>18. YY ISLAHATLARI</a:t>
            </a:r>
            <a:endParaRPr lang="en-US" sz="2800" b="1" u="sng" dirty="0">
              <a:solidFill>
                <a:srgbClr val="FF0000"/>
              </a:solidFill>
              <a:effectLst>
                <a:outerShdw blurRad="38100" dist="38100" dir="2700000" algn="tl">
                  <a:srgbClr val="000000">
                    <a:alpha val="43137"/>
                  </a:srgbClr>
                </a:outerShdw>
              </a:effectLst>
            </a:endParaRPr>
          </a:p>
        </p:txBody>
      </p:sp>
      <p:sp>
        <p:nvSpPr>
          <p:cNvPr id="24" name="Yan Başlık">
            <a:hlinkClick r:id="rId3" action="ppaction://hlinksldjump"/>
          </p:cNvPr>
          <p:cNvSpPr/>
          <p:nvPr/>
        </p:nvSpPr>
        <p:spPr>
          <a:xfrm flipH="1">
            <a:off x="76200" y="3886200"/>
            <a:ext cx="1141902" cy="482600"/>
          </a:xfrm>
          <a:prstGeom prst="foldedCorner">
            <a:avLst>
              <a:gd name="adj" fmla="val 41111"/>
            </a:avLst>
          </a:prstGeom>
          <a:solidFill>
            <a:srgbClr val="C00000"/>
          </a:soli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b="1" dirty="0" smtClean="0"/>
              <a:t>SON</a:t>
            </a:r>
            <a:endParaRPr lang="en-US" b="1" dirty="0"/>
          </a:p>
        </p:txBody>
      </p:sp>
      <p:sp>
        <p:nvSpPr>
          <p:cNvPr id="11" name="Diğer Sayfa"/>
          <p:cNvSpPr txBox="1"/>
          <p:nvPr/>
        </p:nvSpPr>
        <p:spPr>
          <a:xfrm>
            <a:off x="7391400" y="227111"/>
            <a:ext cx="990600" cy="307777"/>
          </a:xfrm>
          <a:prstGeom prst="rect">
            <a:avLst/>
          </a:prstGeom>
          <a:noFill/>
        </p:spPr>
        <p:txBody>
          <a:bodyPr wrap="square" rtlCol="0">
            <a:spAutoFit/>
          </a:bodyPr>
          <a:lstStyle/>
          <a:p>
            <a:r>
              <a:rPr lang="tr-TR" sz="1400" dirty="0" smtClean="0"/>
              <a:t>Diğer Sayfa</a:t>
            </a:r>
            <a:endParaRPr lang="en-US" sz="1400" dirty="0"/>
          </a:p>
        </p:txBody>
      </p:sp>
      <p:sp>
        <p:nvSpPr>
          <p:cNvPr id="13" name="1.Sayfa Yazma ALanı"/>
          <p:cNvSpPr txBox="1">
            <a:spLocks/>
          </p:cNvSpPr>
          <p:nvPr/>
        </p:nvSpPr>
        <p:spPr>
          <a:xfrm>
            <a:off x="5382322" y="1603917"/>
            <a:ext cx="3505200" cy="3574158"/>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ctr">
              <a:buFont typeface="Arial" panose="020B0604020202020204" pitchFamily="34" charset="0"/>
              <a:buChar char="•"/>
            </a:pPr>
            <a:r>
              <a:rPr lang="tr-TR" sz="2000" b="1" dirty="0" smtClean="0">
                <a:solidFill>
                  <a:schemeClr val="tx1"/>
                </a:solidFill>
              </a:rPr>
              <a:t>18. YY ISLAHATLARINDA GÖRÜŞMEK ÜZERE</a:t>
            </a:r>
          </a:p>
          <a:p>
            <a:pPr marL="342900" indent="-342900" algn="ctr">
              <a:buFont typeface="Arial" panose="020B0604020202020204" pitchFamily="34" charset="0"/>
              <a:buChar char="•"/>
            </a:pPr>
            <a:endParaRPr lang="tr-TR" sz="2000" b="1" dirty="0">
              <a:solidFill>
                <a:schemeClr val="tx1"/>
              </a:solidFill>
            </a:endParaRPr>
          </a:p>
          <a:p>
            <a:pPr algn="ctr"/>
            <a:endParaRPr lang="tr-TR" sz="2000" b="1" dirty="0" smtClean="0">
              <a:solidFill>
                <a:schemeClr val="tx1"/>
              </a:solidFill>
            </a:endParaRPr>
          </a:p>
          <a:p>
            <a:pPr algn="ctr"/>
            <a:endParaRPr lang="en-US" sz="2000" b="1" dirty="0">
              <a:solidFill>
                <a:schemeClr val="tx1"/>
              </a:solidFill>
            </a:endParaRPr>
          </a:p>
        </p:txBody>
      </p:sp>
      <p:sp>
        <p:nvSpPr>
          <p:cNvPr id="16" name="Folded Corner 14">
            <a:hlinkClick r:id="" action="ppaction://hlinkshowjump?jump=endshow"/>
          </p:cNvPr>
          <p:cNvSpPr/>
          <p:nvPr/>
        </p:nvSpPr>
        <p:spPr>
          <a:xfrm flipH="1">
            <a:off x="7863748" y="6164958"/>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Çıkış</a:t>
            </a:r>
            <a:endParaRPr lang="en-US" dirty="0"/>
          </a:p>
        </p:txBody>
      </p:sp>
      <p:sp>
        <p:nvSpPr>
          <p:cNvPr id="20" name="Folded Corner 14">
            <a:hlinkClick r:id="" action="ppaction://hlinkshowjump?jump=firstslide"/>
          </p:cNvPr>
          <p:cNvSpPr/>
          <p:nvPr/>
        </p:nvSpPr>
        <p:spPr>
          <a:xfrm flipH="1">
            <a:off x="1192702" y="6160025"/>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Başa Dön</a:t>
            </a:r>
            <a:endParaRPr lang="en-US" dirty="0"/>
          </a:p>
        </p:txBody>
      </p:sp>
      <p:sp>
        <p:nvSpPr>
          <p:cNvPr id="12" name="1.Sayfa Yazma ALanı"/>
          <p:cNvSpPr txBox="1">
            <a:spLocks/>
          </p:cNvSpPr>
          <p:nvPr/>
        </p:nvSpPr>
        <p:spPr>
          <a:xfrm>
            <a:off x="1371600" y="2133600"/>
            <a:ext cx="3505200" cy="3574158"/>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tr-TR" sz="2000" b="1" dirty="0">
                <a:solidFill>
                  <a:schemeClr val="tx1"/>
                </a:solidFill>
              </a:rPr>
              <a:t>Bu nedenle, ıslahat hareketlerinin biçimi ve yararı, ıslahatçıların şahsına bağlı kalmıştır. Bütün bunların yanında, yapılan ıslahatlar, toplumun tüm kesimini kapsamadığı için, ıslahatlardan istenilen sonuç alınamamıştır.</a:t>
            </a:r>
            <a:endParaRPr lang="en-US" sz="2000" b="1" dirty="0">
              <a:solidFill>
                <a:schemeClr val="tx1"/>
              </a:solidFill>
            </a:endParaRPr>
          </a:p>
        </p:txBody>
      </p:sp>
      <p:sp>
        <p:nvSpPr>
          <p:cNvPr id="14" name="Başlık"/>
          <p:cNvSpPr txBox="1"/>
          <p:nvPr/>
        </p:nvSpPr>
        <p:spPr>
          <a:xfrm>
            <a:off x="1371600" y="939225"/>
            <a:ext cx="3543300" cy="954107"/>
          </a:xfrm>
          <a:prstGeom prst="rect">
            <a:avLst/>
          </a:prstGeom>
          <a:noFill/>
        </p:spPr>
        <p:txBody>
          <a:bodyPr wrap="square" rtlCol="0">
            <a:spAutoFit/>
          </a:bodyPr>
          <a:lstStyle/>
          <a:p>
            <a:pPr algn="ctr"/>
            <a:r>
              <a:rPr lang="tr-TR" sz="2800" b="1" u="sng" dirty="0">
                <a:solidFill>
                  <a:srgbClr val="FF0000"/>
                </a:solidFill>
                <a:effectLst>
                  <a:outerShdw blurRad="38100" dist="38100" dir="2700000" algn="tl">
                    <a:srgbClr val="000000">
                      <a:alpha val="43137"/>
                    </a:srgbClr>
                  </a:outerShdw>
                </a:effectLst>
              </a:rPr>
              <a:t>Islahatların başarılı olmamasın nedenleri.</a:t>
            </a:r>
            <a:endParaRPr lang="en-US" sz="2800" b="1" u="sng" dirty="0">
              <a:solidFill>
                <a:srgbClr val="FF0000"/>
              </a:solidFill>
              <a:effectLst>
                <a:outerShdw blurRad="38100" dist="38100" dir="2700000" algn="tl">
                  <a:srgbClr val="000000">
                    <a:alpha val="43137"/>
                  </a:srgbClr>
                </a:outerShdw>
              </a:effectLst>
            </a:endParaRPr>
          </a:p>
        </p:txBody>
      </p:sp>
      <p:pic>
        <p:nvPicPr>
          <p:cNvPr id="2" name="Resim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527752" y="3309704"/>
            <a:ext cx="3214339" cy="2410754"/>
          </a:xfrm>
          <a:prstGeom prst="rect">
            <a:avLst/>
          </a:prstGeom>
        </p:spPr>
      </p:pic>
      <p:sp>
        <p:nvSpPr>
          <p:cNvPr id="3" name="Metin kutusu 2"/>
          <p:cNvSpPr txBox="1"/>
          <p:nvPr/>
        </p:nvSpPr>
        <p:spPr>
          <a:xfrm>
            <a:off x="7315200" y="5707758"/>
            <a:ext cx="1623586" cy="369332"/>
          </a:xfrm>
          <a:prstGeom prst="rect">
            <a:avLst/>
          </a:prstGeom>
          <a:noFill/>
        </p:spPr>
        <p:txBody>
          <a:bodyPr wrap="square" rtlCol="0">
            <a:spAutoFit/>
          </a:bodyPr>
          <a:lstStyle/>
          <a:p>
            <a:r>
              <a:rPr lang="tr-TR" dirty="0" smtClean="0"/>
              <a:t>Fatih ÖZÜMAĞI</a:t>
            </a:r>
            <a:endParaRPr lang="tr-TR" dirty="0"/>
          </a:p>
        </p:txBody>
      </p:sp>
    </p:spTree>
    <p:extLst>
      <p:ext uri="{BB962C8B-B14F-4D97-AF65-F5344CB8AC3E}">
        <p14:creationId xmlns:p14="http://schemas.microsoft.com/office/powerpoint/2010/main" xmlns="" val="3704993412"/>
      </p:ext>
    </p:extLst>
  </p:cSld>
  <p:clrMapOvr>
    <a:masterClrMapping/>
  </p:clrMapOvr>
  <mc:AlternateContent xmlns:mc="http://schemas.openxmlformats.org/markup-compatibility/2006">
    <mc:Choice xmlns:p14="http://schemas.microsoft.com/office/powerpoint/2010/main" xmlns="" Requires="p14">
      <p:transition p14:dur="100" advClick="0">
        <p:cut/>
      </p:transition>
    </mc:Choice>
    <mc:Fallback>
      <p:transition advClick="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right)">
                                      <p:cBhvr>
                                        <p:cTn id="7" dur="9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childTnLst>
                          </p:cTn>
                        </p:par>
                        <p:par>
                          <p:cTn id="22" fill="hold">
                            <p:stCondLst>
                              <p:cond delay="500"/>
                            </p:stCondLst>
                            <p:childTnLst>
                              <p:par>
                                <p:cTn id="23" presetID="56" presetClass="entr" presetSubtype="0" fill="hold" nodeType="afterEffect">
                                  <p:stCondLst>
                                    <p:cond delay="0"/>
                                  </p:stCondLst>
                                  <p:iterate type="lt">
                                    <p:tmPct val="10000"/>
                                  </p:iterate>
                                  <p:childTnLst>
                                    <p:set>
                                      <p:cBhvr>
                                        <p:cTn id="24" dur="1" fill="hold">
                                          <p:stCondLst>
                                            <p:cond delay="0"/>
                                          </p:stCondLst>
                                        </p:cTn>
                                        <p:tgtEl>
                                          <p:spTgt spid="13">
                                            <p:txEl>
                                              <p:pRg st="0" end="0"/>
                                            </p:txEl>
                                          </p:spTgt>
                                        </p:tgtEl>
                                        <p:attrNameLst>
                                          <p:attrName>style.visibility</p:attrName>
                                        </p:attrNameLst>
                                      </p:cBhvr>
                                      <p:to>
                                        <p:strVal val="visible"/>
                                      </p:to>
                                    </p:set>
                                    <p:anim by="(-#ppt_w*2)" calcmode="lin" valueType="num">
                                      <p:cBhvr rctx="PPT">
                                        <p:cTn id="25" dur="625" autoRev="1" fill="hold">
                                          <p:stCondLst>
                                            <p:cond delay="0"/>
                                          </p:stCondLst>
                                        </p:cTn>
                                        <p:tgtEl>
                                          <p:spTgt spid="13">
                                            <p:txEl>
                                              <p:pRg st="0" end="0"/>
                                            </p:txEl>
                                          </p:spTgt>
                                        </p:tgtEl>
                                        <p:attrNameLst>
                                          <p:attrName>ppt_w</p:attrName>
                                        </p:attrNameLst>
                                      </p:cBhvr>
                                    </p:anim>
                                    <p:anim by="(#ppt_w*0.50)" calcmode="lin" valueType="num">
                                      <p:cBhvr>
                                        <p:cTn id="26" dur="625" decel="50000" autoRev="1" fill="hold">
                                          <p:stCondLst>
                                            <p:cond delay="0"/>
                                          </p:stCondLst>
                                        </p:cTn>
                                        <p:tgtEl>
                                          <p:spTgt spid="13">
                                            <p:txEl>
                                              <p:pRg st="0" end="0"/>
                                            </p:txEl>
                                          </p:spTgt>
                                        </p:tgtEl>
                                        <p:attrNameLst>
                                          <p:attrName>ppt_x</p:attrName>
                                        </p:attrNameLst>
                                      </p:cBhvr>
                                    </p:anim>
                                    <p:anim from="(-#ppt_h/2)" to="(#ppt_y)" calcmode="lin" valueType="num">
                                      <p:cBhvr>
                                        <p:cTn id="27" dur="1250" fill="hold">
                                          <p:stCondLst>
                                            <p:cond delay="0"/>
                                          </p:stCondLst>
                                        </p:cTn>
                                        <p:tgtEl>
                                          <p:spTgt spid="13">
                                            <p:txEl>
                                              <p:pRg st="0" end="0"/>
                                            </p:txEl>
                                          </p:spTgt>
                                        </p:tgtEl>
                                        <p:attrNameLst>
                                          <p:attrName>ppt_y</p:attrName>
                                        </p:attrNameLst>
                                      </p:cBhvr>
                                    </p:anim>
                                    <p:animRot by="21600000">
                                      <p:cBhvr>
                                        <p:cTn id="28" dur="1250" fill="hold">
                                          <p:stCondLst>
                                            <p:cond delay="0"/>
                                          </p:stCondLst>
                                        </p:cTn>
                                        <p:tgtEl>
                                          <p:spTgt spid="13">
                                            <p:txEl>
                                              <p:pRg st="0" end="0"/>
                                            </p:txEl>
                                          </p:spTgt>
                                        </p:tgtEl>
                                        <p:attrNameLst>
                                          <p:attrName>r</p:attrName>
                                        </p:attrNameLst>
                                      </p:cBhvr>
                                    </p:animRot>
                                  </p:childTnLst>
                                </p:cTn>
                              </p:par>
                            </p:childTnLst>
                          </p:cTn>
                        </p:par>
                        <p:par>
                          <p:cTn id="29" fill="hold">
                            <p:stCondLst>
                              <p:cond delay="5625"/>
                            </p:stCondLst>
                            <p:childTnLst>
                              <p:par>
                                <p:cTn id="30" presetID="10"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2800"/>
                                        <p:tgtEl>
                                          <p:spTgt spid="2"/>
                                        </p:tgtEl>
                                      </p:cBhvr>
                                    </p:animEffect>
                                  </p:childTnLst>
                                </p:cTn>
                              </p:par>
                            </p:childTnLst>
                          </p:cTn>
                        </p:par>
                        <p:par>
                          <p:cTn id="33" fill="hold">
                            <p:stCondLst>
                              <p:cond delay="8425"/>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3"/>
                                        </p:tgtEl>
                                        <p:attrNameLst>
                                          <p:attrName>style.visibility</p:attrName>
                                        </p:attrNameLst>
                                      </p:cBhvr>
                                      <p:to>
                                        <p:strVal val="visible"/>
                                      </p:to>
                                    </p:set>
                                    <p:anim by="(-#ppt_w*2)" calcmode="lin" valueType="num">
                                      <p:cBhvr rctx="PPT">
                                        <p:cTn id="36" dur="500" autoRev="1" fill="hold">
                                          <p:stCondLst>
                                            <p:cond delay="0"/>
                                          </p:stCondLst>
                                        </p:cTn>
                                        <p:tgtEl>
                                          <p:spTgt spid="3"/>
                                        </p:tgtEl>
                                        <p:attrNameLst>
                                          <p:attrName>ppt_w</p:attrName>
                                        </p:attrNameLst>
                                      </p:cBhvr>
                                    </p:anim>
                                    <p:anim by="(#ppt_w*0.50)" calcmode="lin" valueType="num">
                                      <p:cBhvr>
                                        <p:cTn id="37" dur="500" decel="50000" autoRev="1" fill="hold">
                                          <p:stCondLst>
                                            <p:cond delay="0"/>
                                          </p:stCondLst>
                                        </p:cTn>
                                        <p:tgtEl>
                                          <p:spTgt spid="3"/>
                                        </p:tgtEl>
                                        <p:attrNameLst>
                                          <p:attrName>ppt_x</p:attrName>
                                        </p:attrNameLst>
                                      </p:cBhvr>
                                    </p:anim>
                                    <p:anim from="(-#ppt_h/2)" to="(#ppt_y)" calcmode="lin" valueType="num">
                                      <p:cBhvr>
                                        <p:cTn id="38" dur="1000" fill="hold">
                                          <p:stCondLst>
                                            <p:cond delay="0"/>
                                          </p:stCondLst>
                                        </p:cTn>
                                        <p:tgtEl>
                                          <p:spTgt spid="3"/>
                                        </p:tgtEl>
                                        <p:attrNameLst>
                                          <p:attrName>ppt_y</p:attrName>
                                        </p:attrNameLst>
                                      </p:cBhvr>
                                    </p:anim>
                                    <p:animRot by="21600000">
                                      <p:cBhvr>
                                        <p:cTn id="39" dur="1000"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animBg="1"/>
      <p:bldP spid="12" grpId="0"/>
      <p:bldP spid="14"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600200" y="1154668"/>
            <a:ext cx="3124200" cy="646331"/>
          </a:xfrm>
          <a:prstGeom prst="rect">
            <a:avLst/>
          </a:prstGeom>
          <a:noFill/>
        </p:spPr>
        <p:txBody>
          <a:bodyPr wrap="square" rtlCol="0">
            <a:spAutoFit/>
          </a:bodyPr>
          <a:lstStyle/>
          <a:p>
            <a:pPr lvl="0" algn="ctr">
              <a:defRPr/>
            </a:pPr>
            <a:r>
              <a:rPr lang="tr-TR" b="1" u="sng" dirty="0">
                <a:solidFill>
                  <a:srgbClr val="FF0000"/>
                </a:solidFill>
                <a:effectLst>
                  <a:outerShdw blurRad="38100" dist="38100" dir="2700000" algn="tl">
                    <a:srgbClr val="000000">
                      <a:alpha val="43137"/>
                    </a:srgbClr>
                  </a:outerShdw>
                </a:effectLst>
              </a:rPr>
              <a:t>Islahat Yapmak İstemelerinin Nedenleri:</a:t>
            </a:r>
            <a:endParaRPr lang="en-US" b="1" u="sng" kern="0" dirty="0">
              <a:solidFill>
                <a:srgbClr val="FF0000"/>
              </a:solidFill>
              <a:effectLst>
                <a:outerShdw blurRad="38100" dist="38100" dir="2700000" algn="tl">
                  <a:srgbClr val="000000">
                    <a:alpha val="43137"/>
                  </a:srgbClr>
                </a:outerShdw>
              </a:effectLst>
            </a:endParaRPr>
          </a:p>
        </p:txBody>
      </p:sp>
      <p:sp>
        <p:nvSpPr>
          <p:cNvPr id="2" name="Right Arrow 1">
            <a:hlinkClick r:id="" action="ppaction://hlinkshowjump?jump=nextslide"/>
          </p:cNvPr>
          <p:cNvSpPr/>
          <p:nvPr/>
        </p:nvSpPr>
        <p:spPr>
          <a:xfrm>
            <a:off x="8382000" y="152400"/>
            <a:ext cx="533400" cy="457200"/>
          </a:xfrm>
          <a:prstGeom prst="rightArrow">
            <a:avLst/>
          </a:prstGeom>
          <a:gradFill>
            <a:gsLst>
              <a:gs pos="0">
                <a:schemeClr val="tx1">
                  <a:lumMod val="65000"/>
                  <a:lumOff val="35000"/>
                </a:schemeClr>
              </a:gs>
              <a:gs pos="80000">
                <a:schemeClr val="tx1">
                  <a:lumMod val="65000"/>
                  <a:lumOff val="35000"/>
                </a:schemeClr>
              </a:gs>
              <a:gs pos="100000">
                <a:schemeClr val="dk1">
                  <a:shade val="94000"/>
                  <a:satMod val="135000"/>
                </a:schemeClr>
              </a:gs>
            </a:gsLst>
          </a:gradFill>
          <a:ln>
            <a:solidFill>
              <a:schemeClr val="bg1">
                <a:lumMod val="75000"/>
              </a:schemeClr>
            </a:solidFill>
          </a:ln>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15" name="Folded Corner 14">
            <a:hlinkClick r:id="rId2" action="ppaction://hlinksldjump"/>
          </p:cNvPr>
          <p:cNvSpPr/>
          <p:nvPr/>
        </p:nvSpPr>
        <p:spPr>
          <a:xfrm flipH="1">
            <a:off x="55883" y="1083826"/>
            <a:ext cx="1141902" cy="457200"/>
          </a:xfrm>
          <a:prstGeom prst="foldedCorner">
            <a:avLst>
              <a:gd name="adj" fmla="val 41111"/>
            </a:avLst>
          </a:prstGeom>
          <a:solidFill>
            <a:schemeClr val="accent2"/>
          </a:soli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sz="1600" b="1" dirty="0" smtClean="0"/>
              <a:t>NEDENLER</a:t>
            </a:r>
            <a:endParaRPr lang="en-US" sz="1600" b="1" dirty="0"/>
          </a:p>
        </p:txBody>
      </p:sp>
      <p:sp>
        <p:nvSpPr>
          <p:cNvPr id="11" name="TextBox 10"/>
          <p:cNvSpPr txBox="1"/>
          <p:nvPr/>
        </p:nvSpPr>
        <p:spPr>
          <a:xfrm>
            <a:off x="7368448" y="227111"/>
            <a:ext cx="990600" cy="307777"/>
          </a:xfrm>
          <a:prstGeom prst="rect">
            <a:avLst/>
          </a:prstGeom>
          <a:noFill/>
        </p:spPr>
        <p:txBody>
          <a:bodyPr wrap="square" rtlCol="0">
            <a:spAutoFit/>
          </a:bodyPr>
          <a:lstStyle/>
          <a:p>
            <a:r>
              <a:rPr lang="tr-TR" sz="1400" dirty="0" smtClean="0"/>
              <a:t>Diğer Sayfa</a:t>
            </a:r>
            <a:endParaRPr lang="en-US" sz="1400" dirty="0"/>
          </a:p>
        </p:txBody>
      </p:sp>
      <p:sp>
        <p:nvSpPr>
          <p:cNvPr id="12" name="1.Sayfa Yazma Alanı"/>
          <p:cNvSpPr txBox="1">
            <a:spLocks/>
          </p:cNvSpPr>
          <p:nvPr/>
        </p:nvSpPr>
        <p:spPr>
          <a:xfrm>
            <a:off x="1409700" y="1800999"/>
            <a:ext cx="3505200" cy="4142601"/>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tr-TR" sz="2300" b="1" dirty="0">
                <a:solidFill>
                  <a:schemeClr val="tx1"/>
                </a:solidFill>
              </a:rPr>
              <a:t>Devletinin savaşlarda eskisi gibi etkili olamaması, </a:t>
            </a:r>
            <a:endParaRPr lang="tr-TR" sz="2300" b="1" dirty="0" smtClean="0">
              <a:solidFill>
                <a:schemeClr val="tx1"/>
              </a:solidFill>
            </a:endParaRPr>
          </a:p>
          <a:p>
            <a:pPr marL="342900" indent="-342900">
              <a:buFont typeface="Arial" panose="020B0604020202020204" pitchFamily="34" charset="0"/>
              <a:buChar char="•"/>
            </a:pPr>
            <a:r>
              <a:rPr lang="tr-TR" sz="2300" b="1" dirty="0" smtClean="0">
                <a:solidFill>
                  <a:schemeClr val="tx1"/>
                </a:solidFill>
              </a:rPr>
              <a:t>Devlet </a:t>
            </a:r>
            <a:r>
              <a:rPr lang="tr-TR" sz="2300" b="1" dirty="0">
                <a:solidFill>
                  <a:schemeClr val="tx1"/>
                </a:solidFill>
              </a:rPr>
              <a:t>otoritesinin zayıflaması sonucu, sık sık isyanların baş göstermesi</a:t>
            </a:r>
            <a:r>
              <a:rPr lang="tr-TR" sz="2300" b="1" dirty="0" smtClean="0">
                <a:solidFill>
                  <a:schemeClr val="tx1"/>
                </a:solidFill>
              </a:rPr>
              <a:t>,</a:t>
            </a:r>
          </a:p>
          <a:p>
            <a:pPr marL="342900" indent="-342900">
              <a:buFont typeface="Arial" panose="020B0604020202020204" pitchFamily="34" charset="0"/>
              <a:buChar char="•"/>
            </a:pPr>
            <a:r>
              <a:rPr lang="tr-TR" sz="2300" b="1" dirty="0">
                <a:solidFill>
                  <a:schemeClr val="tx1"/>
                </a:solidFill>
              </a:rPr>
              <a:t>E</a:t>
            </a:r>
            <a:r>
              <a:rPr lang="tr-TR" sz="2300" b="1" dirty="0" smtClean="0">
                <a:solidFill>
                  <a:schemeClr val="tx1"/>
                </a:solidFill>
              </a:rPr>
              <a:t>konomik </a:t>
            </a:r>
            <a:r>
              <a:rPr lang="tr-TR" sz="2300" b="1" dirty="0">
                <a:solidFill>
                  <a:schemeClr val="tx1"/>
                </a:solidFill>
              </a:rPr>
              <a:t>durumun bozulması gibi </a:t>
            </a:r>
            <a:r>
              <a:rPr lang="tr-TR" sz="2300" b="1" dirty="0" smtClean="0">
                <a:solidFill>
                  <a:schemeClr val="tx1"/>
                </a:solidFill>
              </a:rPr>
              <a:t>nedenlerle </a:t>
            </a:r>
            <a:r>
              <a:rPr lang="tr-TR" sz="2300" b="1" dirty="0">
                <a:solidFill>
                  <a:schemeClr val="tx1"/>
                </a:solidFill>
              </a:rPr>
              <a:t>Osmanlı devlet adamları ıslahat yapma gereği duydular.</a:t>
            </a:r>
            <a:endParaRPr lang="en-US" sz="2300" b="1" dirty="0">
              <a:solidFill>
                <a:schemeClr val="tx1"/>
              </a:solidFill>
            </a:endParaRPr>
          </a:p>
        </p:txBody>
      </p:sp>
      <p:sp>
        <p:nvSpPr>
          <p:cNvPr id="18" name="Folded Corner 14">
            <a:hlinkClick r:id="" action="ppaction://hlinkshowjump?jump=endshow"/>
          </p:cNvPr>
          <p:cNvSpPr/>
          <p:nvPr/>
        </p:nvSpPr>
        <p:spPr>
          <a:xfrm flipH="1">
            <a:off x="7863748" y="6164958"/>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Çıkış</a:t>
            </a:r>
            <a:endParaRPr lang="en-US" dirty="0"/>
          </a:p>
        </p:txBody>
      </p:sp>
      <p:sp>
        <p:nvSpPr>
          <p:cNvPr id="20" name="Folded Corner 14">
            <a:hlinkClick r:id="" action="ppaction://hlinkshowjump?jump=firstslide"/>
          </p:cNvPr>
          <p:cNvSpPr/>
          <p:nvPr/>
        </p:nvSpPr>
        <p:spPr>
          <a:xfrm flipH="1">
            <a:off x="1192702" y="6160025"/>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Başa Dön</a:t>
            </a:r>
            <a:endParaRPr lang="en-US" dirty="0"/>
          </a:p>
        </p:txBody>
      </p:sp>
    </p:spTree>
    <p:extLst>
      <p:ext uri="{BB962C8B-B14F-4D97-AF65-F5344CB8AC3E}">
        <p14:creationId xmlns:p14="http://schemas.microsoft.com/office/powerpoint/2010/main" xmlns="" val="1626225063"/>
      </p:ext>
    </p:extLst>
  </p:cSld>
  <p:clrMapOvr>
    <a:masterClrMapping/>
  </p:clrMapOvr>
  <mc:AlternateContent xmlns:mc="http://schemas.openxmlformats.org/markup-compatibility/2006">
    <mc:Choice xmlns:p14="http://schemas.microsoft.com/office/powerpoint/2010/main" xmlns="" Requires="p14">
      <p:transition p14:dur="100" advClick="0">
        <p:cut/>
      </p:transition>
    </mc:Choice>
    <mc:Fallback>
      <p:transition advClick="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130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900"/>
                                        <p:tgtEl>
                                          <p:spTgt spid="15"/>
                                        </p:tgtEl>
                                      </p:cBhvr>
                                    </p:animEffect>
                                  </p:childTnLst>
                                </p:cTn>
                              </p:par>
                            </p:childTnLst>
                          </p:cTn>
                        </p:par>
                        <p:par>
                          <p:cTn id="8" fill="hold">
                            <p:stCondLst>
                              <p:cond delay="22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22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animBg="1"/>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52600" y="1600200"/>
            <a:ext cx="2819400" cy="369332"/>
          </a:xfrm>
          <a:prstGeom prst="rect">
            <a:avLst/>
          </a:prstGeom>
          <a:noFill/>
        </p:spPr>
        <p:txBody>
          <a:bodyPr wrap="square" rtlCol="0">
            <a:spAutoFit/>
          </a:bodyPr>
          <a:lstStyle/>
          <a:p>
            <a:endParaRPr lang="en-US" dirty="0"/>
          </a:p>
        </p:txBody>
      </p:sp>
      <p:sp>
        <p:nvSpPr>
          <p:cNvPr id="18" name="Right Arrow 17">
            <a:hlinkClick r:id="" action="ppaction://hlinkshowjump?jump=nextslide"/>
          </p:cNvPr>
          <p:cNvSpPr/>
          <p:nvPr/>
        </p:nvSpPr>
        <p:spPr>
          <a:xfrm>
            <a:off x="8382000" y="152400"/>
            <a:ext cx="533400" cy="457200"/>
          </a:xfrm>
          <a:prstGeom prst="rightArrow">
            <a:avLst/>
          </a:prstGeom>
          <a:gradFill>
            <a:gsLst>
              <a:gs pos="0">
                <a:schemeClr val="tx1">
                  <a:lumMod val="65000"/>
                  <a:lumOff val="35000"/>
                </a:schemeClr>
              </a:gs>
              <a:gs pos="80000">
                <a:schemeClr val="tx1">
                  <a:lumMod val="65000"/>
                  <a:lumOff val="35000"/>
                </a:schemeClr>
              </a:gs>
              <a:gs pos="100000">
                <a:schemeClr val="dk1">
                  <a:shade val="94000"/>
                  <a:satMod val="135000"/>
                </a:schemeClr>
              </a:gs>
            </a:gsLst>
          </a:gradFill>
          <a:ln>
            <a:solidFill>
              <a:schemeClr val="accent2">
                <a:lumMod val="75000"/>
              </a:schemeClr>
            </a:solidFill>
          </a:ln>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20" name="Yan Başlık">
            <a:hlinkClick r:id="rId2" action="ppaction://hlinksldjump"/>
          </p:cNvPr>
          <p:cNvSpPr/>
          <p:nvPr/>
        </p:nvSpPr>
        <p:spPr>
          <a:xfrm flipH="1">
            <a:off x="35563" y="1752600"/>
            <a:ext cx="1141902" cy="482600"/>
          </a:xfrm>
          <a:prstGeom prst="foldedCorner">
            <a:avLst>
              <a:gd name="adj" fmla="val 41111"/>
            </a:avLst>
          </a:prstGeom>
          <a:solidFill>
            <a:schemeClr val="accent6">
              <a:lumMod val="75000"/>
            </a:schemeClr>
          </a:soli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sz="1400" b="1" dirty="0" smtClean="0"/>
              <a:t>PADİŞAHLAR</a:t>
            </a:r>
            <a:r>
              <a:rPr lang="en-US" sz="1400" b="1" dirty="0" smtClean="0"/>
              <a:t> </a:t>
            </a:r>
            <a:endParaRPr lang="en-US" sz="1400" b="1" dirty="0"/>
          </a:p>
        </p:txBody>
      </p:sp>
      <p:sp>
        <p:nvSpPr>
          <p:cNvPr id="23" name="2.Sayfa Yazma Alanı"/>
          <p:cNvSpPr txBox="1">
            <a:spLocks/>
          </p:cNvSpPr>
          <p:nvPr/>
        </p:nvSpPr>
        <p:spPr>
          <a:xfrm>
            <a:off x="5486400" y="1219200"/>
            <a:ext cx="3276600" cy="4572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tr-TR" sz="2300" b="1" dirty="0">
                <a:solidFill>
                  <a:schemeClr val="tx1"/>
                </a:solidFill>
              </a:rPr>
              <a:t>Ekber Erşed sistemi kabul edilerek, şehzadelere sancağa çıkma uygulaması kaldırılmış ve sarayda </a:t>
            </a:r>
            <a:r>
              <a:rPr lang="tr-TR" sz="2300" b="1" u="sng" dirty="0">
                <a:solidFill>
                  <a:srgbClr val="FF0000"/>
                </a:solidFill>
              </a:rPr>
              <a:t>kafes usulü</a:t>
            </a:r>
            <a:r>
              <a:rPr lang="tr-TR" sz="2300" b="1" dirty="0">
                <a:solidFill>
                  <a:srgbClr val="FF0000"/>
                </a:solidFill>
              </a:rPr>
              <a:t> </a:t>
            </a:r>
            <a:r>
              <a:rPr lang="tr-TR" sz="2300" b="1" dirty="0">
                <a:solidFill>
                  <a:schemeClr val="tx1"/>
                </a:solidFill>
              </a:rPr>
              <a:t>ile eğitilmişlerdir. Bu durum şehzadeleri birçok alanda olumsuz etkilemiş. Devlet tecrübesi olmayan, halktan kopuk, yetersiz şehzadelerin tahta geçmesine neden olmuştur.</a:t>
            </a:r>
            <a:endParaRPr lang="en-US" sz="2300" b="1" dirty="0">
              <a:solidFill>
                <a:schemeClr val="tx1"/>
              </a:solidFill>
            </a:endParaRPr>
          </a:p>
        </p:txBody>
      </p:sp>
      <p:sp>
        <p:nvSpPr>
          <p:cNvPr id="25" name="Başlık"/>
          <p:cNvSpPr txBox="1"/>
          <p:nvPr/>
        </p:nvSpPr>
        <p:spPr>
          <a:xfrm>
            <a:off x="2133600" y="939223"/>
            <a:ext cx="1752600" cy="584775"/>
          </a:xfrm>
          <a:prstGeom prst="rect">
            <a:avLst/>
          </a:prstGeom>
          <a:noFill/>
        </p:spPr>
        <p:txBody>
          <a:bodyPr wrap="square" rtlCol="0">
            <a:spAutoFit/>
          </a:bodyPr>
          <a:lstStyle/>
          <a:p>
            <a:r>
              <a:rPr lang="tr-TR" sz="3200" dirty="0">
                <a:solidFill>
                  <a:schemeClr val="accent2">
                    <a:lumMod val="75000"/>
                  </a:schemeClr>
                </a:solidFill>
              </a:rPr>
              <a:t>I</a:t>
            </a:r>
            <a:r>
              <a:rPr lang="tr-TR" sz="3200" dirty="0" smtClean="0">
                <a:solidFill>
                  <a:schemeClr val="accent2">
                    <a:lumMod val="75000"/>
                  </a:schemeClr>
                </a:solidFill>
              </a:rPr>
              <a:t>. AHMET</a:t>
            </a:r>
            <a:endParaRPr lang="en-US" sz="3200" dirty="0">
              <a:solidFill>
                <a:schemeClr val="accent2">
                  <a:lumMod val="75000"/>
                </a:schemeClr>
              </a:solidFill>
            </a:endParaRPr>
          </a:p>
        </p:txBody>
      </p:sp>
      <p:sp>
        <p:nvSpPr>
          <p:cNvPr id="11" name="Diğer Sayfa"/>
          <p:cNvSpPr txBox="1"/>
          <p:nvPr/>
        </p:nvSpPr>
        <p:spPr>
          <a:xfrm>
            <a:off x="7315200" y="227111"/>
            <a:ext cx="990600" cy="307777"/>
          </a:xfrm>
          <a:prstGeom prst="rect">
            <a:avLst/>
          </a:prstGeom>
          <a:noFill/>
        </p:spPr>
        <p:txBody>
          <a:bodyPr wrap="square" rtlCol="0">
            <a:spAutoFit/>
          </a:bodyPr>
          <a:lstStyle/>
          <a:p>
            <a:r>
              <a:rPr lang="tr-TR" sz="1400" dirty="0" smtClean="0"/>
              <a:t>Diğer Sayfa</a:t>
            </a:r>
            <a:endParaRPr lang="en-US" sz="1400" dirty="0"/>
          </a:p>
        </p:txBody>
      </p:sp>
      <p:sp>
        <p:nvSpPr>
          <p:cNvPr id="16" name="Folded Corner 14">
            <a:hlinkClick r:id="" action="ppaction://hlinkshowjump?jump=endshow"/>
          </p:cNvPr>
          <p:cNvSpPr/>
          <p:nvPr/>
        </p:nvSpPr>
        <p:spPr>
          <a:xfrm flipH="1">
            <a:off x="7863748" y="6164958"/>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Çıkış</a:t>
            </a:r>
            <a:endParaRPr lang="en-US" dirty="0"/>
          </a:p>
        </p:txBody>
      </p:sp>
      <p:sp>
        <p:nvSpPr>
          <p:cNvPr id="19" name="Folded Corner 14">
            <a:hlinkClick r:id="" action="ppaction://hlinkshowjump?jump=firstslide"/>
          </p:cNvPr>
          <p:cNvSpPr/>
          <p:nvPr/>
        </p:nvSpPr>
        <p:spPr>
          <a:xfrm flipH="1">
            <a:off x="1192702" y="6160025"/>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Başa Dön</a:t>
            </a:r>
            <a:endParaRPr lang="en-US" dirty="0"/>
          </a:p>
        </p:txBody>
      </p:sp>
      <p:pic>
        <p:nvPicPr>
          <p:cNvPr id="14" name="Resim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981200" y="1752600"/>
            <a:ext cx="2133600" cy="3068456"/>
          </a:xfrm>
          <a:prstGeom prst="rect">
            <a:avLst/>
          </a:prstGeom>
        </p:spPr>
      </p:pic>
      <p:sp>
        <p:nvSpPr>
          <p:cNvPr id="15" name="Başlık"/>
          <p:cNvSpPr txBox="1"/>
          <p:nvPr/>
        </p:nvSpPr>
        <p:spPr>
          <a:xfrm>
            <a:off x="1524000" y="4901625"/>
            <a:ext cx="2971800" cy="584775"/>
          </a:xfrm>
          <a:prstGeom prst="rect">
            <a:avLst/>
          </a:prstGeom>
          <a:noFill/>
        </p:spPr>
        <p:txBody>
          <a:bodyPr wrap="square" rtlCol="0">
            <a:spAutoFit/>
          </a:bodyPr>
          <a:lstStyle/>
          <a:p>
            <a:pPr algn="ctr"/>
            <a:r>
              <a:rPr lang="tr-TR" sz="3200" dirty="0" smtClean="0">
                <a:solidFill>
                  <a:schemeClr val="accent2">
                    <a:lumMod val="75000"/>
                  </a:schemeClr>
                </a:solidFill>
              </a:rPr>
              <a:t>1603 - 1617</a:t>
            </a:r>
            <a:endParaRPr lang="en-US" sz="3200" dirty="0">
              <a:solidFill>
                <a:schemeClr val="accent2">
                  <a:lumMod val="75000"/>
                </a:schemeClr>
              </a:solidFill>
            </a:endParaRPr>
          </a:p>
        </p:txBody>
      </p:sp>
    </p:spTree>
    <p:extLst>
      <p:ext uri="{BB962C8B-B14F-4D97-AF65-F5344CB8AC3E}">
        <p14:creationId xmlns:p14="http://schemas.microsoft.com/office/powerpoint/2010/main" xmlns="" val="3116533055"/>
      </p:ext>
    </p:extLst>
  </p:cSld>
  <p:clrMapOvr>
    <a:masterClrMapping/>
  </p:clrMapOvr>
  <mc:AlternateContent xmlns:mc="http://schemas.openxmlformats.org/markup-compatibility/2006">
    <mc:Choice xmlns:p14="http://schemas.microsoft.com/office/powerpoint/2010/main" xmlns="" Requires="p14">
      <p:transition p14:dur="100" advClick="0">
        <p:cut/>
      </p:transition>
    </mc:Choice>
    <mc:Fallback>
      <p:transition advClick="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130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900"/>
                                        <p:tgtEl>
                                          <p:spTgt spid="20"/>
                                        </p:tgtEl>
                                      </p:cBhvr>
                                    </p:animEffect>
                                  </p:childTnLst>
                                </p:cTn>
                              </p:par>
                            </p:childTnLst>
                          </p:cTn>
                        </p:par>
                        <p:par>
                          <p:cTn id="8" fill="hold">
                            <p:stCondLst>
                              <p:cond delay="22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22" presetClass="entr" presetSubtype="8" fill="hold" nodeType="withEffect">
                                  <p:stCondLst>
                                    <p:cond delay="90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par>
                                <p:cTn id="15" presetID="10" presetClass="entr" presetSubtype="0" fill="hold" grpId="0" nodeType="withEffect">
                                  <p:stCondLst>
                                    <p:cond delay="15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8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3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5"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ight Arrow 17">
            <a:hlinkClick r:id="" action="ppaction://hlinkshowjump?jump=nextslide"/>
          </p:cNvPr>
          <p:cNvSpPr/>
          <p:nvPr/>
        </p:nvSpPr>
        <p:spPr>
          <a:xfrm>
            <a:off x="8382000" y="152400"/>
            <a:ext cx="533400" cy="457200"/>
          </a:xfrm>
          <a:prstGeom prst="rightArrow">
            <a:avLst/>
          </a:prstGeom>
          <a:gradFill>
            <a:gsLst>
              <a:gs pos="0">
                <a:schemeClr val="tx1">
                  <a:lumMod val="65000"/>
                  <a:lumOff val="35000"/>
                </a:schemeClr>
              </a:gs>
              <a:gs pos="80000">
                <a:schemeClr val="tx1">
                  <a:lumMod val="65000"/>
                  <a:lumOff val="35000"/>
                </a:schemeClr>
              </a:gs>
              <a:gs pos="100000">
                <a:schemeClr val="dk1">
                  <a:shade val="94000"/>
                  <a:satMod val="135000"/>
                </a:schemeClr>
              </a:gs>
            </a:gsLst>
          </a:gradFill>
          <a:ln>
            <a:solidFill>
              <a:schemeClr val="accent6">
                <a:lumMod val="75000"/>
              </a:schemeClr>
            </a:solidFill>
          </a:ln>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19" name="2.Sayfa Yazma Alanı"/>
          <p:cNvSpPr txBox="1">
            <a:spLocks/>
          </p:cNvSpPr>
          <p:nvPr/>
        </p:nvSpPr>
        <p:spPr>
          <a:xfrm>
            <a:off x="5181600" y="1524000"/>
            <a:ext cx="3733800" cy="4183758"/>
          </a:xfrm>
          <a:prstGeom prst="rect">
            <a:avLst/>
          </a:prstGeom>
        </p:spPr>
        <p:txBody>
          <a:bodyPr vert="horz" lIns="91440" tIns="45720" rIns="91440" bIns="45720" rtlCol="0">
            <a:normAutofit fontScale="92500" lnSpcReduction="2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tr-TR" b="1" dirty="0">
                <a:solidFill>
                  <a:schemeClr val="tx1"/>
                </a:solidFill>
              </a:rPr>
              <a:t>I. Ahmet döneminde sadrazamlık yapan Kuyucu Murat Paşa devlet otoritesini sağlamak amacıyla ıslahatlar yapmıştır. </a:t>
            </a:r>
            <a:r>
              <a:rPr lang="tr-TR" b="1" u="sng" dirty="0">
                <a:solidFill>
                  <a:srgbClr val="FF0000"/>
                </a:solidFill>
                <a:effectLst>
                  <a:outerShdw blurRad="38100" dist="38100" dir="2700000" algn="tl">
                    <a:srgbClr val="000000">
                      <a:alpha val="43137"/>
                    </a:srgbClr>
                  </a:outerShdw>
                </a:effectLst>
              </a:rPr>
              <a:t>Celali isyanlarına</a:t>
            </a:r>
            <a:r>
              <a:rPr lang="tr-TR" b="1" dirty="0">
                <a:solidFill>
                  <a:schemeClr val="tx1"/>
                </a:solidFill>
              </a:rPr>
              <a:t> karşı sert askeri tedbirler alıp, baskı ve şiddet politikalarına başvurmuştur.</a:t>
            </a:r>
            <a:endParaRPr lang="en-US" b="1" dirty="0" smtClean="0">
              <a:solidFill>
                <a:schemeClr val="tx1"/>
              </a:solidFill>
            </a:endParaRPr>
          </a:p>
        </p:txBody>
      </p:sp>
      <p:sp>
        <p:nvSpPr>
          <p:cNvPr id="21" name="Başlık"/>
          <p:cNvSpPr txBox="1"/>
          <p:nvPr/>
        </p:nvSpPr>
        <p:spPr>
          <a:xfrm>
            <a:off x="1371600" y="939225"/>
            <a:ext cx="3352800" cy="523220"/>
          </a:xfrm>
          <a:prstGeom prst="rect">
            <a:avLst/>
          </a:prstGeom>
          <a:noFill/>
        </p:spPr>
        <p:txBody>
          <a:bodyPr wrap="square" rtlCol="0">
            <a:spAutoFit/>
          </a:bodyPr>
          <a:lstStyle/>
          <a:p>
            <a:pPr algn="ctr"/>
            <a:r>
              <a:rPr lang="tr-TR" sz="2800" b="1" dirty="0">
                <a:solidFill>
                  <a:srgbClr val="C00000"/>
                </a:solidFill>
              </a:rPr>
              <a:t>Kuyucu Murat Paşa</a:t>
            </a:r>
            <a:endParaRPr lang="en-US" sz="2800" dirty="0">
              <a:solidFill>
                <a:srgbClr val="C00000"/>
              </a:solidFill>
            </a:endParaRPr>
          </a:p>
        </p:txBody>
      </p:sp>
      <p:sp>
        <p:nvSpPr>
          <p:cNvPr id="11" name="Diğer Sayfa"/>
          <p:cNvSpPr txBox="1"/>
          <p:nvPr/>
        </p:nvSpPr>
        <p:spPr>
          <a:xfrm>
            <a:off x="7391400" y="233886"/>
            <a:ext cx="990600" cy="307777"/>
          </a:xfrm>
          <a:prstGeom prst="rect">
            <a:avLst/>
          </a:prstGeom>
          <a:noFill/>
        </p:spPr>
        <p:txBody>
          <a:bodyPr wrap="square" rtlCol="0">
            <a:spAutoFit/>
          </a:bodyPr>
          <a:lstStyle/>
          <a:p>
            <a:r>
              <a:rPr lang="tr-TR" sz="1400" dirty="0" smtClean="0"/>
              <a:t>Diğer Sayfa</a:t>
            </a:r>
            <a:endParaRPr lang="en-US" sz="1400" dirty="0"/>
          </a:p>
        </p:txBody>
      </p:sp>
      <p:sp>
        <p:nvSpPr>
          <p:cNvPr id="16" name="Folded Corner 14">
            <a:hlinkClick r:id="" action="ppaction://hlinkshowjump?jump=endshow"/>
          </p:cNvPr>
          <p:cNvSpPr/>
          <p:nvPr/>
        </p:nvSpPr>
        <p:spPr>
          <a:xfrm flipH="1">
            <a:off x="7863748" y="6164958"/>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Çıkış</a:t>
            </a:r>
            <a:endParaRPr lang="en-US" dirty="0"/>
          </a:p>
        </p:txBody>
      </p:sp>
      <p:sp>
        <p:nvSpPr>
          <p:cNvPr id="20" name="Folded Corner 14">
            <a:hlinkClick r:id="" action="ppaction://hlinkshowjump?jump=firstslide"/>
          </p:cNvPr>
          <p:cNvSpPr/>
          <p:nvPr/>
        </p:nvSpPr>
        <p:spPr>
          <a:xfrm flipH="1">
            <a:off x="1192702" y="6160025"/>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Başa Dön</a:t>
            </a:r>
            <a:endParaRPr lang="en-US" dirty="0"/>
          </a:p>
        </p:txBody>
      </p:sp>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600200" y="1672682"/>
            <a:ext cx="2895600" cy="3279850"/>
          </a:xfrm>
          <a:prstGeom prst="rect">
            <a:avLst/>
          </a:prstGeom>
        </p:spPr>
      </p:pic>
      <p:sp>
        <p:nvSpPr>
          <p:cNvPr id="14" name="Başlık"/>
          <p:cNvSpPr txBox="1"/>
          <p:nvPr/>
        </p:nvSpPr>
        <p:spPr>
          <a:xfrm>
            <a:off x="1494263" y="5105400"/>
            <a:ext cx="3352800" cy="523220"/>
          </a:xfrm>
          <a:prstGeom prst="rect">
            <a:avLst/>
          </a:prstGeom>
          <a:noFill/>
        </p:spPr>
        <p:txBody>
          <a:bodyPr wrap="square" rtlCol="0">
            <a:spAutoFit/>
          </a:bodyPr>
          <a:lstStyle/>
          <a:p>
            <a:pPr algn="ctr"/>
            <a:r>
              <a:rPr lang="tr-TR" sz="2800" b="1" dirty="0" smtClean="0"/>
              <a:t>1606 – 1611</a:t>
            </a:r>
            <a:endParaRPr lang="en-US" sz="2800" dirty="0">
              <a:solidFill>
                <a:schemeClr val="accent6">
                  <a:lumMod val="75000"/>
                </a:schemeClr>
              </a:solidFill>
            </a:endParaRPr>
          </a:p>
        </p:txBody>
      </p:sp>
      <p:sp>
        <p:nvSpPr>
          <p:cNvPr id="15" name="Yan Başlık">
            <a:hlinkClick r:id="rId3" action="ppaction://hlinksldjump"/>
          </p:cNvPr>
          <p:cNvSpPr/>
          <p:nvPr/>
        </p:nvSpPr>
        <p:spPr>
          <a:xfrm flipH="1">
            <a:off x="35563" y="1752600"/>
            <a:ext cx="1141902" cy="482600"/>
          </a:xfrm>
          <a:prstGeom prst="foldedCorner">
            <a:avLst>
              <a:gd name="adj" fmla="val 41111"/>
            </a:avLst>
          </a:prstGeom>
          <a:solidFill>
            <a:schemeClr val="accent6">
              <a:lumMod val="75000"/>
            </a:schemeClr>
          </a:soli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sz="1400" b="1" dirty="0" smtClean="0"/>
              <a:t>SADRAZAM</a:t>
            </a:r>
            <a:endParaRPr lang="en-US" sz="1400" b="1" dirty="0"/>
          </a:p>
        </p:txBody>
      </p:sp>
    </p:spTree>
    <p:extLst>
      <p:ext uri="{BB962C8B-B14F-4D97-AF65-F5344CB8AC3E}">
        <p14:creationId xmlns:p14="http://schemas.microsoft.com/office/powerpoint/2010/main" xmlns="" val="2623951827"/>
      </p:ext>
    </p:extLst>
  </p:cSld>
  <p:clrMapOvr>
    <a:masterClrMapping/>
  </p:clrMapOvr>
  <mc:AlternateContent xmlns:mc="http://schemas.openxmlformats.org/markup-compatibility/2006">
    <mc:Choice xmlns:p14="http://schemas.microsoft.com/office/powerpoint/2010/main" xmlns="" Requires="p14">
      <p:transition p14:dur="100" advClick="0">
        <p:cut/>
      </p:transition>
    </mc:Choice>
    <mc:Fallback>
      <p:transition advClick="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900"/>
                                        <p:tgtEl>
                                          <p:spTgt spid="15"/>
                                        </p:tgtEl>
                                      </p:cBhvr>
                                    </p:animEffect>
                                  </p:childTnLst>
                                </p:cTn>
                              </p:par>
                            </p:childTnLst>
                          </p:cTn>
                        </p:par>
                        <p:par>
                          <p:cTn id="8" fill="hold">
                            <p:stCondLst>
                              <p:cond delay="9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par>
                                <p:cTn id="12" presetID="22" presetClass="entr" presetSubtype="8" fill="hold" nodeType="withEffect">
                                  <p:stCondLst>
                                    <p:cond delay="80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par>
                                <p:cTn id="15" presetID="10" presetClass="entr" presetSubtype="0" fill="hold" grpId="0" nodeType="withEffect">
                                  <p:stCondLst>
                                    <p:cond delay="14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7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up)">
                                      <p:cBhvr>
                                        <p:cTn id="22" dur="3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14" grpId="0"/>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52600" y="1600200"/>
            <a:ext cx="2819400" cy="369332"/>
          </a:xfrm>
          <a:prstGeom prst="rect">
            <a:avLst/>
          </a:prstGeom>
          <a:noFill/>
        </p:spPr>
        <p:txBody>
          <a:bodyPr wrap="square" rtlCol="0">
            <a:spAutoFit/>
          </a:bodyPr>
          <a:lstStyle/>
          <a:p>
            <a:endParaRPr lang="en-US" dirty="0"/>
          </a:p>
        </p:txBody>
      </p:sp>
      <p:sp>
        <p:nvSpPr>
          <p:cNvPr id="18" name="Right Arrow 17">
            <a:hlinkClick r:id="" action="ppaction://hlinkshowjump?jump=nextslide"/>
          </p:cNvPr>
          <p:cNvSpPr/>
          <p:nvPr/>
        </p:nvSpPr>
        <p:spPr>
          <a:xfrm>
            <a:off x="8382000" y="152400"/>
            <a:ext cx="533400" cy="457200"/>
          </a:xfrm>
          <a:prstGeom prst="rightArrow">
            <a:avLst/>
          </a:prstGeom>
          <a:gradFill>
            <a:gsLst>
              <a:gs pos="0">
                <a:schemeClr val="tx1">
                  <a:lumMod val="65000"/>
                  <a:lumOff val="35000"/>
                </a:schemeClr>
              </a:gs>
              <a:gs pos="80000">
                <a:schemeClr val="tx1">
                  <a:lumMod val="65000"/>
                  <a:lumOff val="35000"/>
                </a:schemeClr>
              </a:gs>
              <a:gs pos="100000">
                <a:schemeClr val="dk1">
                  <a:shade val="94000"/>
                  <a:satMod val="135000"/>
                </a:schemeClr>
              </a:gs>
            </a:gsLst>
          </a:gradFill>
          <a:ln>
            <a:solidFill>
              <a:schemeClr val="accent2">
                <a:lumMod val="75000"/>
              </a:schemeClr>
            </a:solidFill>
          </a:ln>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20" name="Yan Başlık">
            <a:hlinkClick r:id="rId2" action="ppaction://hlinksldjump"/>
          </p:cNvPr>
          <p:cNvSpPr/>
          <p:nvPr/>
        </p:nvSpPr>
        <p:spPr>
          <a:xfrm flipH="1">
            <a:off x="35563" y="1752600"/>
            <a:ext cx="1141902" cy="482600"/>
          </a:xfrm>
          <a:prstGeom prst="foldedCorner">
            <a:avLst>
              <a:gd name="adj" fmla="val 41111"/>
            </a:avLst>
          </a:prstGeom>
          <a:solidFill>
            <a:schemeClr val="accent6">
              <a:lumMod val="75000"/>
            </a:schemeClr>
          </a:soli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sz="1400" b="1" dirty="0" smtClean="0"/>
              <a:t>PADİŞAHLAR</a:t>
            </a:r>
            <a:r>
              <a:rPr lang="en-US" sz="1400" b="1" dirty="0" smtClean="0"/>
              <a:t> </a:t>
            </a:r>
            <a:endParaRPr lang="en-US" sz="1400" b="1" dirty="0"/>
          </a:p>
        </p:txBody>
      </p:sp>
      <p:sp>
        <p:nvSpPr>
          <p:cNvPr id="23" name="2.Sayfa Yazma Alanı"/>
          <p:cNvSpPr txBox="1">
            <a:spLocks/>
          </p:cNvSpPr>
          <p:nvPr/>
        </p:nvSpPr>
        <p:spPr>
          <a:xfrm>
            <a:off x="5410200" y="1244023"/>
            <a:ext cx="3352800" cy="4623377"/>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342900" indent="-342900" fontAlgn="base">
              <a:buFont typeface="Arial" panose="020B0604020202020204" pitchFamily="34" charset="0"/>
              <a:buChar char="•"/>
            </a:pPr>
            <a:r>
              <a:rPr lang="tr-TR" sz="2300" b="1" dirty="0">
                <a:solidFill>
                  <a:schemeClr val="tx1"/>
                </a:solidFill>
              </a:rPr>
              <a:t>Genç Osman hükümdar olduktan sonra köklü değişimler yapmak istemiştir. </a:t>
            </a:r>
            <a:endParaRPr lang="tr-TR" sz="2300" b="1" dirty="0" smtClean="0">
              <a:solidFill>
                <a:schemeClr val="tx1"/>
              </a:solidFill>
            </a:endParaRPr>
          </a:p>
          <a:p>
            <a:pPr marL="342900" indent="-342900" fontAlgn="base">
              <a:buFont typeface="Arial" panose="020B0604020202020204" pitchFamily="34" charset="0"/>
              <a:buChar char="•"/>
            </a:pPr>
            <a:r>
              <a:rPr lang="tr-TR" sz="2300" b="1" dirty="0" smtClean="0">
                <a:solidFill>
                  <a:schemeClr val="tx1"/>
                </a:solidFill>
              </a:rPr>
              <a:t>Bu </a:t>
            </a:r>
            <a:r>
              <a:rPr lang="tr-TR" sz="2300" b="1" dirty="0">
                <a:solidFill>
                  <a:schemeClr val="tx1"/>
                </a:solidFill>
              </a:rPr>
              <a:t>amaçla Başkenti farklı bir yere taşımayı planlamıştır. </a:t>
            </a:r>
            <a:endParaRPr lang="tr-TR" sz="2300" b="1" dirty="0" smtClean="0">
              <a:solidFill>
                <a:schemeClr val="tx1"/>
              </a:solidFill>
            </a:endParaRPr>
          </a:p>
          <a:p>
            <a:pPr marL="342900" indent="-342900" fontAlgn="base">
              <a:buFont typeface="Arial" panose="020B0604020202020204" pitchFamily="34" charset="0"/>
              <a:buChar char="•"/>
            </a:pPr>
            <a:r>
              <a:rPr lang="tr-TR" sz="2300" b="1" dirty="0" smtClean="0">
                <a:solidFill>
                  <a:schemeClr val="tx1"/>
                </a:solidFill>
              </a:rPr>
              <a:t>Saray </a:t>
            </a:r>
            <a:r>
              <a:rPr lang="tr-TR" sz="2300" b="1" dirty="0">
                <a:solidFill>
                  <a:schemeClr val="tx1"/>
                </a:solidFill>
              </a:rPr>
              <a:t>dışı evlilik geleneğini </a:t>
            </a:r>
            <a:r>
              <a:rPr lang="tr-TR" sz="2300" b="1" dirty="0" smtClean="0">
                <a:solidFill>
                  <a:schemeClr val="tx1"/>
                </a:solidFill>
              </a:rPr>
              <a:t>başlatmıştır.</a:t>
            </a:r>
          </a:p>
          <a:p>
            <a:pPr marL="342900" indent="-342900" fontAlgn="base">
              <a:buFont typeface="Arial" panose="020B0604020202020204" pitchFamily="34" charset="0"/>
              <a:buChar char="•"/>
            </a:pPr>
            <a:r>
              <a:rPr lang="tr-TR" sz="2300" b="1" dirty="0" smtClean="0">
                <a:solidFill>
                  <a:schemeClr val="tx1"/>
                </a:solidFill>
              </a:rPr>
              <a:t>Şeyhülislamın </a:t>
            </a:r>
            <a:r>
              <a:rPr lang="tr-TR" sz="2300" b="1" dirty="0">
                <a:solidFill>
                  <a:schemeClr val="tx1"/>
                </a:solidFill>
              </a:rPr>
              <a:t>fetva dışındaki yetkilerine son vermiştir. </a:t>
            </a:r>
            <a:endParaRPr lang="en-US" sz="2300" b="1" dirty="0">
              <a:solidFill>
                <a:schemeClr val="tx1"/>
              </a:solidFill>
            </a:endParaRPr>
          </a:p>
        </p:txBody>
      </p:sp>
      <p:sp>
        <p:nvSpPr>
          <p:cNvPr id="25" name="Başlık"/>
          <p:cNvSpPr txBox="1"/>
          <p:nvPr/>
        </p:nvSpPr>
        <p:spPr>
          <a:xfrm>
            <a:off x="1447800" y="939223"/>
            <a:ext cx="3276600" cy="584775"/>
          </a:xfrm>
          <a:prstGeom prst="rect">
            <a:avLst/>
          </a:prstGeom>
          <a:noFill/>
        </p:spPr>
        <p:txBody>
          <a:bodyPr wrap="square" rtlCol="0">
            <a:spAutoFit/>
          </a:bodyPr>
          <a:lstStyle/>
          <a:p>
            <a:r>
              <a:rPr lang="tr-TR" sz="3200" dirty="0" smtClean="0">
                <a:solidFill>
                  <a:schemeClr val="accent2">
                    <a:lumMod val="75000"/>
                  </a:schemeClr>
                </a:solidFill>
              </a:rPr>
              <a:t>II. OSMAN (GENÇ)</a:t>
            </a:r>
            <a:endParaRPr lang="en-US" sz="3200" dirty="0">
              <a:solidFill>
                <a:schemeClr val="accent2">
                  <a:lumMod val="75000"/>
                </a:schemeClr>
              </a:solidFill>
            </a:endParaRPr>
          </a:p>
        </p:txBody>
      </p:sp>
      <p:sp>
        <p:nvSpPr>
          <p:cNvPr id="11" name="Diğer Sayfa"/>
          <p:cNvSpPr txBox="1"/>
          <p:nvPr/>
        </p:nvSpPr>
        <p:spPr>
          <a:xfrm>
            <a:off x="7315200" y="227111"/>
            <a:ext cx="990600" cy="307777"/>
          </a:xfrm>
          <a:prstGeom prst="rect">
            <a:avLst/>
          </a:prstGeom>
          <a:noFill/>
        </p:spPr>
        <p:txBody>
          <a:bodyPr wrap="square" rtlCol="0">
            <a:spAutoFit/>
          </a:bodyPr>
          <a:lstStyle/>
          <a:p>
            <a:r>
              <a:rPr lang="tr-TR" sz="1400" dirty="0" smtClean="0"/>
              <a:t>Diğer Sayfa</a:t>
            </a:r>
            <a:endParaRPr lang="en-US" sz="1400" dirty="0"/>
          </a:p>
        </p:txBody>
      </p:sp>
      <p:sp>
        <p:nvSpPr>
          <p:cNvPr id="16" name="Folded Corner 14">
            <a:hlinkClick r:id="" action="ppaction://hlinkshowjump?jump=endshow"/>
          </p:cNvPr>
          <p:cNvSpPr/>
          <p:nvPr/>
        </p:nvSpPr>
        <p:spPr>
          <a:xfrm flipH="1">
            <a:off x="7863748" y="6164958"/>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Çıkış</a:t>
            </a:r>
            <a:endParaRPr lang="en-US" dirty="0"/>
          </a:p>
        </p:txBody>
      </p:sp>
      <p:sp>
        <p:nvSpPr>
          <p:cNvPr id="19" name="Folded Corner 14">
            <a:hlinkClick r:id="" action="ppaction://hlinkshowjump?jump=firstslide"/>
          </p:cNvPr>
          <p:cNvSpPr/>
          <p:nvPr/>
        </p:nvSpPr>
        <p:spPr>
          <a:xfrm flipH="1">
            <a:off x="1192702" y="6160025"/>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Başa Dön</a:t>
            </a:r>
            <a:endParaRPr lang="en-US" dirty="0"/>
          </a:p>
        </p:txBody>
      </p:sp>
      <p:pic>
        <p:nvPicPr>
          <p:cNvPr id="14" name="Resim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981200" y="1864428"/>
            <a:ext cx="2133600" cy="2844800"/>
          </a:xfrm>
          <a:prstGeom prst="rect">
            <a:avLst/>
          </a:prstGeom>
        </p:spPr>
      </p:pic>
      <p:sp>
        <p:nvSpPr>
          <p:cNvPr id="15" name="Başlık"/>
          <p:cNvSpPr txBox="1"/>
          <p:nvPr/>
        </p:nvSpPr>
        <p:spPr>
          <a:xfrm>
            <a:off x="1752600" y="4901625"/>
            <a:ext cx="2971800" cy="584775"/>
          </a:xfrm>
          <a:prstGeom prst="rect">
            <a:avLst/>
          </a:prstGeom>
          <a:noFill/>
        </p:spPr>
        <p:txBody>
          <a:bodyPr wrap="square" rtlCol="0">
            <a:spAutoFit/>
          </a:bodyPr>
          <a:lstStyle/>
          <a:p>
            <a:pPr algn="ctr"/>
            <a:r>
              <a:rPr lang="tr-TR" sz="3200" dirty="0" smtClean="0">
                <a:solidFill>
                  <a:schemeClr val="accent2">
                    <a:lumMod val="75000"/>
                  </a:schemeClr>
                </a:solidFill>
              </a:rPr>
              <a:t>1617 – 1622</a:t>
            </a:r>
            <a:endParaRPr lang="en-US" sz="3200" dirty="0">
              <a:solidFill>
                <a:schemeClr val="accent2">
                  <a:lumMod val="75000"/>
                </a:schemeClr>
              </a:solidFill>
            </a:endParaRPr>
          </a:p>
        </p:txBody>
      </p:sp>
    </p:spTree>
    <p:extLst>
      <p:ext uri="{BB962C8B-B14F-4D97-AF65-F5344CB8AC3E}">
        <p14:creationId xmlns:p14="http://schemas.microsoft.com/office/powerpoint/2010/main" xmlns="" val="1440530277"/>
      </p:ext>
    </p:extLst>
  </p:cSld>
  <p:clrMapOvr>
    <a:masterClrMapping/>
  </p:clrMapOvr>
  <mc:AlternateContent xmlns:mc="http://schemas.openxmlformats.org/markup-compatibility/2006">
    <mc:Choice xmlns:p14="http://schemas.microsoft.com/office/powerpoint/2010/main" xmlns="" Requires="p14">
      <p:transition p14:dur="100" advClick="0">
        <p:cut/>
      </p:transition>
    </mc:Choice>
    <mc:Fallback>
      <p:transition advClick="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900"/>
                                        <p:tgtEl>
                                          <p:spTgt spid="20"/>
                                        </p:tgtEl>
                                      </p:cBhvr>
                                    </p:animEffect>
                                  </p:childTnLst>
                                </p:cTn>
                              </p:par>
                            </p:childTnLst>
                          </p:cTn>
                        </p:par>
                        <p:par>
                          <p:cTn id="8" fill="hold">
                            <p:stCondLst>
                              <p:cond delay="9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22" presetClass="entr" presetSubtype="8" fill="hold" nodeType="withEffect">
                                  <p:stCondLst>
                                    <p:cond delay="80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800"/>
                                        <p:tgtEl>
                                          <p:spTgt spid="14"/>
                                        </p:tgtEl>
                                      </p:cBhvr>
                                    </p:animEffect>
                                  </p:childTnLst>
                                </p:cTn>
                              </p:par>
                            </p:childTnLst>
                          </p:cTn>
                        </p:par>
                        <p:par>
                          <p:cTn id="15" fill="hold">
                            <p:stCondLst>
                              <p:cond delay="2500"/>
                            </p:stCondLst>
                            <p:childTnLst>
                              <p:par>
                                <p:cTn id="16" presetID="10"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up)">
                                      <p:cBhvr>
                                        <p:cTn id="23" dur="37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5"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52600" y="1600200"/>
            <a:ext cx="2819400" cy="369332"/>
          </a:xfrm>
          <a:prstGeom prst="rect">
            <a:avLst/>
          </a:prstGeom>
          <a:noFill/>
        </p:spPr>
        <p:txBody>
          <a:bodyPr wrap="square" rtlCol="0">
            <a:spAutoFit/>
          </a:bodyPr>
          <a:lstStyle/>
          <a:p>
            <a:endParaRPr lang="en-US" dirty="0"/>
          </a:p>
        </p:txBody>
      </p:sp>
      <p:sp>
        <p:nvSpPr>
          <p:cNvPr id="18" name="Right Arrow 17">
            <a:hlinkClick r:id="" action="ppaction://hlinkshowjump?jump=nextslide"/>
          </p:cNvPr>
          <p:cNvSpPr/>
          <p:nvPr/>
        </p:nvSpPr>
        <p:spPr>
          <a:xfrm>
            <a:off x="8382000" y="152400"/>
            <a:ext cx="533400" cy="457200"/>
          </a:xfrm>
          <a:prstGeom prst="rightArrow">
            <a:avLst/>
          </a:prstGeom>
          <a:gradFill>
            <a:gsLst>
              <a:gs pos="0">
                <a:schemeClr val="tx1">
                  <a:lumMod val="65000"/>
                  <a:lumOff val="35000"/>
                </a:schemeClr>
              </a:gs>
              <a:gs pos="80000">
                <a:schemeClr val="tx1">
                  <a:lumMod val="65000"/>
                  <a:lumOff val="35000"/>
                </a:schemeClr>
              </a:gs>
              <a:gs pos="100000">
                <a:schemeClr val="dk1">
                  <a:shade val="94000"/>
                  <a:satMod val="135000"/>
                </a:schemeClr>
              </a:gs>
            </a:gsLst>
          </a:gradFill>
          <a:ln>
            <a:solidFill>
              <a:schemeClr val="accent2">
                <a:lumMod val="75000"/>
              </a:schemeClr>
            </a:solidFill>
          </a:ln>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20" name="Yan Başlık">
            <a:hlinkClick r:id="rId2" action="ppaction://hlinksldjump"/>
          </p:cNvPr>
          <p:cNvSpPr/>
          <p:nvPr/>
        </p:nvSpPr>
        <p:spPr>
          <a:xfrm flipH="1">
            <a:off x="35563" y="1752600"/>
            <a:ext cx="1141902" cy="482600"/>
          </a:xfrm>
          <a:prstGeom prst="foldedCorner">
            <a:avLst>
              <a:gd name="adj" fmla="val 41111"/>
            </a:avLst>
          </a:prstGeom>
          <a:solidFill>
            <a:schemeClr val="accent6">
              <a:lumMod val="75000"/>
            </a:schemeClr>
          </a:soli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sz="1400" b="1" dirty="0" smtClean="0"/>
              <a:t>PADİŞAHLAR</a:t>
            </a:r>
            <a:r>
              <a:rPr lang="en-US" sz="1400" b="1" dirty="0" smtClean="0"/>
              <a:t> </a:t>
            </a:r>
            <a:endParaRPr lang="en-US" sz="1400" b="1" dirty="0"/>
          </a:p>
        </p:txBody>
      </p:sp>
      <p:sp>
        <p:nvSpPr>
          <p:cNvPr id="23" name="2.Sayfa Yazma Alanı"/>
          <p:cNvSpPr txBox="1">
            <a:spLocks/>
          </p:cNvSpPr>
          <p:nvPr/>
        </p:nvSpPr>
        <p:spPr>
          <a:xfrm>
            <a:off x="5486400" y="939223"/>
            <a:ext cx="3352800" cy="5004377"/>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342900" indent="-342900" fontAlgn="base">
              <a:buFont typeface="Arial" panose="020B0604020202020204" pitchFamily="34" charset="0"/>
              <a:buChar char="•"/>
            </a:pPr>
            <a:r>
              <a:rPr lang="tr-TR" sz="2300" b="1" dirty="0">
                <a:solidFill>
                  <a:schemeClr val="tx1"/>
                </a:solidFill>
              </a:rPr>
              <a:t>Zamanın ihtiyaçlarını göz önüne alarak kanunların yapılmasını benimsemiştir</a:t>
            </a:r>
            <a:r>
              <a:rPr lang="tr-TR" sz="2300" b="1" dirty="0" smtClean="0">
                <a:solidFill>
                  <a:schemeClr val="tx1"/>
                </a:solidFill>
              </a:rPr>
              <a:t>.</a:t>
            </a:r>
          </a:p>
          <a:p>
            <a:pPr marL="342900" indent="-342900" fontAlgn="base">
              <a:buFont typeface="Arial" panose="020B0604020202020204" pitchFamily="34" charset="0"/>
              <a:buChar char="•"/>
            </a:pPr>
            <a:r>
              <a:rPr lang="tr-TR" sz="2300" b="1" dirty="0">
                <a:solidFill>
                  <a:schemeClr val="tx1"/>
                </a:solidFill>
              </a:rPr>
              <a:t>Yönetimdeki padişah etkisini arttırmak için </a:t>
            </a:r>
            <a:r>
              <a:rPr lang="tr-TR" sz="2300" b="1" dirty="0" smtClean="0">
                <a:solidFill>
                  <a:schemeClr val="tx1"/>
                </a:solidFill>
              </a:rPr>
              <a:t>çalışmıştır.</a:t>
            </a:r>
          </a:p>
          <a:p>
            <a:pPr marL="342900" indent="-342900" fontAlgn="base">
              <a:buFont typeface="Arial" panose="020B0604020202020204" pitchFamily="34" charset="0"/>
              <a:buChar char="•"/>
            </a:pPr>
            <a:r>
              <a:rPr lang="tr-TR" sz="2300" b="1" u="sng" dirty="0" smtClean="0">
                <a:solidFill>
                  <a:srgbClr val="FF0000"/>
                </a:solidFill>
                <a:effectLst>
                  <a:outerShdw blurRad="38100" dist="38100" dir="2700000" algn="tl">
                    <a:srgbClr val="000000">
                      <a:alpha val="43137"/>
                    </a:srgbClr>
                  </a:outerShdw>
                </a:effectLst>
              </a:rPr>
              <a:t>Yeniçeri </a:t>
            </a:r>
            <a:r>
              <a:rPr lang="tr-TR" sz="2300" b="1" u="sng" dirty="0">
                <a:solidFill>
                  <a:srgbClr val="FF0000"/>
                </a:solidFill>
                <a:effectLst>
                  <a:outerShdw blurRad="38100" dist="38100" dir="2700000" algn="tl">
                    <a:srgbClr val="000000">
                      <a:alpha val="43137"/>
                    </a:srgbClr>
                  </a:outerShdw>
                </a:effectLst>
              </a:rPr>
              <a:t>Ocağını kaldırmaya çalışmıştır. Bu düşünce 17. Yüzyıl Islahatlarının en önemli ıslahat düşüncesidir</a:t>
            </a:r>
            <a:r>
              <a:rPr lang="tr-TR" sz="2300" b="1" u="sng" dirty="0" smtClean="0">
                <a:solidFill>
                  <a:srgbClr val="FF0000"/>
                </a:solidFill>
                <a:effectLst>
                  <a:outerShdw blurRad="38100" dist="38100" dir="2700000" algn="tl">
                    <a:srgbClr val="000000">
                      <a:alpha val="43137"/>
                    </a:srgbClr>
                  </a:outerShdw>
                </a:effectLst>
              </a:rPr>
              <a:t>. </a:t>
            </a:r>
            <a:endParaRPr lang="tr-TR" sz="2300" b="1" u="sng" dirty="0">
              <a:solidFill>
                <a:srgbClr val="FF0000"/>
              </a:solidFill>
              <a:effectLst>
                <a:outerShdw blurRad="38100" dist="38100" dir="2700000" algn="tl">
                  <a:srgbClr val="000000">
                    <a:alpha val="43137"/>
                  </a:srgbClr>
                </a:outerShdw>
              </a:effectLst>
            </a:endParaRPr>
          </a:p>
        </p:txBody>
      </p:sp>
      <p:sp>
        <p:nvSpPr>
          <p:cNvPr id="25" name="Başlık"/>
          <p:cNvSpPr txBox="1"/>
          <p:nvPr/>
        </p:nvSpPr>
        <p:spPr>
          <a:xfrm>
            <a:off x="1447800" y="939223"/>
            <a:ext cx="3276600" cy="584775"/>
          </a:xfrm>
          <a:prstGeom prst="rect">
            <a:avLst/>
          </a:prstGeom>
          <a:noFill/>
        </p:spPr>
        <p:txBody>
          <a:bodyPr wrap="square" rtlCol="0">
            <a:spAutoFit/>
          </a:bodyPr>
          <a:lstStyle/>
          <a:p>
            <a:r>
              <a:rPr lang="tr-TR" sz="3200" dirty="0" smtClean="0">
                <a:solidFill>
                  <a:schemeClr val="accent2">
                    <a:lumMod val="75000"/>
                  </a:schemeClr>
                </a:solidFill>
              </a:rPr>
              <a:t>II. OSMAN (GENÇ)</a:t>
            </a:r>
            <a:endParaRPr lang="en-US" sz="3200" dirty="0">
              <a:solidFill>
                <a:schemeClr val="accent2">
                  <a:lumMod val="75000"/>
                </a:schemeClr>
              </a:solidFill>
            </a:endParaRPr>
          </a:p>
        </p:txBody>
      </p:sp>
      <p:sp>
        <p:nvSpPr>
          <p:cNvPr id="11" name="Diğer Sayfa"/>
          <p:cNvSpPr txBox="1"/>
          <p:nvPr/>
        </p:nvSpPr>
        <p:spPr>
          <a:xfrm>
            <a:off x="7315200" y="227111"/>
            <a:ext cx="990600" cy="307777"/>
          </a:xfrm>
          <a:prstGeom prst="rect">
            <a:avLst/>
          </a:prstGeom>
          <a:noFill/>
        </p:spPr>
        <p:txBody>
          <a:bodyPr wrap="square" rtlCol="0">
            <a:spAutoFit/>
          </a:bodyPr>
          <a:lstStyle/>
          <a:p>
            <a:r>
              <a:rPr lang="tr-TR" sz="1400" dirty="0" smtClean="0"/>
              <a:t>Diğer Sayfa</a:t>
            </a:r>
            <a:endParaRPr lang="en-US" sz="1400" dirty="0"/>
          </a:p>
        </p:txBody>
      </p:sp>
      <p:sp>
        <p:nvSpPr>
          <p:cNvPr id="16" name="Folded Corner 14">
            <a:hlinkClick r:id="" action="ppaction://hlinkshowjump?jump=endshow"/>
          </p:cNvPr>
          <p:cNvSpPr/>
          <p:nvPr/>
        </p:nvSpPr>
        <p:spPr>
          <a:xfrm flipH="1">
            <a:off x="7863748" y="6164958"/>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Çıkış</a:t>
            </a:r>
            <a:endParaRPr lang="en-US" dirty="0"/>
          </a:p>
        </p:txBody>
      </p:sp>
      <p:sp>
        <p:nvSpPr>
          <p:cNvPr id="19" name="Folded Corner 14">
            <a:hlinkClick r:id="" action="ppaction://hlinkshowjump?jump=firstslide"/>
          </p:cNvPr>
          <p:cNvSpPr/>
          <p:nvPr/>
        </p:nvSpPr>
        <p:spPr>
          <a:xfrm flipH="1">
            <a:off x="1192702" y="6160025"/>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Başa Dön</a:t>
            </a:r>
            <a:endParaRPr lang="en-US" dirty="0"/>
          </a:p>
        </p:txBody>
      </p:sp>
      <p:pic>
        <p:nvPicPr>
          <p:cNvPr id="14" name="Resim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981200" y="1864428"/>
            <a:ext cx="2133600" cy="2844800"/>
          </a:xfrm>
          <a:prstGeom prst="rect">
            <a:avLst/>
          </a:prstGeom>
        </p:spPr>
      </p:pic>
      <p:sp>
        <p:nvSpPr>
          <p:cNvPr id="15" name="Başlık"/>
          <p:cNvSpPr txBox="1"/>
          <p:nvPr/>
        </p:nvSpPr>
        <p:spPr>
          <a:xfrm>
            <a:off x="1600200" y="4901625"/>
            <a:ext cx="2971800" cy="584775"/>
          </a:xfrm>
          <a:prstGeom prst="rect">
            <a:avLst/>
          </a:prstGeom>
          <a:noFill/>
        </p:spPr>
        <p:txBody>
          <a:bodyPr wrap="square" rtlCol="0">
            <a:spAutoFit/>
          </a:bodyPr>
          <a:lstStyle/>
          <a:p>
            <a:pPr algn="ctr"/>
            <a:r>
              <a:rPr lang="tr-TR" sz="3200" dirty="0" smtClean="0">
                <a:solidFill>
                  <a:schemeClr val="accent2">
                    <a:lumMod val="75000"/>
                  </a:schemeClr>
                </a:solidFill>
              </a:rPr>
              <a:t>1617 – 1622</a:t>
            </a:r>
            <a:endParaRPr lang="en-US" sz="3200" dirty="0">
              <a:solidFill>
                <a:schemeClr val="accent2">
                  <a:lumMod val="75000"/>
                </a:schemeClr>
              </a:solidFill>
            </a:endParaRPr>
          </a:p>
        </p:txBody>
      </p:sp>
    </p:spTree>
    <p:extLst>
      <p:ext uri="{BB962C8B-B14F-4D97-AF65-F5344CB8AC3E}">
        <p14:creationId xmlns:p14="http://schemas.microsoft.com/office/powerpoint/2010/main" xmlns="" val="599244245"/>
      </p:ext>
    </p:extLst>
  </p:cSld>
  <p:clrMapOvr>
    <a:masterClrMapping/>
  </p:clrMapOvr>
  <mc:AlternateContent xmlns:mc="http://schemas.openxmlformats.org/markup-compatibility/2006">
    <mc:Choice xmlns:p14="http://schemas.microsoft.com/office/powerpoint/2010/main" xmlns="" Requires="p14">
      <p:transition p14:dur="100" advClick="0">
        <p:cut/>
      </p:transition>
    </mc:Choice>
    <mc:Fallback>
      <p:transition advClick="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900"/>
                                        <p:tgtEl>
                                          <p:spTgt spid="20"/>
                                        </p:tgtEl>
                                      </p:cBhvr>
                                    </p:animEffect>
                                  </p:childTnLst>
                                </p:cTn>
                              </p:par>
                            </p:childTnLst>
                          </p:cTn>
                        </p:par>
                        <p:par>
                          <p:cTn id="8" fill="hold">
                            <p:stCondLst>
                              <p:cond delay="9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22" presetClass="entr" presetSubtype="8" fill="hold" nodeType="withEffect">
                                  <p:stCondLst>
                                    <p:cond delay="70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50"/>
                                        <p:tgtEl>
                                          <p:spTgt spid="14"/>
                                        </p:tgtEl>
                                      </p:cBhvr>
                                    </p:animEffect>
                                  </p:childTnLst>
                                </p:cTn>
                              </p:par>
                              <p:par>
                                <p:cTn id="15" presetID="10" presetClass="entr" presetSubtype="0" fill="hold" grpId="0" nodeType="withEffect">
                                  <p:stCondLst>
                                    <p:cond delay="15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5"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52600" y="1600200"/>
            <a:ext cx="2819400" cy="369332"/>
          </a:xfrm>
          <a:prstGeom prst="rect">
            <a:avLst/>
          </a:prstGeom>
          <a:noFill/>
        </p:spPr>
        <p:txBody>
          <a:bodyPr wrap="square" rtlCol="0">
            <a:spAutoFit/>
          </a:bodyPr>
          <a:lstStyle/>
          <a:p>
            <a:endParaRPr lang="en-US" dirty="0"/>
          </a:p>
        </p:txBody>
      </p:sp>
      <p:sp>
        <p:nvSpPr>
          <p:cNvPr id="18" name="Right Arrow 17">
            <a:hlinkClick r:id="" action="ppaction://hlinkshowjump?jump=nextslide"/>
          </p:cNvPr>
          <p:cNvSpPr/>
          <p:nvPr/>
        </p:nvSpPr>
        <p:spPr>
          <a:xfrm>
            <a:off x="8382000" y="152400"/>
            <a:ext cx="533400" cy="457200"/>
          </a:xfrm>
          <a:prstGeom prst="rightArrow">
            <a:avLst/>
          </a:prstGeom>
          <a:gradFill>
            <a:gsLst>
              <a:gs pos="0">
                <a:schemeClr val="tx1">
                  <a:lumMod val="65000"/>
                  <a:lumOff val="35000"/>
                </a:schemeClr>
              </a:gs>
              <a:gs pos="80000">
                <a:schemeClr val="tx1">
                  <a:lumMod val="65000"/>
                  <a:lumOff val="35000"/>
                </a:schemeClr>
              </a:gs>
              <a:gs pos="100000">
                <a:schemeClr val="dk1">
                  <a:shade val="94000"/>
                  <a:satMod val="135000"/>
                </a:schemeClr>
              </a:gs>
            </a:gsLst>
          </a:gradFill>
          <a:ln>
            <a:solidFill>
              <a:schemeClr val="accent2">
                <a:lumMod val="75000"/>
              </a:schemeClr>
            </a:solidFill>
          </a:ln>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20" name="Yan Başlık">
            <a:hlinkClick r:id="rId2" action="ppaction://hlinksldjump"/>
          </p:cNvPr>
          <p:cNvSpPr/>
          <p:nvPr/>
        </p:nvSpPr>
        <p:spPr>
          <a:xfrm flipH="1">
            <a:off x="35563" y="1752600"/>
            <a:ext cx="1141902" cy="482600"/>
          </a:xfrm>
          <a:prstGeom prst="foldedCorner">
            <a:avLst>
              <a:gd name="adj" fmla="val 41111"/>
            </a:avLst>
          </a:prstGeom>
          <a:solidFill>
            <a:schemeClr val="accent6">
              <a:lumMod val="75000"/>
            </a:schemeClr>
          </a:soli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sz="1400" b="1" dirty="0" smtClean="0"/>
              <a:t>PADİŞAHLAR</a:t>
            </a:r>
            <a:r>
              <a:rPr lang="en-US" sz="1400" b="1" dirty="0" smtClean="0"/>
              <a:t> </a:t>
            </a:r>
            <a:endParaRPr lang="en-US" sz="1400" b="1" dirty="0"/>
          </a:p>
        </p:txBody>
      </p:sp>
      <p:sp>
        <p:nvSpPr>
          <p:cNvPr id="23" name="2.Sayfa Yazma Alanı"/>
          <p:cNvSpPr txBox="1">
            <a:spLocks/>
          </p:cNvSpPr>
          <p:nvPr/>
        </p:nvSpPr>
        <p:spPr>
          <a:xfrm>
            <a:off x="5410200" y="1676400"/>
            <a:ext cx="3352800" cy="3810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342900" indent="-342900" fontAlgn="base">
              <a:buFont typeface="Arial" panose="020B0604020202020204" pitchFamily="34" charset="0"/>
              <a:buChar char="•"/>
            </a:pPr>
            <a:r>
              <a:rPr lang="tr-TR" sz="2300" b="1" dirty="0">
                <a:solidFill>
                  <a:schemeClr val="tx1"/>
                </a:solidFill>
              </a:rPr>
              <a:t>Fakat Genç Osman bu düşüncesini yerine getiremeden durumu öğrenen Yeniçeriler tarafından öldürülmüştür. Osmanlı tarihinde isyancılar tarafından öldürülen ilk padişah Genç Osman </a:t>
            </a:r>
            <a:r>
              <a:rPr lang="tr-TR" sz="2300" b="1" dirty="0" smtClean="0">
                <a:solidFill>
                  <a:schemeClr val="tx1"/>
                </a:solidFill>
              </a:rPr>
              <a:t>olmuştur.</a:t>
            </a:r>
            <a:endParaRPr lang="tr-TR" sz="2300" b="1" dirty="0">
              <a:solidFill>
                <a:schemeClr val="tx1"/>
              </a:solidFill>
            </a:endParaRPr>
          </a:p>
        </p:txBody>
      </p:sp>
      <p:sp>
        <p:nvSpPr>
          <p:cNvPr id="25" name="Başlık"/>
          <p:cNvSpPr txBox="1"/>
          <p:nvPr/>
        </p:nvSpPr>
        <p:spPr>
          <a:xfrm>
            <a:off x="1447800" y="939223"/>
            <a:ext cx="3276600" cy="584775"/>
          </a:xfrm>
          <a:prstGeom prst="rect">
            <a:avLst/>
          </a:prstGeom>
          <a:noFill/>
        </p:spPr>
        <p:txBody>
          <a:bodyPr wrap="square" rtlCol="0">
            <a:spAutoFit/>
          </a:bodyPr>
          <a:lstStyle/>
          <a:p>
            <a:r>
              <a:rPr lang="tr-TR" sz="3200" dirty="0" smtClean="0">
                <a:solidFill>
                  <a:schemeClr val="accent2">
                    <a:lumMod val="75000"/>
                  </a:schemeClr>
                </a:solidFill>
              </a:rPr>
              <a:t>II. OSMAN (GENÇ)</a:t>
            </a:r>
            <a:endParaRPr lang="en-US" sz="3200" dirty="0">
              <a:solidFill>
                <a:schemeClr val="accent2">
                  <a:lumMod val="75000"/>
                </a:schemeClr>
              </a:solidFill>
            </a:endParaRPr>
          </a:p>
        </p:txBody>
      </p:sp>
      <p:sp>
        <p:nvSpPr>
          <p:cNvPr id="11" name="Diğer Sayfa"/>
          <p:cNvSpPr txBox="1"/>
          <p:nvPr/>
        </p:nvSpPr>
        <p:spPr>
          <a:xfrm>
            <a:off x="7315200" y="227111"/>
            <a:ext cx="990600" cy="307777"/>
          </a:xfrm>
          <a:prstGeom prst="rect">
            <a:avLst/>
          </a:prstGeom>
          <a:noFill/>
        </p:spPr>
        <p:txBody>
          <a:bodyPr wrap="square" rtlCol="0">
            <a:spAutoFit/>
          </a:bodyPr>
          <a:lstStyle/>
          <a:p>
            <a:r>
              <a:rPr lang="tr-TR" sz="1400" dirty="0" smtClean="0"/>
              <a:t>Diğer Sayfa</a:t>
            </a:r>
            <a:endParaRPr lang="en-US" sz="1400" dirty="0"/>
          </a:p>
        </p:txBody>
      </p:sp>
      <p:sp>
        <p:nvSpPr>
          <p:cNvPr id="16" name="Folded Corner 14">
            <a:hlinkClick r:id="" action="ppaction://hlinkshowjump?jump=endshow"/>
          </p:cNvPr>
          <p:cNvSpPr/>
          <p:nvPr/>
        </p:nvSpPr>
        <p:spPr>
          <a:xfrm flipH="1">
            <a:off x="7863748" y="6164958"/>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Çıkış</a:t>
            </a:r>
            <a:endParaRPr lang="en-US" dirty="0"/>
          </a:p>
        </p:txBody>
      </p:sp>
      <p:sp>
        <p:nvSpPr>
          <p:cNvPr id="19" name="Folded Corner 14">
            <a:hlinkClick r:id="" action="ppaction://hlinkshowjump?jump=firstslide"/>
          </p:cNvPr>
          <p:cNvSpPr/>
          <p:nvPr/>
        </p:nvSpPr>
        <p:spPr>
          <a:xfrm flipH="1">
            <a:off x="1192702" y="6160025"/>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Başa Dön</a:t>
            </a:r>
            <a:endParaRPr lang="en-US" dirty="0"/>
          </a:p>
        </p:txBody>
      </p:sp>
      <p:pic>
        <p:nvPicPr>
          <p:cNvPr id="14" name="Resim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981200" y="1864428"/>
            <a:ext cx="2133600" cy="2844800"/>
          </a:xfrm>
          <a:prstGeom prst="rect">
            <a:avLst/>
          </a:prstGeom>
        </p:spPr>
      </p:pic>
      <p:sp>
        <p:nvSpPr>
          <p:cNvPr id="15" name="Başlık"/>
          <p:cNvSpPr txBox="1"/>
          <p:nvPr/>
        </p:nvSpPr>
        <p:spPr>
          <a:xfrm>
            <a:off x="1524000" y="4901625"/>
            <a:ext cx="2971800" cy="584775"/>
          </a:xfrm>
          <a:prstGeom prst="rect">
            <a:avLst/>
          </a:prstGeom>
          <a:noFill/>
        </p:spPr>
        <p:txBody>
          <a:bodyPr wrap="square" rtlCol="0">
            <a:spAutoFit/>
          </a:bodyPr>
          <a:lstStyle/>
          <a:p>
            <a:pPr algn="ctr"/>
            <a:r>
              <a:rPr lang="tr-TR" sz="3200" dirty="0" smtClean="0">
                <a:solidFill>
                  <a:schemeClr val="accent2">
                    <a:lumMod val="75000"/>
                  </a:schemeClr>
                </a:solidFill>
              </a:rPr>
              <a:t>1617 – 1622</a:t>
            </a:r>
            <a:endParaRPr lang="en-US" sz="3200" dirty="0">
              <a:solidFill>
                <a:schemeClr val="accent2">
                  <a:lumMod val="75000"/>
                </a:schemeClr>
              </a:solidFill>
            </a:endParaRPr>
          </a:p>
        </p:txBody>
      </p:sp>
    </p:spTree>
    <p:extLst>
      <p:ext uri="{BB962C8B-B14F-4D97-AF65-F5344CB8AC3E}">
        <p14:creationId xmlns:p14="http://schemas.microsoft.com/office/powerpoint/2010/main" xmlns="" val="697960069"/>
      </p:ext>
    </p:extLst>
  </p:cSld>
  <p:clrMapOvr>
    <a:masterClrMapping/>
  </p:clrMapOvr>
  <mc:AlternateContent xmlns:mc="http://schemas.openxmlformats.org/markup-compatibility/2006">
    <mc:Choice xmlns:p14="http://schemas.microsoft.com/office/powerpoint/2010/main" xmlns="" Requires="p14">
      <p:transition p14:dur="100" advClick="0">
        <p:cut/>
      </p:transition>
    </mc:Choice>
    <mc:Fallback>
      <p:transition advClick="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900"/>
                                        <p:tgtEl>
                                          <p:spTgt spid="20"/>
                                        </p:tgtEl>
                                      </p:cBhvr>
                                    </p:animEffect>
                                  </p:childTnLst>
                                </p:cTn>
                              </p:par>
                            </p:childTnLst>
                          </p:cTn>
                        </p:par>
                        <p:par>
                          <p:cTn id="8" fill="hold">
                            <p:stCondLst>
                              <p:cond delay="9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22" presetClass="entr" presetSubtype="8" fill="hold" nodeType="withEffect">
                                  <p:stCondLst>
                                    <p:cond delay="75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par>
                                <p:cTn id="15" presetID="10" presetClass="entr" presetSubtype="0" fill="hold" grpId="0" nodeType="withEffect">
                                  <p:stCondLst>
                                    <p:cond delay="75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3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5"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52600" y="1600200"/>
            <a:ext cx="2819400" cy="369332"/>
          </a:xfrm>
          <a:prstGeom prst="rect">
            <a:avLst/>
          </a:prstGeom>
          <a:noFill/>
        </p:spPr>
        <p:txBody>
          <a:bodyPr wrap="square" rtlCol="0">
            <a:spAutoFit/>
          </a:bodyPr>
          <a:lstStyle/>
          <a:p>
            <a:endParaRPr lang="en-US" dirty="0"/>
          </a:p>
        </p:txBody>
      </p:sp>
      <p:sp>
        <p:nvSpPr>
          <p:cNvPr id="18" name="Right Arrow 17">
            <a:hlinkClick r:id="" action="ppaction://hlinkshowjump?jump=nextslide"/>
          </p:cNvPr>
          <p:cNvSpPr/>
          <p:nvPr/>
        </p:nvSpPr>
        <p:spPr>
          <a:xfrm>
            <a:off x="8382000" y="152400"/>
            <a:ext cx="533400" cy="457200"/>
          </a:xfrm>
          <a:prstGeom prst="rightArrow">
            <a:avLst/>
          </a:prstGeom>
          <a:gradFill>
            <a:gsLst>
              <a:gs pos="0">
                <a:schemeClr val="tx1">
                  <a:lumMod val="65000"/>
                  <a:lumOff val="35000"/>
                </a:schemeClr>
              </a:gs>
              <a:gs pos="80000">
                <a:schemeClr val="tx1">
                  <a:lumMod val="65000"/>
                  <a:lumOff val="35000"/>
                </a:schemeClr>
              </a:gs>
              <a:gs pos="100000">
                <a:schemeClr val="dk1">
                  <a:shade val="94000"/>
                  <a:satMod val="135000"/>
                </a:schemeClr>
              </a:gs>
            </a:gsLst>
          </a:gradFill>
          <a:ln>
            <a:solidFill>
              <a:schemeClr val="accent2">
                <a:lumMod val="75000"/>
              </a:schemeClr>
            </a:solidFill>
          </a:ln>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20" name="Yan Başlık">
            <a:hlinkClick r:id="rId2" action="ppaction://hlinksldjump"/>
          </p:cNvPr>
          <p:cNvSpPr/>
          <p:nvPr/>
        </p:nvSpPr>
        <p:spPr>
          <a:xfrm flipH="1">
            <a:off x="35563" y="1752600"/>
            <a:ext cx="1141902" cy="482600"/>
          </a:xfrm>
          <a:prstGeom prst="foldedCorner">
            <a:avLst>
              <a:gd name="adj" fmla="val 41111"/>
            </a:avLst>
          </a:prstGeom>
          <a:solidFill>
            <a:schemeClr val="accent6">
              <a:lumMod val="75000"/>
            </a:schemeClr>
          </a:soli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sz="1400" dirty="0" smtClean="0"/>
              <a:t>SADRAZAM</a:t>
            </a:r>
            <a:r>
              <a:rPr lang="en-US" sz="1400" dirty="0" smtClean="0"/>
              <a:t> </a:t>
            </a:r>
            <a:endParaRPr lang="en-US" sz="1400" dirty="0"/>
          </a:p>
        </p:txBody>
      </p:sp>
      <p:sp>
        <p:nvSpPr>
          <p:cNvPr id="23" name="2.Sayfa Yazma Alanı"/>
          <p:cNvSpPr txBox="1">
            <a:spLocks/>
          </p:cNvSpPr>
          <p:nvPr/>
        </p:nvSpPr>
        <p:spPr>
          <a:xfrm>
            <a:off x="5434361" y="1003012"/>
            <a:ext cx="3352800" cy="5016788"/>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342900" indent="-342900" fontAlgn="base">
              <a:buFont typeface="Arial" panose="020B0604020202020204" pitchFamily="34" charset="0"/>
              <a:buChar char="•"/>
            </a:pPr>
            <a:r>
              <a:rPr lang="tr-TR" sz="2000" b="1" dirty="0">
                <a:solidFill>
                  <a:schemeClr val="tx1"/>
                </a:solidFill>
              </a:rPr>
              <a:t>Bozulan ekonomik düzen, artan askeri ve diğer harcamalar nedeniyle Osmanlı’da ekonomi bozulmuştur. Tarhuncu Ahmet Paşa bu sebeple ekonomik alandaki ıslahatlara ağırlık vermiştir. Osmanlı Devletinde </a:t>
            </a:r>
            <a:r>
              <a:rPr lang="tr-TR" sz="2000" b="1" u="sng" dirty="0">
                <a:solidFill>
                  <a:srgbClr val="FF0000"/>
                </a:solidFill>
                <a:effectLst>
                  <a:outerShdw blurRad="38100" dist="38100" dir="2700000" algn="tl">
                    <a:srgbClr val="000000">
                      <a:alpha val="43137"/>
                    </a:srgbClr>
                  </a:outerShdw>
                </a:effectLst>
              </a:rPr>
              <a:t>ilk modern bütçeyi</a:t>
            </a:r>
            <a:r>
              <a:rPr lang="tr-TR" sz="2000" b="1" dirty="0">
                <a:solidFill>
                  <a:schemeClr val="tx1"/>
                </a:solidFill>
              </a:rPr>
              <a:t> hazırlayan kişidir. Ve tabi ki bu ıslahatlar çıkar çevreleri tarafından tepki ile karşılanmış ve idam edilmesine neden olmuştur.</a:t>
            </a:r>
          </a:p>
        </p:txBody>
      </p:sp>
      <p:sp>
        <p:nvSpPr>
          <p:cNvPr id="25" name="Başlık"/>
          <p:cNvSpPr txBox="1"/>
          <p:nvPr/>
        </p:nvSpPr>
        <p:spPr>
          <a:xfrm>
            <a:off x="1447800" y="939223"/>
            <a:ext cx="3276600" cy="954107"/>
          </a:xfrm>
          <a:prstGeom prst="rect">
            <a:avLst/>
          </a:prstGeom>
          <a:noFill/>
        </p:spPr>
        <p:txBody>
          <a:bodyPr wrap="square" rtlCol="0">
            <a:spAutoFit/>
          </a:bodyPr>
          <a:lstStyle/>
          <a:p>
            <a:pPr algn="ctr"/>
            <a:r>
              <a:rPr lang="tr-TR" sz="2800" b="1" dirty="0">
                <a:solidFill>
                  <a:srgbClr val="C00000"/>
                </a:solidFill>
              </a:rPr>
              <a:t>Tarhuncu Ahmet Paşa</a:t>
            </a:r>
            <a:endParaRPr lang="en-US" sz="2800" dirty="0">
              <a:solidFill>
                <a:srgbClr val="C00000"/>
              </a:solidFill>
            </a:endParaRPr>
          </a:p>
        </p:txBody>
      </p:sp>
      <p:sp>
        <p:nvSpPr>
          <p:cNvPr id="11" name="Diğer Sayfa"/>
          <p:cNvSpPr txBox="1"/>
          <p:nvPr/>
        </p:nvSpPr>
        <p:spPr>
          <a:xfrm>
            <a:off x="7315200" y="227111"/>
            <a:ext cx="990600" cy="307777"/>
          </a:xfrm>
          <a:prstGeom prst="rect">
            <a:avLst/>
          </a:prstGeom>
          <a:noFill/>
        </p:spPr>
        <p:txBody>
          <a:bodyPr wrap="square" rtlCol="0">
            <a:spAutoFit/>
          </a:bodyPr>
          <a:lstStyle/>
          <a:p>
            <a:r>
              <a:rPr lang="tr-TR" sz="1400" dirty="0" smtClean="0"/>
              <a:t>Diğer Sayfa</a:t>
            </a:r>
            <a:endParaRPr lang="en-US" sz="1400" dirty="0"/>
          </a:p>
        </p:txBody>
      </p:sp>
      <p:sp>
        <p:nvSpPr>
          <p:cNvPr id="16" name="Folded Corner 14">
            <a:hlinkClick r:id="" action="ppaction://hlinkshowjump?jump=endshow"/>
          </p:cNvPr>
          <p:cNvSpPr/>
          <p:nvPr/>
        </p:nvSpPr>
        <p:spPr>
          <a:xfrm flipH="1">
            <a:off x="7863748" y="6164958"/>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Çıkış</a:t>
            </a:r>
            <a:endParaRPr lang="en-US" dirty="0"/>
          </a:p>
        </p:txBody>
      </p:sp>
      <p:sp>
        <p:nvSpPr>
          <p:cNvPr id="19" name="Folded Corner 14">
            <a:hlinkClick r:id="" action="ppaction://hlinkshowjump?jump=firstslide"/>
          </p:cNvPr>
          <p:cNvSpPr/>
          <p:nvPr/>
        </p:nvSpPr>
        <p:spPr>
          <a:xfrm flipH="1">
            <a:off x="1192702" y="6160025"/>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Başa Dön</a:t>
            </a:r>
            <a:endParaRPr lang="en-US" dirty="0"/>
          </a:p>
        </p:txBody>
      </p:sp>
      <p:pic>
        <p:nvPicPr>
          <p:cNvPr id="14" name="Resim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991763" y="1864428"/>
            <a:ext cx="2112475" cy="2844800"/>
          </a:xfrm>
          <a:prstGeom prst="rect">
            <a:avLst/>
          </a:prstGeom>
        </p:spPr>
      </p:pic>
      <p:sp>
        <p:nvSpPr>
          <p:cNvPr id="15" name="Başlık"/>
          <p:cNvSpPr txBox="1"/>
          <p:nvPr/>
        </p:nvSpPr>
        <p:spPr>
          <a:xfrm>
            <a:off x="1600200" y="4901625"/>
            <a:ext cx="2971800" cy="584775"/>
          </a:xfrm>
          <a:prstGeom prst="rect">
            <a:avLst/>
          </a:prstGeom>
          <a:noFill/>
        </p:spPr>
        <p:txBody>
          <a:bodyPr wrap="square" rtlCol="0">
            <a:spAutoFit/>
          </a:bodyPr>
          <a:lstStyle/>
          <a:p>
            <a:pPr algn="ctr"/>
            <a:r>
              <a:rPr lang="tr-TR" sz="3200" dirty="0" smtClean="0">
                <a:solidFill>
                  <a:schemeClr val="accent2">
                    <a:lumMod val="75000"/>
                  </a:schemeClr>
                </a:solidFill>
              </a:rPr>
              <a:t>1652 – 1653</a:t>
            </a:r>
            <a:endParaRPr lang="en-US" sz="3200" dirty="0">
              <a:solidFill>
                <a:schemeClr val="accent2">
                  <a:lumMod val="75000"/>
                </a:schemeClr>
              </a:solidFill>
            </a:endParaRPr>
          </a:p>
        </p:txBody>
      </p:sp>
    </p:spTree>
    <p:extLst>
      <p:ext uri="{BB962C8B-B14F-4D97-AF65-F5344CB8AC3E}">
        <p14:creationId xmlns:p14="http://schemas.microsoft.com/office/powerpoint/2010/main" xmlns="" val="3461841077"/>
      </p:ext>
    </p:extLst>
  </p:cSld>
  <p:clrMapOvr>
    <a:masterClrMapping/>
  </p:clrMapOvr>
  <mc:AlternateContent xmlns:mc="http://schemas.openxmlformats.org/markup-compatibility/2006">
    <mc:Choice xmlns:p14="http://schemas.microsoft.com/office/powerpoint/2010/main" xmlns="" Requires="p14">
      <p:transition p14:dur="100" advClick="0">
        <p:cut/>
      </p:transition>
    </mc:Choice>
    <mc:Fallback>
      <p:transition advClick="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900"/>
                                        <p:tgtEl>
                                          <p:spTgt spid="20"/>
                                        </p:tgtEl>
                                      </p:cBhvr>
                                    </p:animEffect>
                                  </p:childTnLst>
                                </p:cTn>
                              </p:par>
                            </p:childTnLst>
                          </p:cTn>
                        </p:par>
                        <p:par>
                          <p:cTn id="8" fill="hold">
                            <p:stCondLst>
                              <p:cond delay="9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22" presetClass="entr" presetSubtype="8" fill="hold" nodeType="withEffect">
                                  <p:stCondLst>
                                    <p:cond delay="80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par>
                                <p:cTn id="15" presetID="10" presetClass="entr" presetSubtype="0" fill="hold" grpId="0" nodeType="withEffect">
                                  <p:stCondLst>
                                    <p:cond delay="16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3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5"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52600" y="1600200"/>
            <a:ext cx="2819400" cy="369332"/>
          </a:xfrm>
          <a:prstGeom prst="rect">
            <a:avLst/>
          </a:prstGeom>
          <a:noFill/>
        </p:spPr>
        <p:txBody>
          <a:bodyPr wrap="square" rtlCol="0">
            <a:spAutoFit/>
          </a:bodyPr>
          <a:lstStyle/>
          <a:p>
            <a:endParaRPr lang="en-US" dirty="0"/>
          </a:p>
        </p:txBody>
      </p:sp>
      <p:sp>
        <p:nvSpPr>
          <p:cNvPr id="18" name="Right Arrow 17">
            <a:hlinkClick r:id="" action="ppaction://hlinkshowjump?jump=nextslide"/>
          </p:cNvPr>
          <p:cNvSpPr/>
          <p:nvPr/>
        </p:nvSpPr>
        <p:spPr>
          <a:xfrm>
            <a:off x="8382000" y="152400"/>
            <a:ext cx="533400" cy="457200"/>
          </a:xfrm>
          <a:prstGeom prst="rightArrow">
            <a:avLst/>
          </a:prstGeom>
          <a:gradFill>
            <a:gsLst>
              <a:gs pos="0">
                <a:schemeClr val="tx1">
                  <a:lumMod val="65000"/>
                  <a:lumOff val="35000"/>
                </a:schemeClr>
              </a:gs>
              <a:gs pos="80000">
                <a:schemeClr val="tx1">
                  <a:lumMod val="65000"/>
                  <a:lumOff val="35000"/>
                </a:schemeClr>
              </a:gs>
              <a:gs pos="100000">
                <a:schemeClr val="dk1">
                  <a:shade val="94000"/>
                  <a:satMod val="135000"/>
                </a:schemeClr>
              </a:gs>
            </a:gsLst>
          </a:gradFill>
          <a:ln>
            <a:solidFill>
              <a:schemeClr val="accent2">
                <a:lumMod val="75000"/>
              </a:schemeClr>
            </a:solidFill>
          </a:ln>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20" name="Yan Başlık">
            <a:hlinkClick r:id="rId2" action="ppaction://hlinksldjump"/>
          </p:cNvPr>
          <p:cNvSpPr/>
          <p:nvPr/>
        </p:nvSpPr>
        <p:spPr>
          <a:xfrm flipH="1">
            <a:off x="35563" y="1752600"/>
            <a:ext cx="1141902" cy="482600"/>
          </a:xfrm>
          <a:prstGeom prst="foldedCorner">
            <a:avLst>
              <a:gd name="adj" fmla="val 41111"/>
            </a:avLst>
          </a:prstGeom>
          <a:solidFill>
            <a:schemeClr val="accent6">
              <a:lumMod val="75000"/>
            </a:schemeClr>
          </a:soli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sz="1400" b="1" dirty="0" smtClean="0"/>
              <a:t>SADRAZAM</a:t>
            </a:r>
            <a:r>
              <a:rPr lang="en-US" sz="1400" b="1" dirty="0" smtClean="0"/>
              <a:t> </a:t>
            </a:r>
            <a:endParaRPr lang="en-US" sz="1400" b="1" dirty="0"/>
          </a:p>
        </p:txBody>
      </p:sp>
      <p:sp>
        <p:nvSpPr>
          <p:cNvPr id="23" name="2.Sayfa Yazma Alanı"/>
          <p:cNvSpPr txBox="1">
            <a:spLocks/>
          </p:cNvSpPr>
          <p:nvPr/>
        </p:nvSpPr>
        <p:spPr>
          <a:xfrm>
            <a:off x="5434361" y="1003012"/>
            <a:ext cx="3352800" cy="5016788"/>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fontAlgn="base"/>
            <a:r>
              <a:rPr lang="tr-TR" sz="2000" b="1" dirty="0">
                <a:solidFill>
                  <a:schemeClr val="tx1"/>
                </a:solidFill>
              </a:rPr>
              <a:t>Gittikçe bozulan devlet otoritesi ve maliye devlet sorunlarını arttırmıştır. Göreve gelmesi karşılığında uygun çalışma ortamı isteyen Köprülü Mehmet Paşa şartlarının sağlanması ile göreve gelmiştir. Bu şartlardan bazıları şunlardır;</a:t>
            </a:r>
          </a:p>
          <a:p>
            <a:pPr marL="342900" indent="-342900" fontAlgn="base">
              <a:buFont typeface="Arial" panose="020B0604020202020204" pitchFamily="34" charset="0"/>
              <a:buChar char="•"/>
            </a:pPr>
            <a:r>
              <a:rPr lang="tr-TR" sz="2000" b="1" dirty="0">
                <a:solidFill>
                  <a:schemeClr val="tx1"/>
                </a:solidFill>
              </a:rPr>
              <a:t>Sadrazamlık görevine kimse müdahale </a:t>
            </a:r>
            <a:r>
              <a:rPr lang="tr-TR" sz="2000" b="1" dirty="0" smtClean="0">
                <a:solidFill>
                  <a:schemeClr val="tx1"/>
                </a:solidFill>
              </a:rPr>
              <a:t>edemeyecek</a:t>
            </a:r>
          </a:p>
          <a:p>
            <a:pPr marL="342900" indent="-342900" fontAlgn="base">
              <a:buFont typeface="Arial" panose="020B0604020202020204" pitchFamily="34" charset="0"/>
              <a:buChar char="•"/>
            </a:pPr>
            <a:r>
              <a:rPr lang="tr-TR" sz="2000" b="1" dirty="0" smtClean="0">
                <a:solidFill>
                  <a:schemeClr val="tx1"/>
                </a:solidFill>
              </a:rPr>
              <a:t>Saraya </a:t>
            </a:r>
            <a:r>
              <a:rPr lang="tr-TR" sz="2000" b="1" dirty="0">
                <a:solidFill>
                  <a:schemeClr val="tx1"/>
                </a:solidFill>
              </a:rPr>
              <a:t>teklif edilen her teklif kabul edilecek ve aykırı hareket </a:t>
            </a:r>
            <a:r>
              <a:rPr lang="tr-TR" sz="2000" b="1" dirty="0" smtClean="0">
                <a:solidFill>
                  <a:schemeClr val="tx1"/>
                </a:solidFill>
              </a:rPr>
              <a:t>edilmeyecek</a:t>
            </a:r>
            <a:r>
              <a:rPr lang="tr-TR" sz="2000" b="1" dirty="0">
                <a:solidFill>
                  <a:schemeClr val="tx1"/>
                </a:solidFill>
              </a:rPr>
              <a:t>.</a:t>
            </a:r>
          </a:p>
        </p:txBody>
      </p:sp>
      <p:sp>
        <p:nvSpPr>
          <p:cNvPr id="25" name="Başlık"/>
          <p:cNvSpPr txBox="1"/>
          <p:nvPr/>
        </p:nvSpPr>
        <p:spPr>
          <a:xfrm>
            <a:off x="1447800" y="939223"/>
            <a:ext cx="3276600" cy="954107"/>
          </a:xfrm>
          <a:prstGeom prst="rect">
            <a:avLst/>
          </a:prstGeom>
          <a:noFill/>
        </p:spPr>
        <p:txBody>
          <a:bodyPr wrap="square" rtlCol="0">
            <a:spAutoFit/>
          </a:bodyPr>
          <a:lstStyle/>
          <a:p>
            <a:pPr algn="ctr"/>
            <a:r>
              <a:rPr lang="tr-TR" sz="2800" b="1" dirty="0">
                <a:solidFill>
                  <a:srgbClr val="C00000"/>
                </a:solidFill>
              </a:rPr>
              <a:t>Köprülü Mehmet Paşa</a:t>
            </a:r>
            <a:endParaRPr lang="en-US" sz="2800" dirty="0">
              <a:solidFill>
                <a:srgbClr val="C00000"/>
              </a:solidFill>
            </a:endParaRPr>
          </a:p>
        </p:txBody>
      </p:sp>
      <p:sp>
        <p:nvSpPr>
          <p:cNvPr id="11" name="Diğer Sayfa"/>
          <p:cNvSpPr txBox="1"/>
          <p:nvPr/>
        </p:nvSpPr>
        <p:spPr>
          <a:xfrm>
            <a:off x="7315200" y="227111"/>
            <a:ext cx="990600" cy="307777"/>
          </a:xfrm>
          <a:prstGeom prst="rect">
            <a:avLst/>
          </a:prstGeom>
          <a:noFill/>
        </p:spPr>
        <p:txBody>
          <a:bodyPr wrap="square" rtlCol="0">
            <a:spAutoFit/>
          </a:bodyPr>
          <a:lstStyle/>
          <a:p>
            <a:r>
              <a:rPr lang="tr-TR" sz="1400" dirty="0" smtClean="0"/>
              <a:t>Diğer Sayfa</a:t>
            </a:r>
            <a:endParaRPr lang="en-US" sz="1400" dirty="0"/>
          </a:p>
        </p:txBody>
      </p:sp>
      <p:sp>
        <p:nvSpPr>
          <p:cNvPr id="16" name="Folded Corner 14">
            <a:hlinkClick r:id="" action="ppaction://hlinkshowjump?jump=endshow"/>
          </p:cNvPr>
          <p:cNvSpPr/>
          <p:nvPr/>
        </p:nvSpPr>
        <p:spPr>
          <a:xfrm flipH="1">
            <a:off x="7863748" y="6164958"/>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Çıkış</a:t>
            </a:r>
            <a:endParaRPr lang="en-US" dirty="0"/>
          </a:p>
        </p:txBody>
      </p:sp>
      <p:sp>
        <p:nvSpPr>
          <p:cNvPr id="19" name="Folded Corner 14">
            <a:hlinkClick r:id="" action="ppaction://hlinkshowjump?jump=firstslide"/>
          </p:cNvPr>
          <p:cNvSpPr/>
          <p:nvPr/>
        </p:nvSpPr>
        <p:spPr>
          <a:xfrm flipH="1">
            <a:off x="1192702" y="6160025"/>
            <a:ext cx="1141902" cy="457200"/>
          </a:xfrm>
          <a:prstGeom prst="foldedCorner">
            <a:avLst>
              <a:gd name="adj" fmla="val 41111"/>
            </a:avLst>
          </a:prstGeom>
          <a:gradFill flip="none" rotWithShape="1">
            <a:gsLst>
              <a:gs pos="99167">
                <a:schemeClr val="tx1">
                  <a:lumMod val="85000"/>
                  <a:lumOff val="15000"/>
                </a:schemeClr>
              </a:gs>
              <a:gs pos="96000">
                <a:schemeClr val="tx1">
                  <a:lumMod val="65000"/>
                  <a:lumOff val="35000"/>
                </a:schemeClr>
              </a:gs>
              <a:gs pos="0">
                <a:schemeClr val="tx1">
                  <a:lumMod val="50000"/>
                  <a:lumOff val="50000"/>
                </a:schemeClr>
              </a:gs>
              <a:gs pos="70000">
                <a:schemeClr val="tx1">
                  <a:lumMod val="65000"/>
                  <a:lumOff val="35000"/>
                </a:schemeClr>
              </a:gs>
            </a:gsLst>
            <a:lin ang="10800000" scaled="0"/>
            <a:tileRect/>
          </a:gradFill>
          <a:ln>
            <a:noFill/>
          </a:ln>
          <a:effectLst>
            <a:outerShdw blurRad="40000" dist="23000" dir="2154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wrap="square" tIns="182880" rtlCol="0" anchor="ctr"/>
          <a:lstStyle/>
          <a:p>
            <a:pPr algn="ctr"/>
            <a:r>
              <a:rPr lang="tr-TR" dirty="0" smtClean="0"/>
              <a:t>Başa Dön</a:t>
            </a:r>
            <a:endParaRPr lang="en-US" dirty="0"/>
          </a:p>
        </p:txBody>
      </p:sp>
      <p:pic>
        <p:nvPicPr>
          <p:cNvPr id="14" name="Resim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050372" y="1864428"/>
            <a:ext cx="2071456" cy="2844800"/>
          </a:xfrm>
          <a:prstGeom prst="rect">
            <a:avLst/>
          </a:prstGeom>
        </p:spPr>
      </p:pic>
      <p:sp>
        <p:nvSpPr>
          <p:cNvPr id="15" name="Başlık"/>
          <p:cNvSpPr txBox="1"/>
          <p:nvPr/>
        </p:nvSpPr>
        <p:spPr>
          <a:xfrm>
            <a:off x="1600200" y="4901625"/>
            <a:ext cx="2971800" cy="584775"/>
          </a:xfrm>
          <a:prstGeom prst="rect">
            <a:avLst/>
          </a:prstGeom>
          <a:noFill/>
        </p:spPr>
        <p:txBody>
          <a:bodyPr wrap="square" rtlCol="0">
            <a:spAutoFit/>
          </a:bodyPr>
          <a:lstStyle/>
          <a:p>
            <a:pPr algn="ctr"/>
            <a:r>
              <a:rPr lang="tr-TR" sz="3200" dirty="0" smtClean="0">
                <a:solidFill>
                  <a:schemeClr val="accent2">
                    <a:lumMod val="75000"/>
                  </a:schemeClr>
                </a:solidFill>
              </a:rPr>
              <a:t>1656 – 1661</a:t>
            </a:r>
            <a:endParaRPr lang="en-US" sz="3200" dirty="0">
              <a:solidFill>
                <a:schemeClr val="accent2">
                  <a:lumMod val="75000"/>
                </a:schemeClr>
              </a:solidFill>
            </a:endParaRPr>
          </a:p>
        </p:txBody>
      </p:sp>
    </p:spTree>
    <p:extLst>
      <p:ext uri="{BB962C8B-B14F-4D97-AF65-F5344CB8AC3E}">
        <p14:creationId xmlns:p14="http://schemas.microsoft.com/office/powerpoint/2010/main" xmlns="" val="3333830670"/>
      </p:ext>
    </p:extLst>
  </p:cSld>
  <p:clrMapOvr>
    <a:masterClrMapping/>
  </p:clrMapOvr>
  <mc:AlternateContent xmlns:mc="http://schemas.openxmlformats.org/markup-compatibility/2006">
    <mc:Choice xmlns:p14="http://schemas.microsoft.com/office/powerpoint/2010/main" xmlns="" Requires="p14">
      <p:transition p14:dur="100" advClick="0">
        <p:cut/>
      </p:transition>
    </mc:Choice>
    <mc:Fallback>
      <p:transition advClick="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900"/>
                                        <p:tgtEl>
                                          <p:spTgt spid="20"/>
                                        </p:tgtEl>
                                      </p:cBhvr>
                                    </p:animEffect>
                                  </p:childTnLst>
                                </p:cTn>
                              </p:par>
                            </p:childTnLst>
                          </p:cTn>
                        </p:par>
                        <p:par>
                          <p:cTn id="8" fill="hold">
                            <p:stCondLst>
                              <p:cond delay="9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22" presetClass="entr" presetSubtype="8" fill="hold" nodeType="withEffect">
                                  <p:stCondLst>
                                    <p:cond delay="70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par>
                                <p:cTn id="15" presetID="10" presetClass="entr" presetSubtype="0" fill="hold" grpId="0" nodeType="withEffect">
                                  <p:stCondLst>
                                    <p:cond delay="13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5" grpId="0"/>
      <p:bldP spid="15" grpId="0"/>
    </p:bldLst>
  </p:timing>
</p:sld>
</file>

<file path=ppt/theme/theme1.xml><?xml version="1.0" encoding="utf-8"?>
<a:theme xmlns:a="http://schemas.openxmlformats.org/drawingml/2006/main" name="Aniamted Layou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tatic layou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Back to School Layout">
  <a:themeElements>
    <a:clrScheme name="Educate_Me">
      <a:dk1>
        <a:sysClr val="windowText" lastClr="000000"/>
      </a:dk1>
      <a:lt1>
        <a:sysClr val="window" lastClr="FFFFFF"/>
      </a:lt1>
      <a:dk2>
        <a:srgbClr val="505050"/>
      </a:dk2>
      <a:lt2>
        <a:srgbClr val="FEBD18"/>
      </a:lt2>
      <a:accent1>
        <a:srgbClr val="86B714"/>
      </a:accent1>
      <a:accent2>
        <a:srgbClr val="D38D5E"/>
      </a:accent2>
      <a:accent3>
        <a:srgbClr val="BD0000"/>
      </a:accent3>
      <a:accent4>
        <a:srgbClr val="28A9DC"/>
      </a:accent4>
      <a:accent5>
        <a:srgbClr val="FCEB64"/>
      </a:accent5>
      <a:accent6>
        <a:srgbClr val="E47A11"/>
      </a:accent6>
      <a:hlink>
        <a:srgbClr val="BFBFBF"/>
      </a:hlink>
      <a:folHlink>
        <a:srgbClr val="595959"/>
      </a:folHlink>
    </a:clrScheme>
    <a:fontScheme name="Custom 3">
      <a:majorFont>
        <a:latin typeface="Impact"/>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519</TotalTime>
  <Words>834</Words>
  <PresentationFormat>Ekran Gösterisi (4:3)</PresentationFormat>
  <Paragraphs>132</Paragraphs>
  <Slides>15</Slides>
  <Notes>1</Notes>
  <HiddenSlides>0</HiddenSlides>
  <MMClips>0</MMClips>
  <ScaleCrop>false</ScaleCrop>
  <HeadingPairs>
    <vt:vector size="4" baseType="variant">
      <vt:variant>
        <vt:lpstr>Tema</vt:lpstr>
      </vt:variant>
      <vt:variant>
        <vt:i4>3</vt:i4>
      </vt:variant>
      <vt:variant>
        <vt:lpstr>Slayt Başlıkları</vt:lpstr>
      </vt:variant>
      <vt:variant>
        <vt:i4>15</vt:i4>
      </vt:variant>
    </vt:vector>
  </HeadingPairs>
  <TitlesOfParts>
    <vt:vector size="18" baseType="lpstr">
      <vt:lpstr>Aniamted Layout</vt:lpstr>
      <vt:lpstr>static layout</vt:lpstr>
      <vt:lpstr>1_Back to School Layout</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2011-11-16T15:29:23Z</dcterms:created>
  <dcterms:modified xsi:type="dcterms:W3CDTF">2016-04-15T15:07:37Z</dcterms:modified>
  <cp:category>www.sorubak.com</cp:category>
</cp:coreProperties>
</file>