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5"/>
  </p:notesMasterIdLst>
  <p:sldIdLst>
    <p:sldId id="256" r:id="rId3"/>
    <p:sldId id="257" r:id="rId4"/>
    <p:sldId id="341"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42" r:id="rId26"/>
    <p:sldId id="259" r:id="rId27"/>
    <p:sldId id="260" r:id="rId28"/>
    <p:sldId id="261" r:id="rId29"/>
    <p:sldId id="262" r:id="rId30"/>
    <p:sldId id="263" r:id="rId31"/>
    <p:sldId id="264" r:id="rId32"/>
    <p:sldId id="363" r:id="rId33"/>
    <p:sldId id="266" r:id="rId34"/>
    <p:sldId id="364" r:id="rId35"/>
    <p:sldId id="365" r:id="rId36"/>
    <p:sldId id="366" r:id="rId37"/>
    <p:sldId id="367" r:id="rId38"/>
    <p:sldId id="368" r:id="rId39"/>
    <p:sldId id="369" r:id="rId40"/>
    <p:sldId id="370" r:id="rId41"/>
    <p:sldId id="371" r:id="rId42"/>
    <p:sldId id="372" r:id="rId43"/>
    <p:sldId id="373" r:id="rId44"/>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70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tr-TR"/>
          </a:p>
        </p:txBody>
      </p:sp>
      <p:sp>
        <p:nvSpPr>
          <p:cNvPr id="798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7DEC0169-5BE8-4FB2-ABC7-515A36313348}" type="datetimeFigureOut">
              <a:rPr lang="tr-TR"/>
              <a:pPr/>
              <a:t>03.03.2016</a:t>
            </a:fld>
            <a:endParaRPr lang="tr-TR"/>
          </a:p>
        </p:txBody>
      </p:sp>
      <p:sp>
        <p:nvSpPr>
          <p:cNvPr id="79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98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798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tr-TR"/>
          </a:p>
        </p:txBody>
      </p:sp>
      <p:sp>
        <p:nvSpPr>
          <p:cNvPr id="798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8C06A3E6-6B96-4372-993B-C624923E79D3}" type="slidenum">
              <a:rPr lang="tr-T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tr-T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tr-T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9365F3F2-7C0E-434E-9355-EFCC51529C9C}" type="datetimeFigureOut">
              <a:rPr lang="tr-TR"/>
              <a:pPr>
                <a:defRPr/>
              </a:pPr>
              <a:t>03.03.2016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B86366D-362A-4939-AD4A-F5727045DB3B}"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8419939-549E-4F49-914F-082B173ED134}" type="datetimeFigureOut">
              <a:rPr lang="tr-TR"/>
              <a:pPr>
                <a:defRPr/>
              </a:pPr>
              <a:t>03.03.2016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68DC6E6-EEE4-4CD7-8533-920974566744}"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DEF4B1C-40CF-4D3E-B1F6-F4BCD1B821F4}" type="datetimeFigureOut">
              <a:rPr lang="tr-TR"/>
              <a:pPr>
                <a:defRPr/>
              </a:pPr>
              <a:t>03.03.2016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DD67A1F-0DB0-41AD-BB11-7CAE148C4434}"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4" name="29 Veri Yer Tutucusu"/>
          <p:cNvSpPr>
            <a:spLocks noGrp="1"/>
          </p:cNvSpPr>
          <p:nvPr>
            <p:ph type="dt" sz="half" idx="10"/>
          </p:nvPr>
        </p:nvSpPr>
        <p:spPr/>
        <p:txBody>
          <a:bodyPr/>
          <a:lstStyle>
            <a:lvl1pPr fontAlgn="auto">
              <a:spcBef>
                <a:spcPts val="0"/>
              </a:spcBef>
              <a:spcAft>
                <a:spcPts val="0"/>
              </a:spcAft>
              <a:defRPr>
                <a:solidFill>
                  <a:srgbClr val="DBF5F9">
                    <a:shade val="90000"/>
                  </a:srgbClr>
                </a:solidFill>
                <a:latin typeface="+mn-lt"/>
              </a:defRPr>
            </a:lvl1pPr>
          </a:lstStyle>
          <a:p>
            <a:pPr>
              <a:defRPr/>
            </a:pPr>
            <a:endParaRPr lang="tr-TR"/>
          </a:p>
        </p:txBody>
      </p:sp>
      <p:sp>
        <p:nvSpPr>
          <p:cNvPr id="5" name="18 Altbilgi Yer Tutucusu"/>
          <p:cNvSpPr>
            <a:spLocks noGrp="1"/>
          </p:cNvSpPr>
          <p:nvPr>
            <p:ph type="ftr" sz="quarter" idx="11"/>
          </p:nvPr>
        </p:nvSpPr>
        <p:spPr/>
        <p:txBody>
          <a:bodyPr/>
          <a:lstStyle>
            <a:lvl1pPr fontAlgn="auto">
              <a:spcBef>
                <a:spcPts val="0"/>
              </a:spcBef>
              <a:spcAft>
                <a:spcPts val="0"/>
              </a:spcAft>
              <a:defRPr>
                <a:solidFill>
                  <a:srgbClr val="DBF5F9">
                    <a:shade val="90000"/>
                  </a:srgbClr>
                </a:solidFill>
                <a:latin typeface="+mn-lt"/>
              </a:defRPr>
            </a:lvl1pPr>
          </a:lstStyle>
          <a:p>
            <a:pPr>
              <a:defRPr/>
            </a:pPr>
            <a:endParaRPr lang="tr-TR"/>
          </a:p>
        </p:txBody>
      </p:sp>
      <p:sp>
        <p:nvSpPr>
          <p:cNvPr id="6" name="26 Slayt Numarası Yer Tutucusu"/>
          <p:cNvSpPr>
            <a:spLocks noGrp="1"/>
          </p:cNvSpPr>
          <p:nvPr>
            <p:ph type="sldNum" sz="quarter" idx="12"/>
          </p:nvPr>
        </p:nvSpPr>
        <p:spPr/>
        <p:txBody>
          <a:bodyPr/>
          <a:lstStyle>
            <a:lvl1pPr fontAlgn="auto">
              <a:spcBef>
                <a:spcPts val="0"/>
              </a:spcBef>
              <a:spcAft>
                <a:spcPts val="0"/>
              </a:spcAft>
              <a:defRPr>
                <a:solidFill>
                  <a:srgbClr val="DBF5F9">
                    <a:shade val="90000"/>
                  </a:srgbClr>
                </a:solidFill>
                <a:latin typeface="+mn-lt"/>
              </a:defRPr>
            </a:lvl1pPr>
          </a:lstStyle>
          <a:p>
            <a:pPr>
              <a:defRPr/>
            </a:pPr>
            <a:fld id="{46F50324-A375-41DA-8887-6EB69EE6DBA0}"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5" name="21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6" name="17 Slayt Numarası Yer Tutucusu"/>
          <p:cNvSpPr>
            <a:spLocks noGrp="1"/>
          </p:cNvSpPr>
          <p:nvPr>
            <p:ph type="sldNum" sz="quarter" idx="12"/>
          </p:nvPr>
        </p:nvSpPr>
        <p:spPr/>
        <p:txBody>
          <a:bodyPr/>
          <a:lstStyle>
            <a:lvl1pPr fontAlgn="auto">
              <a:spcBef>
                <a:spcPts val="0"/>
              </a:spcBef>
              <a:spcAft>
                <a:spcPts val="0"/>
              </a:spcAft>
              <a:defRPr>
                <a:latin typeface="+mn-lt"/>
              </a:defRPr>
            </a:lvl1pPr>
          </a:lstStyle>
          <a:p>
            <a:pPr>
              <a:defRPr/>
            </a:pPr>
            <a:fld id="{6122F9EE-5C24-4883-AE38-F5144D0A6C81}" type="slidenum">
              <a:rPr lang="tr-TR"/>
              <a:pPr>
                <a:defRP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fontAlgn="auto">
              <a:spcBef>
                <a:spcPts val="0"/>
              </a:spcBef>
              <a:spcAft>
                <a:spcPts val="0"/>
              </a:spcAft>
              <a:defRPr>
                <a:solidFill>
                  <a:srgbClr val="DBF5F9">
                    <a:shade val="90000"/>
                  </a:srgbClr>
                </a:solidFill>
                <a:latin typeface="+mn-lt"/>
              </a:defRPr>
            </a:lvl1pPr>
          </a:lstStyle>
          <a:p>
            <a:pPr>
              <a:defRPr/>
            </a:pPr>
            <a:endParaRPr lang="tr-TR"/>
          </a:p>
        </p:txBody>
      </p:sp>
      <p:sp>
        <p:nvSpPr>
          <p:cNvPr id="5" name="4 Altbilgi Yer Tutucusu"/>
          <p:cNvSpPr>
            <a:spLocks noGrp="1"/>
          </p:cNvSpPr>
          <p:nvPr>
            <p:ph type="ftr" sz="quarter" idx="11"/>
          </p:nvPr>
        </p:nvSpPr>
        <p:spPr/>
        <p:txBody>
          <a:bodyPr/>
          <a:lstStyle>
            <a:lvl1pPr fontAlgn="auto">
              <a:spcBef>
                <a:spcPts val="0"/>
              </a:spcBef>
              <a:spcAft>
                <a:spcPts val="0"/>
              </a:spcAft>
              <a:defRPr>
                <a:solidFill>
                  <a:srgbClr val="DBF5F9">
                    <a:shade val="90000"/>
                  </a:srgbClr>
                </a:solidFill>
                <a:latin typeface="+mn-lt"/>
              </a:defRPr>
            </a:lvl1pPr>
          </a:lstStyle>
          <a:p>
            <a:pPr>
              <a:defRPr/>
            </a:pPr>
            <a:endParaRPr lang="tr-TR"/>
          </a:p>
        </p:txBody>
      </p:sp>
      <p:sp>
        <p:nvSpPr>
          <p:cNvPr id="6" name="5 Slayt Numarası Yer Tutucusu"/>
          <p:cNvSpPr>
            <a:spLocks noGrp="1"/>
          </p:cNvSpPr>
          <p:nvPr>
            <p:ph type="sldNum" sz="quarter" idx="12"/>
          </p:nvPr>
        </p:nvSpPr>
        <p:spPr/>
        <p:txBody>
          <a:bodyPr/>
          <a:lstStyle>
            <a:lvl1pPr fontAlgn="auto">
              <a:spcBef>
                <a:spcPts val="0"/>
              </a:spcBef>
              <a:spcAft>
                <a:spcPts val="0"/>
              </a:spcAft>
              <a:defRPr>
                <a:solidFill>
                  <a:srgbClr val="DBF5F9">
                    <a:shade val="90000"/>
                  </a:srgbClr>
                </a:solidFill>
                <a:latin typeface="+mn-lt"/>
              </a:defRPr>
            </a:lvl1pPr>
          </a:lstStyle>
          <a:p>
            <a:pPr>
              <a:defRPr/>
            </a:pPr>
            <a:fld id="{C80CA817-FAA7-4B42-88B2-6B9A78AD5D77}"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6" name="21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7" name="17 Slayt Numarası Yer Tutucusu"/>
          <p:cNvSpPr>
            <a:spLocks noGrp="1"/>
          </p:cNvSpPr>
          <p:nvPr>
            <p:ph type="sldNum" sz="quarter" idx="12"/>
          </p:nvPr>
        </p:nvSpPr>
        <p:spPr/>
        <p:txBody>
          <a:bodyPr/>
          <a:lstStyle>
            <a:lvl1pPr fontAlgn="auto">
              <a:spcBef>
                <a:spcPts val="0"/>
              </a:spcBef>
              <a:spcAft>
                <a:spcPts val="0"/>
              </a:spcAft>
              <a:defRPr>
                <a:latin typeface="+mn-lt"/>
              </a:defRPr>
            </a:lvl1pPr>
          </a:lstStyle>
          <a:p>
            <a:pPr>
              <a:defRPr/>
            </a:pPr>
            <a:fld id="{2E2ECAC4-9394-43E6-8903-070249632E44}" type="slidenum">
              <a:rPr lang="tr-TR"/>
              <a:pPr>
                <a:defRP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9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8" name="21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9" name="17 Slayt Numarası Yer Tutucusu"/>
          <p:cNvSpPr>
            <a:spLocks noGrp="1"/>
          </p:cNvSpPr>
          <p:nvPr>
            <p:ph type="sldNum" sz="quarter" idx="12"/>
          </p:nvPr>
        </p:nvSpPr>
        <p:spPr/>
        <p:txBody>
          <a:bodyPr/>
          <a:lstStyle>
            <a:lvl1pPr fontAlgn="auto">
              <a:spcBef>
                <a:spcPts val="0"/>
              </a:spcBef>
              <a:spcAft>
                <a:spcPts val="0"/>
              </a:spcAft>
              <a:defRPr>
                <a:latin typeface="+mn-lt"/>
              </a:defRPr>
            </a:lvl1pPr>
          </a:lstStyle>
          <a:p>
            <a:pPr>
              <a:defRPr/>
            </a:pPr>
            <a:fld id="{A164050C-6664-4EFF-B4BC-AF7E0661B757}" type="slidenum">
              <a:rPr lang="tr-TR"/>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9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4" name="21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5" name="17 Slayt Numarası Yer Tutucusu"/>
          <p:cNvSpPr>
            <a:spLocks noGrp="1"/>
          </p:cNvSpPr>
          <p:nvPr>
            <p:ph type="sldNum" sz="quarter" idx="12"/>
          </p:nvPr>
        </p:nvSpPr>
        <p:spPr/>
        <p:txBody>
          <a:bodyPr/>
          <a:lstStyle>
            <a:lvl1pPr fontAlgn="auto">
              <a:spcBef>
                <a:spcPts val="0"/>
              </a:spcBef>
              <a:spcAft>
                <a:spcPts val="0"/>
              </a:spcAft>
              <a:defRPr>
                <a:latin typeface="+mn-lt"/>
              </a:defRPr>
            </a:lvl1pPr>
          </a:lstStyle>
          <a:p>
            <a:pPr>
              <a:defRPr/>
            </a:pPr>
            <a:fld id="{FA667ED7-8AF8-4818-8C90-ACE153E6ACF1}" type="slidenum">
              <a:rPr lang="tr-TR"/>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9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3" name="21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4" name="17 Slayt Numarası Yer Tutucusu"/>
          <p:cNvSpPr>
            <a:spLocks noGrp="1"/>
          </p:cNvSpPr>
          <p:nvPr>
            <p:ph type="sldNum" sz="quarter" idx="12"/>
          </p:nvPr>
        </p:nvSpPr>
        <p:spPr/>
        <p:txBody>
          <a:bodyPr/>
          <a:lstStyle>
            <a:lvl1pPr fontAlgn="auto">
              <a:spcBef>
                <a:spcPts val="0"/>
              </a:spcBef>
              <a:spcAft>
                <a:spcPts val="0"/>
              </a:spcAft>
              <a:defRPr>
                <a:latin typeface="+mn-lt"/>
              </a:defRPr>
            </a:lvl1pPr>
          </a:lstStyle>
          <a:p>
            <a:pPr>
              <a:defRPr/>
            </a:pPr>
            <a:fld id="{5BABE55B-0777-4414-96D5-98845041DB34}" type="slidenum">
              <a:rPr lang="tr-TR"/>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6" name="21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7" name="17 Slayt Numarası Yer Tutucusu"/>
          <p:cNvSpPr>
            <a:spLocks noGrp="1"/>
          </p:cNvSpPr>
          <p:nvPr>
            <p:ph type="sldNum" sz="quarter" idx="12"/>
          </p:nvPr>
        </p:nvSpPr>
        <p:spPr/>
        <p:txBody>
          <a:bodyPr/>
          <a:lstStyle>
            <a:lvl1pPr fontAlgn="auto">
              <a:spcBef>
                <a:spcPts val="0"/>
              </a:spcBef>
              <a:spcAft>
                <a:spcPts val="0"/>
              </a:spcAft>
              <a:defRPr>
                <a:latin typeface="+mn-lt"/>
              </a:defRPr>
            </a:lvl1pPr>
          </a:lstStyle>
          <a:p>
            <a:pPr>
              <a:defRPr/>
            </a:pPr>
            <a:fld id="{FDE20626-1DB2-459A-90AB-EA2C91383CF7}"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1D476A5C-F943-4B5E-B600-CBBE00909BDB}" type="datetimeFigureOut">
              <a:rPr lang="tr-TR"/>
              <a:pPr>
                <a:defRPr/>
              </a:pPr>
              <a:t>03.03.2016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7189D074-4F8B-4CCF-AF34-3F01280822E9}" type="slidenum">
              <a:rPr lang="tr-TR"/>
              <a:pPr>
                <a:defRPr/>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13 Tek Köşesi Kesik ve Yuvarlatılmış Dikdörtgen"/>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 name="14 Dik Üçgen"/>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15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black"/>
              </a:solidFill>
              <a:latin typeface="+mn-lt"/>
              <a:cs typeface="+mn-cs"/>
            </a:endParaRPr>
          </a:p>
        </p:txBody>
      </p:sp>
      <p:sp>
        <p:nvSpPr>
          <p:cNvPr id="8" name="16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black"/>
              </a:solidFill>
              <a:latin typeface="+mn-lt"/>
              <a:cs typeface="+mn-cs"/>
            </a:endParaRPr>
          </a:p>
        </p:txBody>
      </p:sp>
      <p:sp>
        <p:nvSpPr>
          <p:cNvPr id="2" name="1 Başlık"/>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tr-TR" smtClean="0"/>
              <a:t>Asıl başlık stili için tıklatın</a:t>
            </a:r>
            <a:endParaRPr lang="en-US"/>
          </a:p>
        </p:txBody>
      </p:sp>
      <p:sp>
        <p:nvSpPr>
          <p:cNvPr id="4" name="3 Metin Yer Tutucusu"/>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4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10" name="5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11" name="6 Slayt Numarası Yer Tutucusu"/>
          <p:cNvSpPr>
            <a:spLocks noGrp="1"/>
          </p:cNvSpPr>
          <p:nvPr>
            <p:ph type="sldNum" sz="quarter" idx="12"/>
          </p:nvPr>
        </p:nvSpPr>
        <p:spPr>
          <a:xfrm>
            <a:off x="8077200" y="6356350"/>
            <a:ext cx="609600" cy="365125"/>
          </a:xfrm>
        </p:spPr>
        <p:txBody>
          <a:bodyPr/>
          <a:lstStyle>
            <a:lvl1pPr fontAlgn="auto">
              <a:spcBef>
                <a:spcPts val="0"/>
              </a:spcBef>
              <a:spcAft>
                <a:spcPts val="0"/>
              </a:spcAft>
              <a:defRPr>
                <a:latin typeface="+mn-lt"/>
              </a:defRPr>
            </a:lvl1pPr>
          </a:lstStyle>
          <a:p>
            <a:pPr>
              <a:defRPr/>
            </a:pPr>
            <a:fld id="{A57C9D11-005A-417A-AAA9-E8985F0FE900}" type="slidenum">
              <a:rPr lang="tr-TR"/>
              <a:pPr>
                <a:defRP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5" name="21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6" name="17 Slayt Numarası Yer Tutucusu"/>
          <p:cNvSpPr>
            <a:spLocks noGrp="1"/>
          </p:cNvSpPr>
          <p:nvPr>
            <p:ph type="sldNum" sz="quarter" idx="12"/>
          </p:nvPr>
        </p:nvSpPr>
        <p:spPr/>
        <p:txBody>
          <a:bodyPr/>
          <a:lstStyle>
            <a:lvl1pPr fontAlgn="auto">
              <a:spcBef>
                <a:spcPts val="0"/>
              </a:spcBef>
              <a:spcAft>
                <a:spcPts val="0"/>
              </a:spcAft>
              <a:defRPr>
                <a:latin typeface="+mn-lt"/>
              </a:defRPr>
            </a:lvl1pPr>
          </a:lstStyle>
          <a:p>
            <a:pPr>
              <a:defRPr/>
            </a:pPr>
            <a:fld id="{2968143C-8948-4F1F-B1E3-8B85D2A96D3A}" type="slidenum">
              <a:rPr lang="tr-TR"/>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fontAlgn="auto">
              <a:spcBef>
                <a:spcPts val="0"/>
              </a:spcBef>
              <a:spcAft>
                <a:spcPts val="0"/>
              </a:spcAft>
              <a:defRPr>
                <a:latin typeface="+mn-lt"/>
              </a:defRPr>
            </a:lvl1pPr>
          </a:lstStyle>
          <a:p>
            <a:pPr>
              <a:defRPr/>
            </a:pPr>
            <a:endParaRPr lang="tr-TR"/>
          </a:p>
        </p:txBody>
      </p:sp>
      <p:sp>
        <p:nvSpPr>
          <p:cNvPr id="5" name="21 Altbilgi Yer Tutucusu"/>
          <p:cNvSpPr>
            <a:spLocks noGrp="1"/>
          </p:cNvSpPr>
          <p:nvPr>
            <p:ph type="ftr" sz="quarter" idx="11"/>
          </p:nvPr>
        </p:nvSpPr>
        <p:spPr/>
        <p:txBody>
          <a:bodyPr/>
          <a:lstStyle>
            <a:lvl1pPr fontAlgn="auto">
              <a:spcBef>
                <a:spcPts val="0"/>
              </a:spcBef>
              <a:spcAft>
                <a:spcPts val="0"/>
              </a:spcAft>
              <a:defRPr>
                <a:latin typeface="+mn-lt"/>
              </a:defRPr>
            </a:lvl1pPr>
          </a:lstStyle>
          <a:p>
            <a:pPr>
              <a:defRPr/>
            </a:pPr>
            <a:endParaRPr lang="tr-TR"/>
          </a:p>
        </p:txBody>
      </p:sp>
      <p:sp>
        <p:nvSpPr>
          <p:cNvPr id="6" name="17 Slayt Numarası Yer Tutucusu"/>
          <p:cNvSpPr>
            <a:spLocks noGrp="1"/>
          </p:cNvSpPr>
          <p:nvPr>
            <p:ph type="sldNum" sz="quarter" idx="12"/>
          </p:nvPr>
        </p:nvSpPr>
        <p:spPr/>
        <p:txBody>
          <a:bodyPr/>
          <a:lstStyle>
            <a:lvl1pPr fontAlgn="auto">
              <a:spcBef>
                <a:spcPts val="0"/>
              </a:spcBef>
              <a:spcAft>
                <a:spcPts val="0"/>
              </a:spcAft>
              <a:defRPr>
                <a:latin typeface="+mn-lt"/>
              </a:defRPr>
            </a:lvl1pPr>
          </a:lstStyle>
          <a:p>
            <a:pPr>
              <a:defRPr/>
            </a:pPr>
            <a:fld id="{432E689E-DF0E-4E6C-ACE3-9DB35C024539}"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96D59D01-D37B-4FEE-AC5B-50093E0F8BCE}" type="datetimeFigureOut">
              <a:rPr lang="tr-TR"/>
              <a:pPr>
                <a:defRPr/>
              </a:pPr>
              <a:t>03.03.2016</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B695D51-4F9A-4063-8005-81C2192A6DCA}"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38815854-8D3A-4042-9C59-A29E193110D0}" type="datetimeFigureOut">
              <a:rPr lang="tr-TR"/>
              <a:pPr>
                <a:defRPr/>
              </a:pPr>
              <a:t>03.03.2016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322F1DB6-970D-4D21-A244-0E2047225552}"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5B0705B9-AF2F-476D-A14A-A684645EBF24}" type="datetimeFigureOut">
              <a:rPr lang="tr-TR"/>
              <a:pPr>
                <a:defRPr/>
              </a:pPr>
              <a:t>03.03.2016</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A0F26D3A-9A86-43B6-BB3A-3347BD5BDBAD}"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11B05AB6-0DE6-4E7A-AABE-637B3F88326F}" type="datetimeFigureOut">
              <a:rPr lang="tr-TR"/>
              <a:pPr>
                <a:defRPr/>
              </a:pPr>
              <a:t>03.03.2016</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E3CBEB9A-CC1B-4EAE-9D29-0A1D4B0C668B}"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D6FD0D64-1A63-4360-B99B-1F4E27293B3D}" type="datetimeFigureOut">
              <a:rPr lang="tr-TR"/>
              <a:pPr>
                <a:defRPr/>
              </a:pPr>
              <a:t>03.03.2016</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60C72A80-B2D4-43E0-AA0E-CA1FA4B16738}"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139A6CF7-442C-4E5A-B7A4-18C8D235FCA9}" type="datetimeFigureOut">
              <a:rPr lang="tr-TR"/>
              <a:pPr>
                <a:defRPr/>
              </a:pPr>
              <a:t>03.03.2016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1C74A08F-0FB0-4B2E-85CB-B27F5718FB35}"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2C7D6719-8FAB-4106-89F6-F334F9D55E35}" type="datetimeFigureOut">
              <a:rPr lang="tr-TR"/>
              <a:pPr>
                <a:defRPr/>
              </a:pPr>
              <a:t>03.03.2016</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F709EACB-D064-45A0-AFD7-75410F91BF05}"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6F920872-0A14-4942-9ECD-8B35DF801B66}" type="datetimeFigureOut">
              <a:rPr lang="tr-TR"/>
              <a:pPr>
                <a:defRPr/>
              </a:pPr>
              <a:t>03.03.2016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3A7C6B8B-3204-4941-9D61-A1BC9CFE8388}"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82" r:id="rId1"/>
    <p:sldLayoutId id="2147483681" r:id="rId2"/>
    <p:sldLayoutId id="2147483680" r:id="rId3"/>
    <p:sldLayoutId id="2147483679" r:id="rId4"/>
    <p:sldLayoutId id="2147483678" r:id="rId5"/>
    <p:sldLayoutId id="2147483677" r:id="rId6"/>
    <p:sldLayoutId id="2147483676" r:id="rId7"/>
    <p:sldLayoutId id="2147483675" r:id="rId8"/>
    <p:sldLayoutId id="2147483674" r:id="rId9"/>
    <p:sldLayoutId id="2147483673" r:id="rId10"/>
    <p:sldLayoutId id="2147483672"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black"/>
              </a:solidFill>
              <a:latin typeface="+mn-lt"/>
              <a:cs typeface="+mn-cs"/>
            </a:endParaRPr>
          </a:p>
        </p:txBody>
      </p:sp>
      <p:sp>
        <p:nvSpPr>
          <p:cNvPr id="8" name="7 Serbest Form"/>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prstClr val="black"/>
              </a:solidFill>
              <a:latin typeface="+mn-lt"/>
              <a:cs typeface="+mn-cs"/>
            </a:endParaRPr>
          </a:p>
        </p:txBody>
      </p:sp>
      <p:sp>
        <p:nvSpPr>
          <p:cNvPr id="13316" name="8 Başlık Yer Tutucusu"/>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tr-TR" smtClean="0"/>
              <a:t>Asıl başlık stili için tıklatın</a:t>
            </a:r>
            <a:endParaRPr lang="en-US" smtClean="0"/>
          </a:p>
        </p:txBody>
      </p:sp>
      <p:sp>
        <p:nvSpPr>
          <p:cNvPr id="13317" name="29 Metin Yer Tutucusu"/>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rgbClr val="04617B">
                    <a:shade val="90000"/>
                  </a:srgbClr>
                </a:solidFill>
                <a:cs typeface="+mn-cs"/>
              </a:defRPr>
            </a:lvl1pPr>
          </a:lstStyle>
          <a:p>
            <a:pPr>
              <a:defRPr/>
            </a:pPr>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04617B">
                    <a:shade val="90000"/>
                  </a:srgbClr>
                </a:solidFill>
                <a:cs typeface="+mn-cs"/>
              </a:defRPr>
            </a:lvl1pPr>
          </a:lstStyle>
          <a:p>
            <a:pPr>
              <a:defRPr/>
            </a:pPr>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rgbClr val="04617B">
                    <a:shade val="90000"/>
                  </a:srgbClr>
                </a:solidFill>
                <a:cs typeface="+mn-cs"/>
              </a:defRPr>
            </a:lvl1pPr>
          </a:lstStyle>
          <a:p>
            <a:pPr>
              <a:defRPr/>
            </a:pPr>
            <a:fld id="{19C35055-8754-4EDF-AE04-CD8264740E73}" type="slidenum">
              <a:rPr lang="tr-TR"/>
              <a:pPr>
                <a:defRPr/>
              </a:pPr>
              <a:t>‹#›</a:t>
            </a:fld>
            <a:endParaRPr lang="tr-TR"/>
          </a:p>
        </p:txBody>
      </p:sp>
      <p:grpSp>
        <p:nvGrpSpPr>
          <p:cNvPr id="13321" name="1 Grup"/>
          <p:cNvGrpSpPr>
            <a:grpSpLocks/>
          </p:cNvGrpSpPr>
          <p:nvPr/>
        </p:nvGrpSpPr>
        <p:grpSpPr bwMode="auto">
          <a:xfrm>
            <a:off x="-19050" y="203200"/>
            <a:ext cx="9180513" cy="647700"/>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solidFill>
                  <a:prstClr val="black"/>
                </a:solidFill>
                <a:cs typeface="+mn-cs"/>
              </a:endParaRPr>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solidFill>
                  <a:prstClr val="black"/>
                </a:solidFill>
                <a:cs typeface="+mn-cs"/>
              </a:endParaRPr>
            </a:p>
          </p:txBody>
        </p:sp>
      </p:gr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 Id="rId4" Type="http://schemas.openxmlformats.org/officeDocument/2006/relationships/image" Target="../media/image15.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 Id="rId4" Type="http://schemas.openxmlformats.org/officeDocument/2006/relationships/image" Target="../media/image16.jpe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audio" Target="file:///C:\Documents%20and%20Settings\user\Desktop\1.slayt.wav"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audio" Target="file:///C:\Documents%20and%20Settings\user\Desktop\slayt%202.wav"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3.xml"/><Relationship Id="rId1" Type="http://schemas.openxmlformats.org/officeDocument/2006/relationships/audio" Target="file:///C:\Documents%20and%20Settings\user\Desktop\slayt%203.wav"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audio" Target="file:///C:\Documents%20and%20Settings\user\Desktop\slayt%204.wav"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3.xml"/><Relationship Id="rId1" Type="http://schemas.openxmlformats.org/officeDocument/2006/relationships/audio" Target="file:///C:\Documents%20and%20Settings\user\Desktop\slayt%205.wav"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4" name="Dikdörtgen 3"/>
          <p:cNvSpPr/>
          <p:nvPr/>
        </p:nvSpPr>
        <p:spPr>
          <a:xfrm>
            <a:off x="323528" y="889844"/>
            <a:ext cx="8136904" cy="2585323"/>
          </a:xfrm>
          <a:prstGeom prst="rect">
            <a:avLst/>
          </a:prstGeom>
        </p:spPr>
        <p:txBody>
          <a:bodyPr>
            <a:spAutoFit/>
          </a:bodyPr>
          <a:lstStyle/>
          <a:p>
            <a:pPr marR="36576" algn="ctr" fontAlgn="auto">
              <a:spcBef>
                <a:spcPts val="0"/>
              </a:spcBef>
              <a:spcAft>
                <a:spcPts val="0"/>
              </a:spcAft>
              <a:buClr>
                <a:srgbClr val="FF388C"/>
              </a:buClr>
              <a:buSzPct val="80000"/>
              <a:defRPr/>
            </a:pPr>
            <a:r>
              <a:rPr lang="tr-TR" sz="5400" dirty="0">
                <a:ln>
                  <a:solidFill>
                    <a:srgbClr val="666666"/>
                  </a:solidFill>
                </a:ln>
                <a:solidFill>
                  <a:srgbClr val="FF388C"/>
                </a:solidFill>
                <a:latin typeface="Arial Black" pitchFamily="34" charset="0"/>
                <a:cs typeface="+mn-cs"/>
              </a:rPr>
              <a:t>İSLAMİYET ETKİSİNDE GELİŞEN TÜRK DESTANLARI</a:t>
            </a:r>
          </a:p>
        </p:txBody>
      </p:sp>
      <p:sp>
        <p:nvSpPr>
          <p:cNvPr id="5" name="Dikdörtgen 4"/>
          <p:cNvSpPr/>
          <p:nvPr/>
        </p:nvSpPr>
        <p:spPr>
          <a:xfrm>
            <a:off x="1626961" y="4869160"/>
            <a:ext cx="5890074" cy="646331"/>
          </a:xfrm>
          <a:prstGeom prst="rect">
            <a:avLst/>
          </a:prstGeom>
        </p:spPr>
        <p:txBody>
          <a:bodyPr wrap="none">
            <a:spAutoFit/>
          </a:bodyPr>
          <a:lstStyle/>
          <a:p>
            <a:pPr marR="36576" algn="ctr" fontAlgn="auto">
              <a:spcBef>
                <a:spcPts val="0"/>
              </a:spcBef>
              <a:spcAft>
                <a:spcPts val="0"/>
              </a:spcAft>
              <a:buClr>
                <a:srgbClr val="FF388C"/>
              </a:buClr>
              <a:buSzPct val="80000"/>
              <a:defRPr/>
            </a:pPr>
            <a:r>
              <a:rPr lang="tr-TR" sz="3600" dirty="0">
                <a:ln>
                  <a:solidFill>
                    <a:srgbClr val="666666"/>
                  </a:solidFill>
                </a:ln>
                <a:solidFill>
                  <a:prstClr val="black">
                    <a:lumMod val="95000"/>
                    <a:lumOff val="5000"/>
                  </a:prstClr>
                </a:solidFill>
                <a:latin typeface="Arial Black" pitchFamily="34" charset="0"/>
                <a:cs typeface="+mn-cs"/>
              </a:rPr>
              <a:t>ABDULKADİR ARSLAN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7" name="Text Box 7"/>
          <p:cNvSpPr txBox="1">
            <a:spLocks noChangeArrowheads="1"/>
          </p:cNvSpPr>
          <p:nvPr/>
        </p:nvSpPr>
        <p:spPr bwMode="auto">
          <a:xfrm>
            <a:off x="301625" y="506413"/>
            <a:ext cx="8820150" cy="5262562"/>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endParaRPr lang="tr-TR" sz="3200" b="1" dirty="0">
              <a:solidFill>
                <a:schemeClr val="accent2"/>
              </a:solidFill>
              <a:latin typeface="Comic Sans MS" pitchFamily="66" charset="0"/>
              <a:cs typeface="+mn-cs"/>
            </a:endParaRPr>
          </a:p>
          <a:p>
            <a:pPr eaLnBrk="1" fontAlgn="auto" hangingPunct="1">
              <a:spcBef>
                <a:spcPct val="50000"/>
              </a:spcBef>
              <a:spcAft>
                <a:spcPts val="0"/>
              </a:spcAft>
              <a:defRPr/>
            </a:pPr>
            <a:r>
              <a:rPr lang="tr-TR" sz="3200" b="1" dirty="0">
                <a:solidFill>
                  <a:schemeClr val="tx1">
                    <a:lumMod val="95000"/>
                    <a:lumOff val="5000"/>
                  </a:schemeClr>
                </a:solidFill>
                <a:latin typeface="Arial Black" pitchFamily="34" charset="0"/>
                <a:cs typeface="+mn-cs"/>
              </a:rPr>
              <a:t>Bolu Bey’i, at meraklısı bir beydir. Atçılıkta usta olan seyisi Yusuf’u güzel ve cins at aramak üzere civar köylere gönderir. Yusuf günlerce gezdikten sonra obanın birinde istediği gibi bir tay </a:t>
            </a:r>
            <a:r>
              <a:rPr lang="tr-TR" sz="3200" b="1" dirty="0" err="1">
                <a:solidFill>
                  <a:schemeClr val="tx1">
                    <a:lumMod val="95000"/>
                    <a:lumOff val="5000"/>
                  </a:schemeClr>
                </a:solidFill>
                <a:latin typeface="Arial Black" pitchFamily="34" charset="0"/>
                <a:cs typeface="+mn-cs"/>
              </a:rPr>
              <a:t>bulur.O</a:t>
            </a:r>
            <a:r>
              <a:rPr lang="tr-TR" sz="3200" b="1" dirty="0">
                <a:solidFill>
                  <a:schemeClr val="tx1">
                    <a:lumMod val="95000"/>
                    <a:lumOff val="5000"/>
                  </a:schemeClr>
                </a:solidFill>
                <a:latin typeface="Arial Black" pitchFamily="34" charset="0"/>
                <a:cs typeface="+mn-cs"/>
              </a:rPr>
              <a:t> tayı sahiplerinden satın alır, fakat tay görünüş olarak çirkin ve bakımsızdır. Ama ileride mükemmel bir küheylan olacaktır.</a:t>
            </a:r>
            <a:r>
              <a:rPr lang="tr-TR" dirty="0">
                <a:solidFill>
                  <a:schemeClr val="tx1">
                    <a:lumMod val="95000"/>
                    <a:lumOff val="5000"/>
                  </a:schemeClr>
                </a:solidFill>
                <a:latin typeface="Arial Black" pitchFamily="34" charset="0"/>
                <a:cs typeface="+mn-cs"/>
              </a:rPr>
              <a:t> </a:t>
            </a:r>
          </a:p>
        </p:txBody>
      </p:sp>
      <p:pic>
        <p:nvPicPr>
          <p:cNvPr id="34818" name="Picture 10" descr="anotherhorse"/>
          <p:cNvPicPr>
            <a:picLocks noChangeAspect="1" noChangeArrowheads="1" noCrop="1"/>
          </p:cNvPicPr>
          <p:nvPr/>
        </p:nvPicPr>
        <p:blipFill>
          <a:blip r:embed="rId2" cstate="print"/>
          <a:srcRect/>
          <a:stretch>
            <a:fillRect/>
          </a:stretch>
        </p:blipFill>
        <p:spPr bwMode="auto">
          <a:xfrm>
            <a:off x="5795963" y="5229225"/>
            <a:ext cx="3168650" cy="1296988"/>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127"/>
                                        </p:tgtEl>
                                        <p:attrNameLst>
                                          <p:attrName>style.visibility</p:attrName>
                                        </p:attrNameLst>
                                      </p:cBhvr>
                                      <p:to>
                                        <p:strVal val="visible"/>
                                      </p:to>
                                    </p:set>
                                    <p:anim calcmode="discrete" valueType="clr">
                                      <p:cBhvr override="childStyle">
                                        <p:cTn id="7" dur="80"/>
                                        <p:tgtEl>
                                          <p:spTgt spid="512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127"/>
                                        </p:tgtEl>
                                        <p:attrNameLst>
                                          <p:attrName>fillcolor</p:attrName>
                                        </p:attrNameLst>
                                      </p:cBhvr>
                                      <p:tavLst>
                                        <p:tav tm="0">
                                          <p:val>
                                            <p:clrVal>
                                              <a:schemeClr val="accent2"/>
                                            </p:clrVal>
                                          </p:val>
                                        </p:tav>
                                        <p:tav tm="50000">
                                          <p:val>
                                            <p:clrVal>
                                              <a:schemeClr val="hlink"/>
                                            </p:clrVal>
                                          </p:val>
                                        </p:tav>
                                      </p:tavLst>
                                    </p:anim>
                                    <p:set>
                                      <p:cBhvr>
                                        <p:cTn id="9" dur="80"/>
                                        <p:tgtEl>
                                          <p:spTgt spid="51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312738" y="692150"/>
            <a:ext cx="8229600" cy="4535488"/>
          </a:xfrm>
        </p:spPr>
        <p:txBody>
          <a:bodyPr/>
          <a:lstStyle/>
          <a:p>
            <a:pPr eaLnBrk="1" hangingPunct="1">
              <a:lnSpc>
                <a:spcPct val="90000"/>
              </a:lnSpc>
              <a:buFontTx/>
              <a:buNone/>
              <a:defRPr/>
            </a:pPr>
            <a:r>
              <a:rPr lang="tr-TR" b="1" dirty="0" smtClean="0">
                <a:solidFill>
                  <a:schemeClr val="accent2"/>
                </a:solidFill>
                <a:latin typeface="Comic Sans MS" pitchFamily="66" charset="0"/>
              </a:rPr>
              <a:t>  </a:t>
            </a:r>
          </a:p>
          <a:p>
            <a:pPr eaLnBrk="1" hangingPunct="1">
              <a:lnSpc>
                <a:spcPct val="90000"/>
              </a:lnSpc>
              <a:buFontTx/>
              <a:buNone/>
              <a:defRPr/>
            </a:pPr>
            <a:r>
              <a:rPr lang="tr-TR" b="1" dirty="0" smtClean="0">
                <a:solidFill>
                  <a:schemeClr val="tx1">
                    <a:lumMod val="95000"/>
                    <a:lumOff val="5000"/>
                  </a:schemeClr>
                </a:solidFill>
                <a:latin typeface="Comic Sans MS" pitchFamily="66" charset="0"/>
              </a:rPr>
              <a:t>  </a:t>
            </a:r>
            <a:r>
              <a:rPr lang="tr-TR" sz="2800" b="1" dirty="0" smtClean="0">
                <a:solidFill>
                  <a:schemeClr val="tx1">
                    <a:lumMod val="95000"/>
                    <a:lumOff val="5000"/>
                  </a:schemeClr>
                </a:solidFill>
                <a:latin typeface="Arial Black" pitchFamily="34" charset="0"/>
              </a:rPr>
              <a:t>Yusuf bunu bildiğinden sevinerek geri döner. Bey bu çirkin ve sevimsiz tayı görünce kendisi ile alay edildiğini </a:t>
            </a:r>
            <a:r>
              <a:rPr lang="tr-TR" sz="2800" b="1" dirty="0" err="1" smtClean="0">
                <a:solidFill>
                  <a:schemeClr val="tx1">
                    <a:lumMod val="95000"/>
                    <a:lumOff val="5000"/>
                  </a:schemeClr>
                </a:solidFill>
                <a:latin typeface="Arial Black" pitchFamily="34" charset="0"/>
              </a:rPr>
              <a:t>sanar</a:t>
            </a:r>
            <a:r>
              <a:rPr lang="tr-TR" sz="2800" b="1" dirty="0" smtClean="0">
                <a:solidFill>
                  <a:schemeClr val="tx1">
                    <a:lumMod val="95000"/>
                    <a:lumOff val="5000"/>
                  </a:schemeClr>
                </a:solidFill>
                <a:latin typeface="Arial Black" pitchFamily="34" charset="0"/>
              </a:rPr>
              <a:t> ve Yusuf’un gözlerine mil çektirerek tayı da ona verip yanından </a:t>
            </a:r>
            <a:r>
              <a:rPr lang="tr-TR" sz="2800" b="1" dirty="0" err="1" smtClean="0">
                <a:solidFill>
                  <a:schemeClr val="tx1">
                    <a:lumMod val="95000"/>
                    <a:lumOff val="5000"/>
                  </a:schemeClr>
                </a:solidFill>
                <a:latin typeface="Arial Black" pitchFamily="34" charset="0"/>
              </a:rPr>
              <a:t>kovar.Yusuf</a:t>
            </a:r>
            <a:r>
              <a:rPr lang="tr-TR" sz="2800" b="1" dirty="0" smtClean="0">
                <a:solidFill>
                  <a:schemeClr val="tx1">
                    <a:lumMod val="95000"/>
                    <a:lumOff val="5000"/>
                  </a:schemeClr>
                </a:solidFill>
                <a:latin typeface="Arial Black" pitchFamily="34" charset="0"/>
              </a:rPr>
              <a:t> köye geldiğinde olup bitenleri oğluna anlatır ve oğlu da daha o günlerden Bolu Beyine karşı içinde durulmaz bir kin taşır. </a:t>
            </a:r>
          </a:p>
        </p:txBody>
      </p:sp>
      <p:pic>
        <p:nvPicPr>
          <p:cNvPr id="35842" name="Picture 4" descr="2pferde"/>
          <p:cNvPicPr>
            <a:picLocks noChangeAspect="1" noChangeArrowheads="1" noCrop="1"/>
          </p:cNvPicPr>
          <p:nvPr/>
        </p:nvPicPr>
        <p:blipFill>
          <a:blip r:embed="rId2" cstate="print"/>
          <a:srcRect/>
          <a:stretch>
            <a:fillRect/>
          </a:stretch>
        </p:blipFill>
        <p:spPr bwMode="auto">
          <a:xfrm>
            <a:off x="2195513" y="4652963"/>
            <a:ext cx="1728787" cy="1871662"/>
          </a:xfrm>
          <a:prstGeom prst="rect">
            <a:avLst/>
          </a:prstGeom>
          <a:noFill/>
          <a:ln w="9525">
            <a:noFill/>
            <a:miter lim="800000"/>
            <a:headEnd/>
            <a:tailEnd/>
          </a:ln>
        </p:spPr>
      </p:pic>
      <p:pic>
        <p:nvPicPr>
          <p:cNvPr id="35843" name="Picture 5" descr="2pferde"/>
          <p:cNvPicPr>
            <a:picLocks noChangeAspect="1" noChangeArrowheads="1" noCrop="1"/>
          </p:cNvPicPr>
          <p:nvPr/>
        </p:nvPicPr>
        <p:blipFill>
          <a:blip r:embed="rId2" cstate="print"/>
          <a:srcRect/>
          <a:stretch>
            <a:fillRect/>
          </a:stretch>
        </p:blipFill>
        <p:spPr bwMode="auto">
          <a:xfrm>
            <a:off x="6011863" y="4581525"/>
            <a:ext cx="1728787" cy="1871663"/>
          </a:xfrm>
          <a:prstGeom prst="rect">
            <a:avLst/>
          </a:prstGeom>
          <a:noFill/>
          <a:ln w="9525">
            <a:noFill/>
            <a:miter lim="800000"/>
            <a:headEnd/>
            <a:tailEnd/>
          </a:ln>
        </p:spPr>
      </p:pic>
      <p:pic>
        <p:nvPicPr>
          <p:cNvPr id="35844" name="Picture 6" descr="2pferde"/>
          <p:cNvPicPr>
            <a:picLocks noChangeAspect="1" noChangeArrowheads="1" noCrop="1"/>
          </p:cNvPicPr>
          <p:nvPr/>
        </p:nvPicPr>
        <p:blipFill>
          <a:blip r:embed="rId2" cstate="print"/>
          <a:srcRect/>
          <a:stretch>
            <a:fillRect/>
          </a:stretch>
        </p:blipFill>
        <p:spPr bwMode="auto">
          <a:xfrm>
            <a:off x="4427538" y="4652963"/>
            <a:ext cx="1728787" cy="1871662"/>
          </a:xfrm>
          <a:prstGeom prst="rect">
            <a:avLst/>
          </a:prstGeom>
          <a:noFill/>
          <a:ln w="9525">
            <a:noFill/>
            <a:miter lim="800000"/>
            <a:headEnd/>
            <a:tailEnd/>
          </a:ln>
        </p:spPr>
      </p:pic>
      <p:pic>
        <p:nvPicPr>
          <p:cNvPr id="35845" name="Picture 8" descr="2pferde"/>
          <p:cNvPicPr>
            <a:picLocks noChangeAspect="1" noChangeArrowheads="1" noCrop="1"/>
          </p:cNvPicPr>
          <p:nvPr/>
        </p:nvPicPr>
        <p:blipFill>
          <a:blip r:embed="rId2" cstate="print"/>
          <a:srcRect/>
          <a:stretch>
            <a:fillRect/>
          </a:stretch>
        </p:blipFill>
        <p:spPr bwMode="auto">
          <a:xfrm>
            <a:off x="539750" y="4986338"/>
            <a:ext cx="1728788" cy="1871662"/>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7">
                                            <p:txEl>
                                              <p:pRg st="0" end="0"/>
                                            </p:txEl>
                                          </p:spTgt>
                                        </p:tgtEl>
                                        <p:attrNameLst>
                                          <p:attrName>style.visibility</p:attrName>
                                        </p:attrNameLst>
                                      </p:cBhvr>
                                      <p:to>
                                        <p:strVal val="visible"/>
                                      </p:to>
                                    </p:set>
                                    <p:anim calcmode="discrete" valueType="clr">
                                      <p:cBhvr override="childStyle">
                                        <p:cTn id="7" dur="80"/>
                                        <p:tgtEl>
                                          <p:spTgt spid="614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147">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147">
                                            <p:txEl>
                                              <p:pRg st="1" end="1"/>
                                            </p:txEl>
                                          </p:spTgt>
                                        </p:tgtEl>
                                        <p:attrNameLst>
                                          <p:attrName>style.visibility</p:attrName>
                                        </p:attrNameLst>
                                      </p:cBhvr>
                                      <p:to>
                                        <p:strVal val="visible"/>
                                      </p:to>
                                    </p:set>
                                    <p:anim calcmode="discrete" valueType="clr">
                                      <p:cBhvr override="childStyle">
                                        <p:cTn id="14" dur="80"/>
                                        <p:tgtEl>
                                          <p:spTgt spid="6147">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147">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6147">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179388" y="188913"/>
            <a:ext cx="8229600" cy="4525962"/>
          </a:xfrm>
        </p:spPr>
        <p:txBody>
          <a:bodyPr/>
          <a:lstStyle/>
          <a:p>
            <a:pPr eaLnBrk="1" hangingPunct="1">
              <a:buFontTx/>
              <a:buNone/>
              <a:defRPr/>
            </a:pPr>
            <a:r>
              <a:rPr lang="tr-TR" b="1" dirty="0" smtClean="0">
                <a:solidFill>
                  <a:schemeClr val="accent2"/>
                </a:solidFill>
                <a:latin typeface="Comic Sans MS" pitchFamily="66" charset="0"/>
              </a:rPr>
              <a:t>  </a:t>
            </a:r>
          </a:p>
          <a:p>
            <a:pPr eaLnBrk="1" hangingPunct="1">
              <a:buFontTx/>
              <a:buNone/>
              <a:defRPr/>
            </a:pPr>
            <a:endParaRPr lang="tr-TR" sz="3600" b="1" dirty="0">
              <a:solidFill>
                <a:schemeClr val="accent2"/>
              </a:solidFill>
              <a:latin typeface="Comic Sans MS" pitchFamily="66" charset="0"/>
            </a:endParaRPr>
          </a:p>
          <a:p>
            <a:pPr eaLnBrk="1" hangingPunct="1">
              <a:buFontTx/>
              <a:buNone/>
              <a:defRPr/>
            </a:pPr>
            <a:r>
              <a:rPr lang="tr-TR" sz="3600" b="1" dirty="0" smtClean="0">
                <a:solidFill>
                  <a:schemeClr val="tx1">
                    <a:lumMod val="95000"/>
                    <a:lumOff val="5000"/>
                  </a:schemeClr>
                </a:solidFill>
                <a:latin typeface="Arial Black" pitchFamily="34" charset="0"/>
              </a:rPr>
              <a:t>  Baba oğul, tayı terbiye etmeye başlarlar, yıllar geçer tay artık çok güzel bir küheylan olmuştur.</a:t>
            </a:r>
          </a:p>
          <a:p>
            <a:pPr eaLnBrk="1" hangingPunct="1">
              <a:buFontTx/>
              <a:buNone/>
              <a:defRPr/>
            </a:pPr>
            <a:r>
              <a:rPr lang="tr-TR" sz="3600" b="1" dirty="0" smtClean="0">
                <a:solidFill>
                  <a:schemeClr val="tx1">
                    <a:lumMod val="95000"/>
                    <a:lumOff val="5000"/>
                  </a:schemeClr>
                </a:solidFill>
                <a:latin typeface="Arial Black" pitchFamily="34" charset="0"/>
              </a:rPr>
              <a:t>  Rüzgar gibi koşmakta, ceylan gibi sıçramakta, türlü savaş oyunları bilmektedir. </a:t>
            </a:r>
            <a:endParaRPr lang="tr-TR" sz="3600" dirty="0" smtClean="0">
              <a:solidFill>
                <a:schemeClr val="tx1">
                  <a:lumMod val="95000"/>
                  <a:lumOff val="5000"/>
                </a:schemeClr>
              </a:solidFill>
              <a:latin typeface="Arial Black" pitchFamily="34" charset="0"/>
            </a:endParaRPr>
          </a:p>
        </p:txBody>
      </p:sp>
      <p:pic>
        <p:nvPicPr>
          <p:cNvPr id="36866" name="Picture 5" descr="horse_black_rear_md_wht"/>
          <p:cNvPicPr>
            <a:picLocks noChangeAspect="1" noChangeArrowheads="1" noCrop="1"/>
          </p:cNvPicPr>
          <p:nvPr/>
        </p:nvPicPr>
        <p:blipFill>
          <a:blip r:embed="rId2" cstate="print"/>
          <a:srcRect/>
          <a:stretch>
            <a:fillRect/>
          </a:stretch>
        </p:blipFill>
        <p:spPr bwMode="auto">
          <a:xfrm>
            <a:off x="6156325" y="3516313"/>
            <a:ext cx="3168650" cy="3355975"/>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171">
                                            <p:txEl>
                                              <p:pRg st="0" end="0"/>
                                            </p:txEl>
                                          </p:spTgt>
                                        </p:tgtEl>
                                        <p:attrNameLst>
                                          <p:attrName>style.visibility</p:attrName>
                                        </p:attrNameLst>
                                      </p:cBhvr>
                                      <p:to>
                                        <p:strVal val="visible"/>
                                      </p:to>
                                    </p:set>
                                    <p:anim calcmode="discrete" valueType="clr">
                                      <p:cBhvr override="childStyle">
                                        <p:cTn id="7" dur="80"/>
                                        <p:tgtEl>
                                          <p:spTgt spid="71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7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171">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7171">
                                            <p:txEl>
                                              <p:pRg st="2" end="2"/>
                                            </p:txEl>
                                          </p:spTgt>
                                        </p:tgtEl>
                                        <p:attrNameLst>
                                          <p:attrName>style.visibility</p:attrName>
                                        </p:attrNameLst>
                                      </p:cBhvr>
                                      <p:to>
                                        <p:strVal val="visible"/>
                                      </p:to>
                                    </p:set>
                                    <p:anim calcmode="discrete" valueType="clr">
                                      <p:cBhvr override="childStyle">
                                        <p:cTn id="14" dur="80"/>
                                        <p:tgtEl>
                                          <p:spTgt spid="717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171">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7171">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7171">
                                            <p:txEl>
                                              <p:pRg st="3" end="3"/>
                                            </p:txEl>
                                          </p:spTgt>
                                        </p:tgtEl>
                                        <p:attrNameLst>
                                          <p:attrName>style.visibility</p:attrName>
                                        </p:attrNameLst>
                                      </p:cBhvr>
                                      <p:to>
                                        <p:strVal val="visible"/>
                                      </p:to>
                                    </p:set>
                                    <p:anim calcmode="discrete" valueType="clr">
                                      <p:cBhvr override="childStyle">
                                        <p:cTn id="21" dur="80"/>
                                        <p:tgtEl>
                                          <p:spTgt spid="717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171">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7171">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250825" y="476250"/>
            <a:ext cx="4897438" cy="5905500"/>
          </a:xfrm>
        </p:spPr>
        <p:txBody>
          <a:bodyPr/>
          <a:lstStyle/>
          <a:p>
            <a:pPr eaLnBrk="1" hangingPunct="1">
              <a:buFontTx/>
              <a:buNone/>
              <a:defRPr/>
            </a:pPr>
            <a:r>
              <a:rPr lang="tr-TR" dirty="0" smtClean="0"/>
              <a:t>  </a:t>
            </a:r>
          </a:p>
          <a:p>
            <a:pPr eaLnBrk="1" hangingPunct="1">
              <a:buFontTx/>
              <a:buNone/>
              <a:defRPr/>
            </a:pPr>
            <a:r>
              <a:rPr lang="tr-TR" sz="2800" b="1" dirty="0" smtClean="0">
                <a:solidFill>
                  <a:schemeClr val="tx1">
                    <a:lumMod val="95000"/>
                    <a:lumOff val="5000"/>
                  </a:schemeClr>
                </a:solidFill>
                <a:latin typeface="Arial Black" pitchFamily="34" charset="0"/>
              </a:rPr>
              <a:t>  Bu arada Kör Yusuf ‘un </a:t>
            </a:r>
          </a:p>
          <a:p>
            <a:pPr eaLnBrk="1" hangingPunct="1">
              <a:buFontTx/>
              <a:buNone/>
              <a:defRPr/>
            </a:pPr>
            <a:r>
              <a:rPr lang="tr-TR" sz="2800" b="1" dirty="0" smtClean="0">
                <a:solidFill>
                  <a:schemeClr val="tx1">
                    <a:lumMod val="95000"/>
                    <a:lumOff val="5000"/>
                  </a:schemeClr>
                </a:solidFill>
                <a:latin typeface="Arial Black" pitchFamily="34" charset="0"/>
              </a:rPr>
              <a:t>  oğlu Ruşen Ali de büyümüş,</a:t>
            </a:r>
          </a:p>
          <a:p>
            <a:pPr eaLnBrk="1" hangingPunct="1">
              <a:buFontTx/>
              <a:buNone/>
              <a:defRPr/>
            </a:pPr>
            <a:r>
              <a:rPr lang="tr-TR" sz="2800" b="1" dirty="0" smtClean="0">
                <a:solidFill>
                  <a:schemeClr val="tx1">
                    <a:lumMod val="95000"/>
                    <a:lumOff val="5000"/>
                  </a:schemeClr>
                </a:solidFill>
                <a:latin typeface="Arial Black" pitchFamily="34" charset="0"/>
              </a:rPr>
              <a:t>  güçlü kuvvetli bir delikanlı olmuştur. Olmuştur da Bolu Beyine</a:t>
            </a:r>
          </a:p>
          <a:p>
            <a:pPr eaLnBrk="1" hangingPunct="1">
              <a:buFontTx/>
              <a:buNone/>
              <a:defRPr/>
            </a:pPr>
            <a:r>
              <a:rPr lang="tr-TR" sz="2800" b="1" dirty="0" smtClean="0">
                <a:solidFill>
                  <a:schemeClr val="tx1">
                    <a:lumMod val="95000"/>
                    <a:lumOff val="5000"/>
                  </a:schemeClr>
                </a:solidFill>
                <a:latin typeface="Arial Black" pitchFamily="34" charset="0"/>
              </a:rPr>
              <a:t>  karşı gitgide kini artmaktadır.</a:t>
            </a:r>
            <a:r>
              <a:rPr lang="tr-TR" sz="2800" dirty="0" smtClean="0">
                <a:solidFill>
                  <a:schemeClr val="tx1">
                    <a:lumMod val="95000"/>
                    <a:lumOff val="5000"/>
                  </a:schemeClr>
                </a:solidFill>
                <a:latin typeface="Arial Black" pitchFamily="34" charset="0"/>
              </a:rPr>
              <a:t> </a:t>
            </a:r>
          </a:p>
          <a:p>
            <a:pPr eaLnBrk="1" hangingPunct="1">
              <a:buFontTx/>
              <a:buNone/>
              <a:defRPr/>
            </a:pPr>
            <a:endParaRPr lang="tr-TR" dirty="0" smtClean="0"/>
          </a:p>
        </p:txBody>
      </p:sp>
      <p:pic>
        <p:nvPicPr>
          <p:cNvPr id="37890" name="Picture 4" descr="koroglu"/>
          <p:cNvPicPr>
            <a:picLocks noChangeAspect="1" noChangeArrowheads="1"/>
          </p:cNvPicPr>
          <p:nvPr/>
        </p:nvPicPr>
        <p:blipFill>
          <a:blip r:embed="rId2" cstate="print"/>
          <a:srcRect/>
          <a:stretch>
            <a:fillRect/>
          </a:stretch>
        </p:blipFill>
        <p:spPr bwMode="auto">
          <a:xfrm>
            <a:off x="5435600" y="908050"/>
            <a:ext cx="3384550" cy="5616575"/>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195">
                                            <p:txEl>
                                              <p:pRg st="0" end="0"/>
                                            </p:txEl>
                                          </p:spTgt>
                                        </p:tgtEl>
                                        <p:attrNameLst>
                                          <p:attrName>style.visibility</p:attrName>
                                        </p:attrNameLst>
                                      </p:cBhvr>
                                      <p:to>
                                        <p:strVal val="visible"/>
                                      </p:to>
                                    </p:set>
                                    <p:anim calcmode="discrete" valueType="clr">
                                      <p:cBhvr override="childStyle">
                                        <p:cTn id="7" dur="80"/>
                                        <p:tgtEl>
                                          <p:spTgt spid="81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19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19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8195">
                                            <p:txEl>
                                              <p:pRg st="1" end="1"/>
                                            </p:txEl>
                                          </p:spTgt>
                                        </p:tgtEl>
                                        <p:attrNameLst>
                                          <p:attrName>style.visibility</p:attrName>
                                        </p:attrNameLst>
                                      </p:cBhvr>
                                      <p:to>
                                        <p:strVal val="visible"/>
                                      </p:to>
                                    </p:set>
                                    <p:anim calcmode="discrete" valueType="clr">
                                      <p:cBhvr override="childStyle">
                                        <p:cTn id="14" dur="80"/>
                                        <p:tgtEl>
                                          <p:spTgt spid="819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195">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8195">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8195">
                                            <p:txEl>
                                              <p:pRg st="2" end="2"/>
                                            </p:txEl>
                                          </p:spTgt>
                                        </p:tgtEl>
                                        <p:attrNameLst>
                                          <p:attrName>style.visibility</p:attrName>
                                        </p:attrNameLst>
                                      </p:cBhvr>
                                      <p:to>
                                        <p:strVal val="visible"/>
                                      </p:to>
                                    </p:set>
                                    <p:anim calcmode="discrete" valueType="clr">
                                      <p:cBhvr override="childStyle">
                                        <p:cTn id="21" dur="80"/>
                                        <p:tgtEl>
                                          <p:spTgt spid="819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195">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8195">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8195">
                                            <p:txEl>
                                              <p:pRg st="3" end="3"/>
                                            </p:txEl>
                                          </p:spTgt>
                                        </p:tgtEl>
                                        <p:attrNameLst>
                                          <p:attrName>style.visibility</p:attrName>
                                        </p:attrNameLst>
                                      </p:cBhvr>
                                      <p:to>
                                        <p:strVal val="visible"/>
                                      </p:to>
                                    </p:set>
                                    <p:anim calcmode="discrete" valueType="clr">
                                      <p:cBhvr override="childStyle">
                                        <p:cTn id="28" dur="80"/>
                                        <p:tgtEl>
                                          <p:spTgt spid="819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8195">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8195">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8195">
                                            <p:txEl>
                                              <p:pRg st="4" end="4"/>
                                            </p:txEl>
                                          </p:spTgt>
                                        </p:tgtEl>
                                        <p:attrNameLst>
                                          <p:attrName>style.visibility</p:attrName>
                                        </p:attrNameLst>
                                      </p:cBhvr>
                                      <p:to>
                                        <p:strVal val="visible"/>
                                      </p:to>
                                    </p:set>
                                    <p:anim calcmode="discrete" valueType="clr">
                                      <p:cBhvr override="childStyle">
                                        <p:cTn id="35" dur="80"/>
                                        <p:tgtEl>
                                          <p:spTgt spid="819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8195">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8195">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1042988" y="404813"/>
            <a:ext cx="6985000" cy="6453187"/>
          </a:xfrm>
        </p:spPr>
        <p:txBody>
          <a:bodyPr/>
          <a:lstStyle/>
          <a:p>
            <a:pPr eaLnBrk="1" hangingPunct="1">
              <a:lnSpc>
                <a:spcPct val="80000"/>
              </a:lnSpc>
              <a:buFontTx/>
              <a:buNone/>
              <a:defRPr/>
            </a:pPr>
            <a:r>
              <a:rPr lang="tr-TR" sz="1400" b="1" dirty="0" smtClean="0"/>
              <a:t> </a:t>
            </a:r>
          </a:p>
          <a:p>
            <a:pPr eaLnBrk="1" hangingPunct="1">
              <a:lnSpc>
                <a:spcPct val="80000"/>
              </a:lnSpc>
              <a:buFontTx/>
              <a:buNone/>
              <a:defRPr/>
            </a:pPr>
            <a:endParaRPr lang="tr-TR" sz="1400" b="1" dirty="0" smtClean="0"/>
          </a:p>
          <a:p>
            <a:pPr eaLnBrk="1" hangingPunct="1">
              <a:lnSpc>
                <a:spcPct val="80000"/>
              </a:lnSpc>
              <a:buFontTx/>
              <a:buNone/>
              <a:defRPr/>
            </a:pPr>
            <a:endParaRPr lang="tr-TR" sz="1400" b="1" dirty="0" smtClean="0"/>
          </a:p>
          <a:p>
            <a:pPr eaLnBrk="1" hangingPunct="1">
              <a:lnSpc>
                <a:spcPct val="80000"/>
              </a:lnSpc>
              <a:buFontTx/>
              <a:buNone/>
              <a:defRPr/>
            </a:pPr>
            <a:endParaRPr lang="tr-TR" sz="2400" b="1" dirty="0" smtClean="0"/>
          </a:p>
          <a:p>
            <a:pPr eaLnBrk="1" hangingPunct="1">
              <a:lnSpc>
                <a:spcPct val="80000"/>
              </a:lnSpc>
              <a:buFontTx/>
              <a:buNone/>
              <a:defRPr/>
            </a:pPr>
            <a:r>
              <a:rPr lang="tr-TR" b="1" dirty="0" smtClean="0">
                <a:solidFill>
                  <a:srgbClr val="000099"/>
                </a:solidFill>
                <a:latin typeface="Comic Sans MS" pitchFamily="66" charset="0"/>
              </a:rPr>
              <a:t>   </a:t>
            </a:r>
            <a:r>
              <a:rPr lang="tr-TR" sz="3200" b="1" dirty="0" smtClean="0">
                <a:solidFill>
                  <a:schemeClr val="tx1">
                    <a:lumMod val="95000"/>
                    <a:lumOff val="5000"/>
                  </a:schemeClr>
                </a:solidFill>
                <a:latin typeface="Arial Black" pitchFamily="34" charset="0"/>
              </a:rPr>
              <a:t>Kör Yusuf’un oğlu Ruşen Ali dağa çıkar. Geleni geçeni soyarak ününü bütün bölgeye yayar.</a:t>
            </a:r>
          </a:p>
          <a:p>
            <a:pPr eaLnBrk="1" hangingPunct="1">
              <a:lnSpc>
                <a:spcPct val="80000"/>
              </a:lnSpc>
              <a:buFontTx/>
              <a:buNone/>
              <a:defRPr/>
            </a:pPr>
            <a:r>
              <a:rPr lang="tr-TR" sz="3200" b="1" dirty="0">
                <a:solidFill>
                  <a:schemeClr val="tx1">
                    <a:lumMod val="95000"/>
                    <a:lumOff val="5000"/>
                  </a:schemeClr>
                </a:solidFill>
                <a:latin typeface="Arial Black" pitchFamily="34" charset="0"/>
              </a:rPr>
              <a:t> </a:t>
            </a:r>
            <a:r>
              <a:rPr lang="tr-TR" sz="3200" b="1" dirty="0" smtClean="0">
                <a:solidFill>
                  <a:schemeClr val="tx1">
                    <a:lumMod val="95000"/>
                    <a:lumOff val="5000"/>
                  </a:schemeClr>
                </a:solidFill>
                <a:latin typeface="Arial Black" pitchFamily="34" charset="0"/>
              </a:rPr>
              <a:t>  </a:t>
            </a:r>
            <a:r>
              <a:rPr lang="tr-TR" sz="3200" b="1" dirty="0" err="1" smtClean="0">
                <a:solidFill>
                  <a:schemeClr val="tx1">
                    <a:lumMod val="95000"/>
                    <a:lumOff val="5000"/>
                  </a:schemeClr>
                </a:solidFill>
                <a:latin typeface="Arial Black" pitchFamily="34" charset="0"/>
              </a:rPr>
              <a:t>Çamlıbelde</a:t>
            </a:r>
            <a:r>
              <a:rPr lang="tr-TR" sz="3200" b="1" dirty="0" smtClean="0">
                <a:solidFill>
                  <a:schemeClr val="tx1">
                    <a:lumMod val="95000"/>
                    <a:lumOff val="5000"/>
                  </a:schemeClr>
                </a:solidFill>
                <a:latin typeface="Arial Black" pitchFamily="34" charset="0"/>
              </a:rPr>
              <a:t> bir kale yaptırarak, gelip geçen kervanlardan </a:t>
            </a:r>
            <a:r>
              <a:rPr lang="tr-TR" sz="3200" b="1" dirty="0" err="1" smtClean="0">
                <a:solidFill>
                  <a:schemeClr val="tx1">
                    <a:lumMod val="95000"/>
                    <a:lumOff val="5000"/>
                  </a:schemeClr>
                </a:solidFill>
                <a:latin typeface="Arial Black" pitchFamily="34" charset="0"/>
              </a:rPr>
              <a:t>bac</a:t>
            </a:r>
            <a:r>
              <a:rPr lang="tr-TR" sz="3200" b="1" dirty="0" smtClean="0">
                <a:solidFill>
                  <a:schemeClr val="tx1">
                    <a:lumMod val="95000"/>
                    <a:lumOff val="5000"/>
                  </a:schemeClr>
                </a:solidFill>
                <a:latin typeface="Arial Black" pitchFamily="34" charset="0"/>
              </a:rPr>
              <a:t>(haraç) almaya başlar. Vermeyen kervanları soyar, üzerine gönderilen orduları bozguna uğratır. </a:t>
            </a:r>
            <a:br>
              <a:rPr lang="tr-TR" sz="3200" b="1" dirty="0" smtClean="0">
                <a:solidFill>
                  <a:schemeClr val="tx1">
                    <a:lumMod val="95000"/>
                    <a:lumOff val="5000"/>
                  </a:schemeClr>
                </a:solidFill>
                <a:latin typeface="Arial Black" pitchFamily="34" charset="0"/>
              </a:rPr>
            </a:br>
            <a:r>
              <a:rPr lang="tr-TR" sz="2400" b="1" dirty="0" smtClean="0">
                <a:latin typeface="Comic Sans MS" pitchFamily="66" charset="0"/>
              </a:rPr>
              <a:t/>
            </a:r>
            <a:br>
              <a:rPr lang="tr-TR" sz="2400" b="1" dirty="0" smtClean="0">
                <a:latin typeface="Comic Sans MS" pitchFamily="66" charset="0"/>
              </a:rPr>
            </a:br>
            <a:endParaRPr lang="tr-TR" sz="2400" b="1" dirty="0" smtClean="0">
              <a:latin typeface="Comic Sans MS" pitchFamily="66" charset="0"/>
            </a:endParaRPr>
          </a:p>
          <a:p>
            <a:pPr eaLnBrk="1" hangingPunct="1">
              <a:lnSpc>
                <a:spcPct val="80000"/>
              </a:lnSpc>
              <a:buFontTx/>
              <a:buNone/>
              <a:defRPr/>
            </a:pPr>
            <a:r>
              <a:rPr lang="tr-TR" sz="1400" b="1" dirty="0" smtClean="0"/>
              <a:t>  </a:t>
            </a:r>
          </a:p>
        </p:txBody>
      </p:sp>
    </p:spTree>
  </p:cSld>
  <p:clrMapOvr>
    <a:masterClrMapping/>
  </p:clrMapOvr>
  <p:transition>
    <p:checke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7" name="Text Box 7"/>
          <p:cNvSpPr txBox="1">
            <a:spLocks noChangeArrowheads="1"/>
          </p:cNvSpPr>
          <p:nvPr/>
        </p:nvSpPr>
        <p:spPr bwMode="auto">
          <a:xfrm>
            <a:off x="323850" y="0"/>
            <a:ext cx="8820150" cy="6002338"/>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endParaRPr lang="tr-TR" sz="3200" b="1" dirty="0">
              <a:solidFill>
                <a:schemeClr val="accent2"/>
              </a:solidFill>
              <a:latin typeface="Arial Black" pitchFamily="34" charset="0"/>
              <a:cs typeface="+mn-cs"/>
            </a:endParaRPr>
          </a:p>
          <a:p>
            <a:pPr eaLnBrk="1" fontAlgn="auto" hangingPunct="1">
              <a:spcBef>
                <a:spcPct val="50000"/>
              </a:spcBef>
              <a:spcAft>
                <a:spcPts val="0"/>
              </a:spcAft>
              <a:defRPr/>
            </a:pPr>
            <a:endParaRPr lang="tr-TR" sz="3200" b="1" dirty="0" smtClean="0">
              <a:solidFill>
                <a:schemeClr val="tx1">
                  <a:lumMod val="95000"/>
                  <a:lumOff val="5000"/>
                </a:schemeClr>
              </a:solidFill>
              <a:latin typeface="Arial Black" pitchFamily="34" charset="0"/>
              <a:cs typeface="+mn-cs"/>
            </a:endParaRPr>
          </a:p>
          <a:p>
            <a:pPr eaLnBrk="1" fontAlgn="auto" hangingPunct="1">
              <a:spcBef>
                <a:spcPct val="50000"/>
              </a:spcBef>
              <a:spcAft>
                <a:spcPts val="0"/>
              </a:spcAft>
              <a:defRPr/>
            </a:pPr>
            <a:r>
              <a:rPr lang="tr-TR" sz="3200" b="1" dirty="0" smtClean="0">
                <a:solidFill>
                  <a:schemeClr val="tx1">
                    <a:lumMod val="95000"/>
                    <a:lumOff val="5000"/>
                  </a:schemeClr>
                </a:solidFill>
                <a:latin typeface="Arial Black" pitchFamily="34" charset="0"/>
                <a:cs typeface="+mn-cs"/>
              </a:rPr>
              <a:t>Bolu </a:t>
            </a:r>
            <a:r>
              <a:rPr lang="tr-TR" sz="3200" b="1" dirty="0">
                <a:solidFill>
                  <a:schemeClr val="tx1">
                    <a:lumMod val="95000"/>
                    <a:lumOff val="5000"/>
                  </a:schemeClr>
                </a:solidFill>
                <a:latin typeface="Arial Black" pitchFamily="34" charset="0"/>
                <a:cs typeface="+mn-cs"/>
              </a:rPr>
              <a:t>Bey’i, at meraklısı bir beydir. Atçılıkta usta olan seyisi Yusuf’u güzel ve cins at aramak üzere civar köylere gönderir. Yusuf günlerce gezdikten sonra obanın birinde istediği gibi bir tay </a:t>
            </a:r>
            <a:r>
              <a:rPr lang="tr-TR" sz="3200" b="1" dirty="0" err="1">
                <a:solidFill>
                  <a:schemeClr val="tx1">
                    <a:lumMod val="95000"/>
                    <a:lumOff val="5000"/>
                  </a:schemeClr>
                </a:solidFill>
                <a:latin typeface="Arial Black" pitchFamily="34" charset="0"/>
                <a:cs typeface="+mn-cs"/>
              </a:rPr>
              <a:t>bulur.O</a:t>
            </a:r>
            <a:r>
              <a:rPr lang="tr-TR" sz="3200" b="1" dirty="0">
                <a:solidFill>
                  <a:schemeClr val="tx1">
                    <a:lumMod val="95000"/>
                    <a:lumOff val="5000"/>
                  </a:schemeClr>
                </a:solidFill>
                <a:latin typeface="Arial Black" pitchFamily="34" charset="0"/>
                <a:cs typeface="+mn-cs"/>
              </a:rPr>
              <a:t> tayı sahiplerinden satın alır, fakat tay görünüş olarak çirkin ve bakımsızdır. Ama ileride mükemmel bir küheylan olacaktır.</a:t>
            </a:r>
            <a:r>
              <a:rPr lang="tr-TR" sz="3200" dirty="0">
                <a:solidFill>
                  <a:schemeClr val="tx1">
                    <a:lumMod val="95000"/>
                    <a:lumOff val="5000"/>
                  </a:schemeClr>
                </a:solidFill>
                <a:latin typeface="Arial Black" pitchFamily="34" charset="0"/>
                <a:cs typeface="+mn-cs"/>
              </a:rPr>
              <a:t> </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127"/>
                                        </p:tgtEl>
                                        <p:attrNameLst>
                                          <p:attrName>style.visibility</p:attrName>
                                        </p:attrNameLst>
                                      </p:cBhvr>
                                      <p:to>
                                        <p:strVal val="visible"/>
                                      </p:to>
                                    </p:set>
                                    <p:anim calcmode="discrete" valueType="clr">
                                      <p:cBhvr override="childStyle">
                                        <p:cTn id="7" dur="80"/>
                                        <p:tgtEl>
                                          <p:spTgt spid="512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127"/>
                                        </p:tgtEl>
                                        <p:attrNameLst>
                                          <p:attrName>fillcolor</p:attrName>
                                        </p:attrNameLst>
                                      </p:cBhvr>
                                      <p:tavLst>
                                        <p:tav tm="0">
                                          <p:val>
                                            <p:clrVal>
                                              <a:schemeClr val="accent2"/>
                                            </p:clrVal>
                                          </p:val>
                                        </p:tav>
                                        <p:tav tm="50000">
                                          <p:val>
                                            <p:clrVal>
                                              <a:schemeClr val="hlink"/>
                                            </p:clrVal>
                                          </p:val>
                                        </p:tav>
                                      </p:tavLst>
                                    </p:anim>
                                    <p:set>
                                      <p:cBhvr>
                                        <p:cTn id="9" dur="80"/>
                                        <p:tgtEl>
                                          <p:spTgt spid="51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457200" y="404813"/>
            <a:ext cx="8229600" cy="4103687"/>
          </a:xfrm>
        </p:spPr>
        <p:txBody>
          <a:bodyPr/>
          <a:lstStyle/>
          <a:p>
            <a:pPr eaLnBrk="1" hangingPunct="1">
              <a:lnSpc>
                <a:spcPct val="90000"/>
              </a:lnSpc>
              <a:buFontTx/>
              <a:buNone/>
              <a:defRPr/>
            </a:pPr>
            <a:r>
              <a:rPr lang="tr-TR" b="1" dirty="0" smtClean="0">
                <a:solidFill>
                  <a:schemeClr val="accent2"/>
                </a:solidFill>
                <a:latin typeface="Comic Sans MS" pitchFamily="66" charset="0"/>
              </a:rPr>
              <a:t>  </a:t>
            </a:r>
          </a:p>
          <a:p>
            <a:pPr eaLnBrk="1" hangingPunct="1">
              <a:lnSpc>
                <a:spcPct val="90000"/>
              </a:lnSpc>
              <a:buFontTx/>
              <a:buNone/>
              <a:defRPr/>
            </a:pPr>
            <a:endParaRPr lang="tr-TR" b="1" dirty="0">
              <a:solidFill>
                <a:schemeClr val="accent2"/>
              </a:solidFill>
              <a:latin typeface="Comic Sans MS" pitchFamily="66" charset="0"/>
            </a:endParaRPr>
          </a:p>
          <a:p>
            <a:pPr eaLnBrk="1" hangingPunct="1">
              <a:lnSpc>
                <a:spcPct val="90000"/>
              </a:lnSpc>
              <a:buFontTx/>
              <a:buNone/>
              <a:defRPr/>
            </a:pPr>
            <a:endParaRPr lang="tr-TR" b="1" dirty="0" smtClean="0">
              <a:solidFill>
                <a:schemeClr val="accent2"/>
              </a:solidFill>
              <a:latin typeface="Comic Sans MS" pitchFamily="66" charset="0"/>
            </a:endParaRPr>
          </a:p>
          <a:p>
            <a:pPr eaLnBrk="1" hangingPunct="1">
              <a:lnSpc>
                <a:spcPct val="90000"/>
              </a:lnSpc>
              <a:buFontTx/>
              <a:buNone/>
              <a:defRPr/>
            </a:pPr>
            <a:r>
              <a:rPr lang="tr-TR" b="1" dirty="0" smtClean="0">
                <a:solidFill>
                  <a:schemeClr val="tx1">
                    <a:lumMod val="95000"/>
                    <a:lumOff val="5000"/>
                  </a:schemeClr>
                </a:solidFill>
                <a:latin typeface="Arial Black" pitchFamily="34" charset="0"/>
              </a:rPr>
              <a:t>  Yusuf bunu bildiğinden sevinerek geri döner. Bey bu çirkin ve sevimsiz tayı görünce kendisi ile alay edildiğini </a:t>
            </a:r>
            <a:r>
              <a:rPr lang="tr-TR" b="1" dirty="0" err="1" smtClean="0">
                <a:solidFill>
                  <a:schemeClr val="tx1">
                    <a:lumMod val="95000"/>
                    <a:lumOff val="5000"/>
                  </a:schemeClr>
                </a:solidFill>
                <a:latin typeface="Arial Black" pitchFamily="34" charset="0"/>
              </a:rPr>
              <a:t>sanar</a:t>
            </a:r>
            <a:r>
              <a:rPr lang="tr-TR" b="1" dirty="0" smtClean="0">
                <a:solidFill>
                  <a:schemeClr val="tx1">
                    <a:lumMod val="95000"/>
                    <a:lumOff val="5000"/>
                  </a:schemeClr>
                </a:solidFill>
                <a:latin typeface="Arial Black" pitchFamily="34" charset="0"/>
              </a:rPr>
              <a:t> ve Yusuf’un gözlerine mil çektirerek tayı da ona verip yanından </a:t>
            </a:r>
            <a:r>
              <a:rPr lang="tr-TR" b="1" dirty="0" err="1" smtClean="0">
                <a:solidFill>
                  <a:schemeClr val="tx1">
                    <a:lumMod val="95000"/>
                    <a:lumOff val="5000"/>
                  </a:schemeClr>
                </a:solidFill>
                <a:latin typeface="Arial Black" pitchFamily="34" charset="0"/>
              </a:rPr>
              <a:t>kovar.Yusuf</a:t>
            </a:r>
            <a:r>
              <a:rPr lang="tr-TR" b="1" dirty="0" smtClean="0">
                <a:solidFill>
                  <a:schemeClr val="tx1">
                    <a:lumMod val="95000"/>
                    <a:lumOff val="5000"/>
                  </a:schemeClr>
                </a:solidFill>
                <a:latin typeface="Arial Black" pitchFamily="34" charset="0"/>
              </a:rPr>
              <a:t> köye geldiğinde olup bitenleri oğluna anlatır ve oğlu da daha o günlerden Bolu Beyine karşı içinde durulmaz bir kin taşır. </a:t>
            </a:r>
          </a:p>
        </p:txBody>
      </p:sp>
      <p:pic>
        <p:nvPicPr>
          <p:cNvPr id="40962" name="Picture 4" descr="2pferde"/>
          <p:cNvPicPr>
            <a:picLocks noChangeAspect="1" noChangeArrowheads="1" noCrop="1"/>
          </p:cNvPicPr>
          <p:nvPr/>
        </p:nvPicPr>
        <p:blipFill>
          <a:blip r:embed="rId2" cstate="print"/>
          <a:srcRect/>
          <a:stretch>
            <a:fillRect/>
          </a:stretch>
        </p:blipFill>
        <p:spPr bwMode="auto">
          <a:xfrm>
            <a:off x="2195513" y="4652963"/>
            <a:ext cx="1728787" cy="1871662"/>
          </a:xfrm>
          <a:prstGeom prst="rect">
            <a:avLst/>
          </a:prstGeom>
          <a:noFill/>
          <a:ln w="9525">
            <a:noFill/>
            <a:miter lim="800000"/>
            <a:headEnd/>
            <a:tailEnd/>
          </a:ln>
        </p:spPr>
      </p:pic>
      <p:pic>
        <p:nvPicPr>
          <p:cNvPr id="40963" name="Picture 5" descr="2pferde"/>
          <p:cNvPicPr>
            <a:picLocks noChangeAspect="1" noChangeArrowheads="1" noCrop="1"/>
          </p:cNvPicPr>
          <p:nvPr/>
        </p:nvPicPr>
        <p:blipFill>
          <a:blip r:embed="rId2" cstate="print"/>
          <a:srcRect/>
          <a:stretch>
            <a:fillRect/>
          </a:stretch>
        </p:blipFill>
        <p:spPr bwMode="auto">
          <a:xfrm>
            <a:off x="6011863" y="4581525"/>
            <a:ext cx="1728787" cy="1871663"/>
          </a:xfrm>
          <a:prstGeom prst="rect">
            <a:avLst/>
          </a:prstGeom>
          <a:noFill/>
          <a:ln w="9525">
            <a:noFill/>
            <a:miter lim="800000"/>
            <a:headEnd/>
            <a:tailEnd/>
          </a:ln>
        </p:spPr>
      </p:pic>
      <p:pic>
        <p:nvPicPr>
          <p:cNvPr id="40964" name="Picture 6" descr="2pferde"/>
          <p:cNvPicPr>
            <a:picLocks noChangeAspect="1" noChangeArrowheads="1" noCrop="1"/>
          </p:cNvPicPr>
          <p:nvPr/>
        </p:nvPicPr>
        <p:blipFill>
          <a:blip r:embed="rId2" cstate="print"/>
          <a:srcRect/>
          <a:stretch>
            <a:fillRect/>
          </a:stretch>
        </p:blipFill>
        <p:spPr bwMode="auto">
          <a:xfrm>
            <a:off x="4427538" y="4652963"/>
            <a:ext cx="1728787" cy="1871662"/>
          </a:xfrm>
          <a:prstGeom prst="rect">
            <a:avLst/>
          </a:prstGeom>
          <a:noFill/>
          <a:ln w="9525">
            <a:noFill/>
            <a:miter lim="800000"/>
            <a:headEnd/>
            <a:tailEnd/>
          </a:ln>
        </p:spPr>
      </p:pic>
      <p:pic>
        <p:nvPicPr>
          <p:cNvPr id="40965" name="Picture 8" descr="2pferde"/>
          <p:cNvPicPr>
            <a:picLocks noChangeAspect="1" noChangeArrowheads="1" noCrop="1"/>
          </p:cNvPicPr>
          <p:nvPr/>
        </p:nvPicPr>
        <p:blipFill>
          <a:blip r:embed="rId2" cstate="print"/>
          <a:srcRect/>
          <a:stretch>
            <a:fillRect/>
          </a:stretch>
        </p:blipFill>
        <p:spPr bwMode="auto">
          <a:xfrm>
            <a:off x="539750" y="4986338"/>
            <a:ext cx="1728788" cy="1871662"/>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7">
                                            <p:txEl>
                                              <p:pRg st="0" end="0"/>
                                            </p:txEl>
                                          </p:spTgt>
                                        </p:tgtEl>
                                        <p:attrNameLst>
                                          <p:attrName>style.visibility</p:attrName>
                                        </p:attrNameLst>
                                      </p:cBhvr>
                                      <p:to>
                                        <p:strVal val="visible"/>
                                      </p:to>
                                    </p:set>
                                    <p:anim calcmode="discrete" valueType="clr">
                                      <p:cBhvr override="childStyle">
                                        <p:cTn id="7" dur="80"/>
                                        <p:tgtEl>
                                          <p:spTgt spid="614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147">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147">
                                            <p:txEl>
                                              <p:pRg st="3" end="3"/>
                                            </p:txEl>
                                          </p:spTgt>
                                        </p:tgtEl>
                                        <p:attrNameLst>
                                          <p:attrName>style.visibility</p:attrName>
                                        </p:attrNameLst>
                                      </p:cBhvr>
                                      <p:to>
                                        <p:strVal val="visible"/>
                                      </p:to>
                                    </p:set>
                                    <p:anim calcmode="discrete" valueType="clr">
                                      <p:cBhvr override="childStyle">
                                        <p:cTn id="14" dur="80"/>
                                        <p:tgtEl>
                                          <p:spTgt spid="6147">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147">
                                            <p:txEl>
                                              <p:pRg st="3" end="3"/>
                                            </p:txEl>
                                          </p:spTgt>
                                        </p:tgtEl>
                                        <p:attrNameLst>
                                          <p:attrName>fillcolor</p:attrName>
                                        </p:attrNameLst>
                                      </p:cBhvr>
                                      <p:tavLst>
                                        <p:tav tm="0">
                                          <p:val>
                                            <p:clrVal>
                                              <a:schemeClr val="accent2"/>
                                            </p:clrVal>
                                          </p:val>
                                        </p:tav>
                                        <p:tav tm="50000">
                                          <p:val>
                                            <p:clrVal>
                                              <a:schemeClr val="hlink"/>
                                            </p:clrVal>
                                          </p:val>
                                        </p:tav>
                                      </p:tavLst>
                                    </p:anim>
                                    <p:set>
                                      <p:cBhvr>
                                        <p:cTn id="16" dur="80"/>
                                        <p:tgtEl>
                                          <p:spTgt spid="6147">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179388" y="188913"/>
            <a:ext cx="8229600" cy="4525962"/>
          </a:xfrm>
        </p:spPr>
        <p:txBody>
          <a:bodyPr/>
          <a:lstStyle/>
          <a:p>
            <a:pPr eaLnBrk="1" hangingPunct="1">
              <a:buFontTx/>
              <a:buNone/>
              <a:defRPr/>
            </a:pPr>
            <a:r>
              <a:rPr lang="tr-TR" b="1" dirty="0" smtClean="0">
                <a:solidFill>
                  <a:schemeClr val="accent2"/>
                </a:solidFill>
                <a:latin typeface="Comic Sans MS" pitchFamily="66" charset="0"/>
              </a:rPr>
              <a:t>   </a:t>
            </a:r>
          </a:p>
          <a:p>
            <a:pPr eaLnBrk="1" hangingPunct="1">
              <a:buFontTx/>
              <a:buNone/>
              <a:defRPr/>
            </a:pPr>
            <a:endParaRPr lang="tr-TR" sz="3600" b="1" dirty="0" smtClean="0">
              <a:solidFill>
                <a:schemeClr val="accent2"/>
              </a:solidFill>
              <a:latin typeface="Comic Sans MS" pitchFamily="66" charset="0"/>
            </a:endParaRPr>
          </a:p>
          <a:p>
            <a:pPr eaLnBrk="1" hangingPunct="1">
              <a:buFontTx/>
              <a:buNone/>
              <a:defRPr/>
            </a:pPr>
            <a:r>
              <a:rPr lang="tr-TR" sz="3600" b="1" dirty="0" smtClean="0">
                <a:solidFill>
                  <a:schemeClr val="tx1">
                    <a:lumMod val="95000"/>
                    <a:lumOff val="5000"/>
                  </a:schemeClr>
                </a:solidFill>
                <a:latin typeface="Arial Black" pitchFamily="34" charset="0"/>
              </a:rPr>
              <a:t>  Baba oğul, tayı terbiye etmeye başlarlar, yıllar geçer tay artık çok güzel bir küheylan olmuştur. Rüzgar gibi koşmakta, ceylan gibi sıçramakta, türlü savaş oyunları bilmektedir. </a:t>
            </a:r>
            <a:endParaRPr lang="tr-TR" sz="3600" dirty="0" smtClean="0">
              <a:solidFill>
                <a:schemeClr val="tx1">
                  <a:lumMod val="95000"/>
                  <a:lumOff val="5000"/>
                </a:schemeClr>
              </a:solidFill>
              <a:latin typeface="Arial Black" pitchFamily="34" charset="0"/>
            </a:endParaRPr>
          </a:p>
        </p:txBody>
      </p:sp>
      <p:pic>
        <p:nvPicPr>
          <p:cNvPr id="41986" name="Picture 5" descr="horse_black_rear_md_wht"/>
          <p:cNvPicPr>
            <a:picLocks noChangeAspect="1" noChangeArrowheads="1" noCrop="1"/>
          </p:cNvPicPr>
          <p:nvPr/>
        </p:nvPicPr>
        <p:blipFill>
          <a:blip r:embed="rId2" cstate="print"/>
          <a:srcRect/>
          <a:stretch>
            <a:fillRect/>
          </a:stretch>
        </p:blipFill>
        <p:spPr bwMode="auto">
          <a:xfrm>
            <a:off x="7380288" y="4941888"/>
            <a:ext cx="1584325" cy="1677987"/>
          </a:xfrm>
          <a:prstGeom prst="rect">
            <a:avLst/>
          </a:prstGeom>
          <a:noFill/>
          <a:ln w="9525">
            <a:noFill/>
            <a:miter lim="800000"/>
            <a:headEnd/>
            <a:tailEnd/>
          </a:ln>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171">
                                            <p:txEl>
                                              <p:pRg st="0" end="0"/>
                                            </p:txEl>
                                          </p:spTgt>
                                        </p:tgtEl>
                                        <p:attrNameLst>
                                          <p:attrName>style.visibility</p:attrName>
                                        </p:attrNameLst>
                                      </p:cBhvr>
                                      <p:to>
                                        <p:strVal val="visible"/>
                                      </p:to>
                                    </p:set>
                                    <p:anim calcmode="discrete" valueType="clr">
                                      <p:cBhvr override="childStyle">
                                        <p:cTn id="7" dur="80"/>
                                        <p:tgtEl>
                                          <p:spTgt spid="71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7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171">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7171">
                                            <p:txEl>
                                              <p:pRg st="2" end="2"/>
                                            </p:txEl>
                                          </p:spTgt>
                                        </p:tgtEl>
                                        <p:attrNameLst>
                                          <p:attrName>style.visibility</p:attrName>
                                        </p:attrNameLst>
                                      </p:cBhvr>
                                      <p:to>
                                        <p:strVal val="visible"/>
                                      </p:to>
                                    </p:set>
                                    <p:anim calcmode="discrete" valueType="clr">
                                      <p:cBhvr override="childStyle">
                                        <p:cTn id="14" dur="80"/>
                                        <p:tgtEl>
                                          <p:spTgt spid="717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171">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7171">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323850" y="476250"/>
            <a:ext cx="4679950" cy="5905500"/>
          </a:xfrm>
        </p:spPr>
        <p:txBody>
          <a:bodyPr/>
          <a:lstStyle/>
          <a:p>
            <a:pPr eaLnBrk="1" hangingPunct="1">
              <a:buFontTx/>
              <a:buNone/>
              <a:defRPr/>
            </a:pPr>
            <a:r>
              <a:rPr lang="tr-TR" dirty="0" smtClean="0"/>
              <a:t>  </a:t>
            </a:r>
          </a:p>
          <a:p>
            <a:pPr eaLnBrk="1" hangingPunct="1">
              <a:buFontTx/>
              <a:buNone/>
              <a:defRPr/>
            </a:pPr>
            <a:r>
              <a:rPr lang="tr-TR" sz="3200" dirty="0" smtClean="0">
                <a:latin typeface="Arial Black" pitchFamily="34" charset="0"/>
              </a:rPr>
              <a:t>   </a:t>
            </a:r>
            <a:r>
              <a:rPr lang="tr-TR" sz="3200" b="1" dirty="0" smtClean="0">
                <a:solidFill>
                  <a:schemeClr val="tx1">
                    <a:lumMod val="95000"/>
                    <a:lumOff val="5000"/>
                  </a:schemeClr>
                </a:solidFill>
                <a:latin typeface="Arial Black" pitchFamily="34" charset="0"/>
              </a:rPr>
              <a:t>Bu arada Kör Yusuf ‘un oğlu Ruşen Ali de büyümüş, güçlü kuvvetli bir delikanlı olmuştur. Olmuştur da Bolu Beyine karşı gitgide kini artmaktadır.</a:t>
            </a:r>
            <a:r>
              <a:rPr lang="tr-TR" sz="3200" dirty="0" smtClean="0">
                <a:solidFill>
                  <a:schemeClr val="tx1">
                    <a:lumMod val="95000"/>
                    <a:lumOff val="5000"/>
                  </a:schemeClr>
                </a:solidFill>
                <a:latin typeface="Arial Black" pitchFamily="34" charset="0"/>
              </a:rPr>
              <a:t> </a:t>
            </a:r>
          </a:p>
          <a:p>
            <a:pPr eaLnBrk="1" hangingPunct="1">
              <a:buFontTx/>
              <a:buNone/>
              <a:defRPr/>
            </a:pPr>
            <a:endParaRPr lang="tr-TR" dirty="0" smtClean="0"/>
          </a:p>
        </p:txBody>
      </p:sp>
      <p:pic>
        <p:nvPicPr>
          <p:cNvPr id="43010" name="Picture 4" descr="koroglu"/>
          <p:cNvPicPr>
            <a:picLocks noChangeAspect="1" noChangeArrowheads="1"/>
          </p:cNvPicPr>
          <p:nvPr/>
        </p:nvPicPr>
        <p:blipFill>
          <a:blip r:embed="rId2" cstate="print"/>
          <a:srcRect/>
          <a:stretch>
            <a:fillRect/>
          </a:stretch>
        </p:blipFill>
        <p:spPr bwMode="auto">
          <a:xfrm>
            <a:off x="5076825" y="836613"/>
            <a:ext cx="3763963" cy="5688012"/>
          </a:xfrm>
          <a:prstGeom prst="rect">
            <a:avLst/>
          </a:prstGeom>
          <a:noFill/>
          <a:ln w="9525">
            <a:noFill/>
            <a:miter lim="800000"/>
            <a:headEnd/>
            <a:tailEnd/>
          </a:ln>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195">
                                            <p:txEl>
                                              <p:pRg st="0" end="0"/>
                                            </p:txEl>
                                          </p:spTgt>
                                        </p:tgtEl>
                                        <p:attrNameLst>
                                          <p:attrName>style.visibility</p:attrName>
                                        </p:attrNameLst>
                                      </p:cBhvr>
                                      <p:to>
                                        <p:strVal val="visible"/>
                                      </p:to>
                                    </p:set>
                                    <p:anim calcmode="discrete" valueType="clr">
                                      <p:cBhvr override="childStyle">
                                        <p:cTn id="7" dur="80"/>
                                        <p:tgtEl>
                                          <p:spTgt spid="819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19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819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8195">
                                            <p:txEl>
                                              <p:pRg st="1" end="1"/>
                                            </p:txEl>
                                          </p:spTgt>
                                        </p:tgtEl>
                                        <p:attrNameLst>
                                          <p:attrName>style.visibility</p:attrName>
                                        </p:attrNameLst>
                                      </p:cBhvr>
                                      <p:to>
                                        <p:strVal val="visible"/>
                                      </p:to>
                                    </p:set>
                                    <p:anim calcmode="discrete" valueType="clr">
                                      <p:cBhvr override="childStyle">
                                        <p:cTn id="14" dur="80"/>
                                        <p:tgtEl>
                                          <p:spTgt spid="819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195">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8195">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1042988" y="404813"/>
            <a:ext cx="6697662" cy="6453187"/>
          </a:xfrm>
        </p:spPr>
        <p:txBody>
          <a:bodyPr/>
          <a:lstStyle/>
          <a:p>
            <a:pPr eaLnBrk="1" hangingPunct="1">
              <a:lnSpc>
                <a:spcPct val="80000"/>
              </a:lnSpc>
              <a:buFontTx/>
              <a:buNone/>
              <a:defRPr/>
            </a:pPr>
            <a:r>
              <a:rPr lang="tr-TR" sz="1400" b="1" dirty="0" smtClean="0"/>
              <a:t> </a:t>
            </a:r>
          </a:p>
          <a:p>
            <a:pPr eaLnBrk="1" hangingPunct="1">
              <a:lnSpc>
                <a:spcPct val="80000"/>
              </a:lnSpc>
              <a:buFontTx/>
              <a:buNone/>
              <a:defRPr/>
            </a:pPr>
            <a:endParaRPr lang="tr-TR" sz="1400" b="1" dirty="0" smtClean="0"/>
          </a:p>
          <a:p>
            <a:pPr eaLnBrk="1" hangingPunct="1">
              <a:lnSpc>
                <a:spcPct val="80000"/>
              </a:lnSpc>
              <a:buFontTx/>
              <a:buNone/>
              <a:defRPr/>
            </a:pPr>
            <a:endParaRPr lang="tr-TR" sz="1400" b="1" dirty="0" smtClean="0"/>
          </a:p>
          <a:p>
            <a:pPr eaLnBrk="1" hangingPunct="1">
              <a:lnSpc>
                <a:spcPct val="80000"/>
              </a:lnSpc>
              <a:buFontTx/>
              <a:buNone/>
              <a:defRPr/>
            </a:pPr>
            <a:endParaRPr lang="tr-TR" sz="2400" b="1" dirty="0" smtClean="0"/>
          </a:p>
          <a:p>
            <a:pPr eaLnBrk="1" hangingPunct="1">
              <a:lnSpc>
                <a:spcPct val="80000"/>
              </a:lnSpc>
              <a:buFontTx/>
              <a:buNone/>
              <a:defRPr/>
            </a:pPr>
            <a:r>
              <a:rPr lang="tr-TR" b="1" dirty="0" smtClean="0">
                <a:solidFill>
                  <a:srgbClr val="000099"/>
                </a:solidFill>
                <a:latin typeface="Comic Sans MS" pitchFamily="66" charset="0"/>
              </a:rPr>
              <a:t>   </a:t>
            </a:r>
            <a:r>
              <a:rPr lang="tr-TR" sz="3200" b="1" dirty="0" smtClean="0">
                <a:solidFill>
                  <a:schemeClr val="tx1">
                    <a:lumMod val="95000"/>
                    <a:lumOff val="5000"/>
                  </a:schemeClr>
                </a:solidFill>
                <a:latin typeface="Arial Black" pitchFamily="34" charset="0"/>
              </a:rPr>
              <a:t>Kör Yusuf’un oğlu Ruşen Ali dağa çıkar. Geleni geçeni soyarak ününü bütün bölgeye </a:t>
            </a:r>
            <a:r>
              <a:rPr lang="tr-TR" sz="3200" b="1" dirty="0" err="1" smtClean="0">
                <a:solidFill>
                  <a:schemeClr val="tx1">
                    <a:lumMod val="95000"/>
                    <a:lumOff val="5000"/>
                  </a:schemeClr>
                </a:solidFill>
                <a:latin typeface="Arial Black" pitchFamily="34" charset="0"/>
              </a:rPr>
              <a:t>yayar.Çamlıbelde</a:t>
            </a:r>
            <a:r>
              <a:rPr lang="tr-TR" sz="3200" b="1" dirty="0" smtClean="0">
                <a:solidFill>
                  <a:schemeClr val="tx1">
                    <a:lumMod val="95000"/>
                    <a:lumOff val="5000"/>
                  </a:schemeClr>
                </a:solidFill>
                <a:latin typeface="Arial Black" pitchFamily="34" charset="0"/>
              </a:rPr>
              <a:t> bir kale yaptırarak, gelip geçen kervanlardan </a:t>
            </a:r>
            <a:r>
              <a:rPr lang="tr-TR" sz="3200" b="1" dirty="0" err="1" smtClean="0">
                <a:solidFill>
                  <a:schemeClr val="tx1">
                    <a:lumMod val="95000"/>
                    <a:lumOff val="5000"/>
                  </a:schemeClr>
                </a:solidFill>
                <a:latin typeface="Arial Black" pitchFamily="34" charset="0"/>
              </a:rPr>
              <a:t>bac</a:t>
            </a:r>
            <a:r>
              <a:rPr lang="tr-TR" sz="3200" b="1" dirty="0" smtClean="0">
                <a:solidFill>
                  <a:schemeClr val="tx1">
                    <a:lumMod val="95000"/>
                    <a:lumOff val="5000"/>
                  </a:schemeClr>
                </a:solidFill>
                <a:latin typeface="Arial Black" pitchFamily="34" charset="0"/>
              </a:rPr>
              <a:t>(haraç) almaya başlar. Vermeyen kervanları soyar, üzerine gönderilen orduları bozguna uğratır. </a:t>
            </a:r>
            <a:br>
              <a:rPr lang="tr-TR" sz="3200" b="1" dirty="0" smtClean="0">
                <a:solidFill>
                  <a:schemeClr val="tx1">
                    <a:lumMod val="95000"/>
                    <a:lumOff val="5000"/>
                  </a:schemeClr>
                </a:solidFill>
                <a:latin typeface="Arial Black" pitchFamily="34" charset="0"/>
              </a:rPr>
            </a:br>
            <a:r>
              <a:rPr lang="tr-TR" sz="2400" b="1" dirty="0" smtClean="0">
                <a:latin typeface="Comic Sans MS" pitchFamily="66" charset="0"/>
              </a:rPr>
              <a:t/>
            </a:r>
            <a:br>
              <a:rPr lang="tr-TR" sz="2400" b="1" dirty="0" smtClean="0">
                <a:latin typeface="Comic Sans MS" pitchFamily="66" charset="0"/>
              </a:rPr>
            </a:br>
            <a:endParaRPr lang="tr-TR" sz="2400" b="1" dirty="0" smtClean="0">
              <a:latin typeface="Comic Sans MS" pitchFamily="66" charset="0"/>
            </a:endParaRPr>
          </a:p>
          <a:p>
            <a:pPr eaLnBrk="1" hangingPunct="1">
              <a:lnSpc>
                <a:spcPct val="80000"/>
              </a:lnSpc>
              <a:buFontTx/>
              <a:buNone/>
              <a:defRPr/>
            </a:pPr>
            <a:r>
              <a:rPr lang="tr-TR" sz="1400" b="1" dirty="0" smtClean="0"/>
              <a:t>  </a:t>
            </a:r>
          </a:p>
        </p:txBody>
      </p:sp>
    </p:spTree>
  </p:cSld>
  <p:clrMapOvr>
    <a:masterClrMapping/>
  </p:clrMapOvr>
  <p:transition>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2" name="Dikdörtgen 1"/>
          <p:cNvSpPr/>
          <p:nvPr/>
        </p:nvSpPr>
        <p:spPr>
          <a:xfrm>
            <a:off x="607789" y="1484784"/>
            <a:ext cx="7920880" cy="4524315"/>
          </a:xfrm>
          <a:prstGeom prst="rect">
            <a:avLst/>
          </a:prstGeom>
        </p:spPr>
        <p:txBody>
          <a:bodyPr>
            <a:spAutoFit/>
          </a:bodyPr>
          <a:lstStyle/>
          <a:p>
            <a:pPr fontAlgn="auto">
              <a:spcBef>
                <a:spcPts val="0"/>
              </a:spcBef>
              <a:spcAft>
                <a:spcPts val="0"/>
              </a:spcAft>
              <a:buClr>
                <a:srgbClr val="FF388C"/>
              </a:buClr>
              <a:defRPr/>
            </a:pPr>
            <a:r>
              <a:rPr lang="tr-TR" sz="3200" dirty="0">
                <a:ln>
                  <a:solidFill>
                    <a:srgbClr val="666666"/>
                  </a:solidFill>
                </a:ln>
                <a:latin typeface="Arial Black" pitchFamily="34" charset="0"/>
                <a:cs typeface="+mn-cs"/>
              </a:rPr>
              <a:t>1-DANİŞMENT GAZİ DESTANI</a:t>
            </a:r>
          </a:p>
          <a:p>
            <a:pPr fontAlgn="auto">
              <a:spcBef>
                <a:spcPts val="0"/>
              </a:spcBef>
              <a:spcAft>
                <a:spcPts val="0"/>
              </a:spcAft>
              <a:buClr>
                <a:srgbClr val="FF388C"/>
              </a:buClr>
              <a:defRPr/>
            </a:pPr>
            <a:endParaRPr lang="tr-TR" sz="3200" dirty="0">
              <a:ln>
                <a:solidFill>
                  <a:srgbClr val="666666"/>
                </a:solidFill>
              </a:ln>
              <a:latin typeface="Arial Black" pitchFamily="34" charset="0"/>
              <a:cs typeface="+mn-cs"/>
            </a:endParaRPr>
          </a:p>
          <a:p>
            <a:pPr fontAlgn="auto">
              <a:spcBef>
                <a:spcPts val="0"/>
              </a:spcBef>
              <a:spcAft>
                <a:spcPts val="0"/>
              </a:spcAft>
              <a:buClr>
                <a:srgbClr val="FF388C"/>
              </a:buClr>
              <a:defRPr/>
            </a:pPr>
            <a:r>
              <a:rPr lang="tr-TR" sz="3200" dirty="0">
                <a:ln>
                  <a:solidFill>
                    <a:srgbClr val="666666"/>
                  </a:solidFill>
                </a:ln>
                <a:latin typeface="Arial Black" pitchFamily="34" charset="0"/>
                <a:cs typeface="+mn-cs"/>
              </a:rPr>
              <a:t>2-KÖROĞLU DESTANI</a:t>
            </a:r>
          </a:p>
          <a:p>
            <a:pPr fontAlgn="auto">
              <a:spcBef>
                <a:spcPts val="0"/>
              </a:spcBef>
              <a:spcAft>
                <a:spcPts val="0"/>
              </a:spcAft>
              <a:buClr>
                <a:srgbClr val="FF388C"/>
              </a:buClr>
              <a:defRPr/>
            </a:pPr>
            <a:endParaRPr lang="tr-TR" sz="3200" dirty="0">
              <a:ln>
                <a:solidFill>
                  <a:srgbClr val="666666"/>
                </a:solidFill>
              </a:ln>
              <a:latin typeface="Arial Black" pitchFamily="34" charset="0"/>
              <a:cs typeface="+mn-cs"/>
            </a:endParaRPr>
          </a:p>
          <a:p>
            <a:pPr fontAlgn="auto">
              <a:spcBef>
                <a:spcPts val="0"/>
              </a:spcBef>
              <a:spcAft>
                <a:spcPts val="0"/>
              </a:spcAft>
              <a:buClr>
                <a:srgbClr val="FF388C"/>
              </a:buClr>
              <a:defRPr/>
            </a:pPr>
            <a:r>
              <a:rPr lang="tr-TR" sz="3200" dirty="0">
                <a:ln>
                  <a:solidFill>
                    <a:srgbClr val="666666"/>
                  </a:solidFill>
                </a:ln>
                <a:latin typeface="Arial Black" pitchFamily="34" charset="0"/>
                <a:cs typeface="+mn-cs"/>
              </a:rPr>
              <a:t>3-BATTAL GAZİ DESTANI</a:t>
            </a:r>
          </a:p>
          <a:p>
            <a:pPr fontAlgn="auto">
              <a:spcBef>
                <a:spcPts val="0"/>
              </a:spcBef>
              <a:spcAft>
                <a:spcPts val="0"/>
              </a:spcAft>
              <a:buClr>
                <a:srgbClr val="FF388C"/>
              </a:buClr>
              <a:defRPr/>
            </a:pPr>
            <a:endParaRPr lang="tr-TR" sz="3200" dirty="0">
              <a:ln>
                <a:solidFill>
                  <a:srgbClr val="666666"/>
                </a:solidFill>
              </a:ln>
              <a:latin typeface="Arial Black" pitchFamily="34" charset="0"/>
              <a:cs typeface="+mn-cs"/>
            </a:endParaRPr>
          </a:p>
          <a:p>
            <a:pPr fontAlgn="auto">
              <a:spcBef>
                <a:spcPts val="0"/>
              </a:spcBef>
              <a:spcAft>
                <a:spcPts val="0"/>
              </a:spcAft>
              <a:buClr>
                <a:srgbClr val="FF388C"/>
              </a:buClr>
              <a:defRPr/>
            </a:pPr>
            <a:r>
              <a:rPr lang="tr-TR" sz="3200" dirty="0">
                <a:ln>
                  <a:solidFill>
                    <a:srgbClr val="666666"/>
                  </a:solidFill>
                </a:ln>
                <a:latin typeface="Arial Black" pitchFamily="34" charset="0"/>
                <a:cs typeface="+mn-cs"/>
              </a:rPr>
              <a:t>4-CENGİZ HAN DESTANI</a:t>
            </a:r>
          </a:p>
          <a:p>
            <a:pPr fontAlgn="auto">
              <a:spcBef>
                <a:spcPts val="0"/>
              </a:spcBef>
              <a:spcAft>
                <a:spcPts val="0"/>
              </a:spcAft>
              <a:buClr>
                <a:srgbClr val="FF388C"/>
              </a:buClr>
              <a:defRPr/>
            </a:pPr>
            <a:endParaRPr lang="tr-TR" sz="3200" dirty="0">
              <a:ln>
                <a:solidFill>
                  <a:srgbClr val="666666"/>
                </a:solidFill>
              </a:ln>
              <a:latin typeface="Arial Black" pitchFamily="34" charset="0"/>
              <a:cs typeface="+mn-cs"/>
            </a:endParaRPr>
          </a:p>
          <a:p>
            <a:pPr fontAlgn="auto">
              <a:spcBef>
                <a:spcPts val="0"/>
              </a:spcBef>
              <a:spcAft>
                <a:spcPts val="0"/>
              </a:spcAft>
              <a:buClr>
                <a:srgbClr val="FF388C"/>
              </a:buClr>
              <a:defRPr/>
            </a:pPr>
            <a:r>
              <a:rPr lang="tr-TR" sz="3200" dirty="0">
                <a:ln>
                  <a:solidFill>
                    <a:srgbClr val="666666"/>
                  </a:solidFill>
                </a:ln>
                <a:latin typeface="Arial Black" pitchFamily="34" charset="0"/>
                <a:cs typeface="+mn-cs"/>
              </a:rPr>
              <a:t>5-SATUK BUĞRA HAN DESTANI</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a:xfrm>
            <a:off x="457200" y="476250"/>
            <a:ext cx="8229600" cy="6192838"/>
          </a:xfrm>
        </p:spPr>
        <p:txBody>
          <a:bodyPr/>
          <a:lstStyle/>
          <a:p>
            <a:pPr eaLnBrk="1" hangingPunct="1">
              <a:buFontTx/>
              <a:buNone/>
              <a:defRPr/>
            </a:pPr>
            <a:r>
              <a:rPr lang="tr-TR" b="1" dirty="0" smtClean="0"/>
              <a:t> </a:t>
            </a:r>
          </a:p>
          <a:p>
            <a:pPr eaLnBrk="1" hangingPunct="1">
              <a:buFontTx/>
              <a:buNone/>
              <a:defRPr/>
            </a:pPr>
            <a:endParaRPr lang="tr-TR" b="1" dirty="0" smtClean="0"/>
          </a:p>
          <a:p>
            <a:pPr eaLnBrk="1" hangingPunct="1">
              <a:buFontTx/>
              <a:buNone/>
              <a:defRPr/>
            </a:pPr>
            <a:r>
              <a:rPr lang="tr-TR" b="1" dirty="0" smtClean="0"/>
              <a:t>   </a:t>
            </a:r>
            <a:r>
              <a:rPr lang="tr-TR" sz="3600" b="1" dirty="0" smtClean="0">
                <a:solidFill>
                  <a:schemeClr val="tx1">
                    <a:lumMod val="95000"/>
                    <a:lumOff val="5000"/>
                  </a:schemeClr>
                </a:solidFill>
                <a:latin typeface="Arial Black" pitchFamily="34" charset="0"/>
              </a:rPr>
              <a:t>Bir gün Üsküdar </a:t>
            </a:r>
            <a:r>
              <a:rPr lang="tr-TR" sz="3600" b="1" dirty="0" err="1" smtClean="0">
                <a:solidFill>
                  <a:schemeClr val="tx1">
                    <a:lumMod val="95000"/>
                    <a:lumOff val="5000"/>
                  </a:schemeClr>
                </a:solidFill>
                <a:latin typeface="Arial Black" pitchFamily="34" charset="0"/>
              </a:rPr>
              <a:t>Kasapbaşısı’nın</a:t>
            </a:r>
            <a:r>
              <a:rPr lang="tr-TR" sz="3600" b="1" dirty="0" smtClean="0">
                <a:solidFill>
                  <a:schemeClr val="tx1">
                    <a:lumMod val="95000"/>
                    <a:lumOff val="5000"/>
                  </a:schemeClr>
                </a:solidFill>
                <a:latin typeface="Arial Black" pitchFamily="34" charset="0"/>
              </a:rPr>
              <a:t> oğlu Ayvazı kaçırır. Çamlıbel’e getirir, evlat edinir. Başka bir gün Bolu Beyi’nin kız kardeşi Döne Hanım’ı kaçırır, evlenirler. </a:t>
            </a:r>
            <a:r>
              <a:rPr lang="tr-TR" sz="3600" dirty="0" smtClean="0">
                <a:solidFill>
                  <a:schemeClr val="tx1">
                    <a:lumMod val="95000"/>
                    <a:lumOff val="5000"/>
                  </a:schemeClr>
                </a:solidFill>
                <a:latin typeface="Arial Black" pitchFamily="34" charset="0"/>
              </a:rPr>
              <a:t> </a:t>
            </a:r>
          </a:p>
        </p:txBody>
      </p:sp>
    </p:spTree>
  </p:cSld>
  <p:clrMapOvr>
    <a:masterClrMapping/>
  </p:clrMapOvr>
  <p:transition>
    <p:randomBa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3"/>
          <p:cNvSpPr>
            <a:spLocks noGrp="1" noChangeArrowheads="1"/>
          </p:cNvSpPr>
          <p:nvPr>
            <p:ph type="body" idx="1"/>
          </p:nvPr>
        </p:nvSpPr>
        <p:spPr>
          <a:xfrm>
            <a:off x="457200" y="476250"/>
            <a:ext cx="8229600" cy="5649913"/>
          </a:xfrm>
        </p:spPr>
        <p:txBody>
          <a:bodyPr/>
          <a:lstStyle/>
          <a:p>
            <a:pPr eaLnBrk="1" hangingPunct="1">
              <a:buFontTx/>
              <a:buNone/>
            </a:pPr>
            <a:r>
              <a:rPr lang="tr-TR" smtClean="0"/>
              <a:t> </a:t>
            </a:r>
          </a:p>
        </p:txBody>
      </p:sp>
      <p:sp>
        <p:nvSpPr>
          <p:cNvPr id="9219" name="Rectangle 4"/>
          <p:cNvSpPr>
            <a:spLocks noChangeArrowheads="1"/>
          </p:cNvSpPr>
          <p:nvPr/>
        </p:nvSpPr>
        <p:spPr bwMode="auto">
          <a:xfrm>
            <a:off x="395288" y="365125"/>
            <a:ext cx="8412162" cy="5076825"/>
          </a:xfrm>
          <a:prstGeom prst="rect">
            <a:avLst/>
          </a:prstGeom>
          <a:noFill/>
          <a:ln>
            <a:noFill/>
          </a:ln>
          <a:effectLst/>
          <a:extLst>
            <a:ext uri="{909E8E84-426E-40DD-AFC4-6F175D3DCCD1}"/>
            <a:ext uri="{91240B29-F687-4F45-9708-019B960494DF}"/>
            <a:ext uri="{AF507438-7753-43E0-B8FC-AC1667EBCBE1}"/>
          </a:extLst>
        </p:spPr>
        <p:txBody>
          <a:bodyPr anchor="ctr">
            <a:spAutoFit/>
          </a:bodyPr>
          <a:lstStyle/>
          <a:p>
            <a:pPr fontAlgn="auto">
              <a:spcBef>
                <a:spcPts val="0"/>
              </a:spcBef>
              <a:spcAft>
                <a:spcPts val="0"/>
              </a:spcAft>
              <a:defRPr/>
            </a:pPr>
            <a:endParaRPr lang="tr-TR" sz="3600" b="1" dirty="0">
              <a:solidFill>
                <a:schemeClr val="tx1">
                  <a:lumMod val="95000"/>
                  <a:lumOff val="5000"/>
                </a:schemeClr>
              </a:solidFill>
              <a:latin typeface="Arial Black" pitchFamily="34" charset="0"/>
              <a:cs typeface="+mn-cs"/>
            </a:endParaRPr>
          </a:p>
          <a:p>
            <a:pPr fontAlgn="auto">
              <a:spcBef>
                <a:spcPts val="0"/>
              </a:spcBef>
              <a:spcAft>
                <a:spcPts val="0"/>
              </a:spcAft>
              <a:defRPr/>
            </a:pPr>
            <a:r>
              <a:rPr lang="tr-TR" sz="3200" b="1" dirty="0">
                <a:solidFill>
                  <a:schemeClr val="tx1">
                    <a:lumMod val="95000"/>
                    <a:lumOff val="5000"/>
                  </a:schemeClr>
                </a:solidFill>
                <a:latin typeface="Arial Black" pitchFamily="34" charset="0"/>
                <a:cs typeface="+mn-cs"/>
              </a:rPr>
              <a:t>Aradan yıllar geçer Bolu’yu basar, her yeri yakıp yıkar ve Bolu Beyinden babasının öcünü alır. Bolu Beyi de cenkle başa çıkamadığı Köroğlu’na karşı çeşitli düzenler </a:t>
            </a:r>
            <a:r>
              <a:rPr lang="tr-TR" sz="3200" b="1" dirty="0" err="1">
                <a:solidFill>
                  <a:schemeClr val="tx1">
                    <a:lumMod val="95000"/>
                    <a:lumOff val="5000"/>
                  </a:schemeClr>
                </a:solidFill>
                <a:latin typeface="Arial Black" pitchFamily="34" charset="0"/>
                <a:cs typeface="+mn-cs"/>
              </a:rPr>
              <a:t>kurar.Bir</a:t>
            </a:r>
            <a:r>
              <a:rPr lang="tr-TR" sz="3200" b="1" dirty="0">
                <a:solidFill>
                  <a:schemeClr val="tx1">
                    <a:lumMod val="95000"/>
                    <a:lumOff val="5000"/>
                  </a:schemeClr>
                </a:solidFill>
                <a:latin typeface="Arial Black" pitchFamily="34" charset="0"/>
                <a:cs typeface="+mn-cs"/>
              </a:rPr>
              <a:t> defasında Ayvaz’ı, bir defasında da Köroğlu’nu yakalatıp zindanlara atar. Fakat her seferinde Köroğlu kurtulmayı başarır.</a:t>
            </a:r>
            <a:r>
              <a:rPr lang="tr-TR" sz="3200" dirty="0">
                <a:solidFill>
                  <a:schemeClr val="tx1">
                    <a:lumMod val="95000"/>
                    <a:lumOff val="5000"/>
                  </a:schemeClr>
                </a:solidFill>
                <a:latin typeface="Arial Black" pitchFamily="34" charset="0"/>
                <a:cs typeface="+mn-cs"/>
              </a:rPr>
              <a:t> </a:t>
            </a:r>
          </a:p>
        </p:txBody>
      </p:sp>
    </p:spTree>
  </p:cSld>
  <p:clrMapOvr>
    <a:masterClrMapping/>
  </p:clrMapOvr>
  <p:transition>
    <p:randomBar/>
    <p:sndAc>
      <p:end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457200" y="476250"/>
            <a:ext cx="8229600" cy="5649913"/>
          </a:xfrm>
        </p:spPr>
        <p:txBody>
          <a:bodyPr/>
          <a:lstStyle/>
          <a:p>
            <a:pPr eaLnBrk="1" hangingPunct="1">
              <a:buFontTx/>
              <a:buNone/>
              <a:defRPr/>
            </a:pPr>
            <a:r>
              <a:rPr lang="tr-TR" b="1" dirty="0" smtClean="0"/>
              <a:t>   </a:t>
            </a:r>
          </a:p>
          <a:p>
            <a:pPr eaLnBrk="1" hangingPunct="1">
              <a:buFontTx/>
              <a:buNone/>
              <a:defRPr/>
            </a:pPr>
            <a:endParaRPr lang="tr-TR" b="1" dirty="0" smtClean="0">
              <a:solidFill>
                <a:srgbClr val="000099"/>
              </a:solidFill>
              <a:latin typeface="Comic Sans MS" pitchFamily="66" charset="0"/>
            </a:endParaRPr>
          </a:p>
          <a:p>
            <a:pPr eaLnBrk="1" hangingPunct="1">
              <a:buFontTx/>
              <a:buNone/>
              <a:defRPr/>
            </a:pPr>
            <a:r>
              <a:rPr lang="tr-TR" b="1" dirty="0" smtClean="0">
                <a:solidFill>
                  <a:srgbClr val="000099"/>
                </a:solidFill>
                <a:latin typeface="Comic Sans MS" pitchFamily="66" charset="0"/>
              </a:rPr>
              <a:t>  </a:t>
            </a:r>
            <a:r>
              <a:rPr lang="tr-TR" sz="3600" b="1" dirty="0" smtClean="0">
                <a:solidFill>
                  <a:schemeClr val="tx1">
                    <a:lumMod val="95000"/>
                    <a:lumOff val="5000"/>
                  </a:schemeClr>
                </a:solidFill>
                <a:latin typeface="Arial Black" pitchFamily="34" charset="0"/>
              </a:rPr>
              <a:t>Sonunda silah ortaya çıkınca eski bahadırlık geleneği bozulur, dünyanın tadı kalmaz. </a:t>
            </a:r>
          </a:p>
          <a:p>
            <a:pPr eaLnBrk="1" hangingPunct="1">
              <a:buFontTx/>
              <a:buNone/>
              <a:defRPr/>
            </a:pPr>
            <a:r>
              <a:rPr lang="tr-TR" sz="3600" b="1" dirty="0" smtClean="0">
                <a:solidFill>
                  <a:schemeClr val="tx1">
                    <a:lumMod val="95000"/>
                    <a:lumOff val="5000"/>
                  </a:schemeClr>
                </a:solidFill>
                <a:latin typeface="Arial Black" pitchFamily="34" charset="0"/>
              </a:rPr>
              <a:t>   Ve bir gün Köroğlu beylerine dağılmalarını söyler.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411">
                                            <p:txEl>
                                              <p:pRg st="0" end="0"/>
                                            </p:txEl>
                                          </p:spTgt>
                                        </p:tgtEl>
                                        <p:attrNameLst>
                                          <p:attrName>style.visibility</p:attrName>
                                        </p:attrNameLst>
                                      </p:cBhvr>
                                      <p:to>
                                        <p:strVal val="visible"/>
                                      </p:to>
                                    </p:set>
                                    <p:anim calcmode="discrete" valueType="clr">
                                      <p:cBhvr override="childStyle">
                                        <p:cTn id="7" dur="80"/>
                                        <p:tgtEl>
                                          <p:spTgt spid="174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1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7411">
                                            <p:txEl>
                                              <p:pRg st="0" end="0"/>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7411">
                                            <p:txEl>
                                              <p:pRg st="2" end="2"/>
                                            </p:txEl>
                                          </p:spTgt>
                                        </p:tgtEl>
                                        <p:attrNameLst>
                                          <p:attrName>style.visibility</p:attrName>
                                        </p:attrNameLst>
                                      </p:cBhvr>
                                      <p:to>
                                        <p:strVal val="visible"/>
                                      </p:to>
                                    </p:set>
                                    <p:anim calcmode="discrete" valueType="clr">
                                      <p:cBhvr override="childStyle">
                                        <p:cTn id="14" dur="80"/>
                                        <p:tgtEl>
                                          <p:spTgt spid="1741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7411">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7411">
                                            <p:txEl>
                                              <p:pRg st="2" end="2"/>
                                            </p:txEl>
                                          </p:spTgt>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7411">
                                            <p:txEl>
                                              <p:pRg st="3" end="3"/>
                                            </p:txEl>
                                          </p:spTgt>
                                        </p:tgtEl>
                                        <p:attrNameLst>
                                          <p:attrName>style.visibility</p:attrName>
                                        </p:attrNameLst>
                                      </p:cBhvr>
                                      <p:to>
                                        <p:strVal val="visible"/>
                                      </p:to>
                                    </p:set>
                                    <p:anim calcmode="discrete" valueType="clr">
                                      <p:cBhvr override="childStyle">
                                        <p:cTn id="21" dur="80"/>
                                        <p:tgtEl>
                                          <p:spTgt spid="1741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7411">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17411">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457200" y="549275"/>
            <a:ext cx="8229600" cy="5576888"/>
          </a:xfrm>
        </p:spPr>
        <p:txBody>
          <a:bodyPr/>
          <a:lstStyle/>
          <a:p>
            <a:pPr eaLnBrk="1" hangingPunct="1">
              <a:buFontTx/>
              <a:buNone/>
              <a:defRPr/>
            </a:pPr>
            <a:r>
              <a:rPr lang="tr-TR" dirty="0" smtClean="0">
                <a:solidFill>
                  <a:schemeClr val="bg1"/>
                </a:solidFill>
                <a:latin typeface="Comic Sans MS" pitchFamily="66" charset="0"/>
              </a:rPr>
              <a:t>   </a:t>
            </a:r>
          </a:p>
          <a:p>
            <a:pPr eaLnBrk="1" hangingPunct="1">
              <a:buFontTx/>
              <a:buNone/>
              <a:defRPr/>
            </a:pPr>
            <a:endParaRPr lang="tr-TR" dirty="0" smtClean="0">
              <a:solidFill>
                <a:schemeClr val="bg1"/>
              </a:solidFill>
              <a:latin typeface="Comic Sans MS" pitchFamily="66" charset="0"/>
            </a:endParaRPr>
          </a:p>
          <a:p>
            <a:pPr eaLnBrk="1" hangingPunct="1">
              <a:buFontTx/>
              <a:buNone/>
              <a:defRPr/>
            </a:pPr>
            <a:r>
              <a:rPr lang="tr-TR" dirty="0" smtClean="0">
                <a:solidFill>
                  <a:schemeClr val="bg1"/>
                </a:solidFill>
                <a:latin typeface="Comic Sans MS" pitchFamily="66" charset="0"/>
              </a:rPr>
              <a:t>  </a:t>
            </a:r>
            <a:r>
              <a:rPr lang="tr-TR" sz="4000" b="1" dirty="0" smtClean="0">
                <a:solidFill>
                  <a:schemeClr val="tx1">
                    <a:lumMod val="95000"/>
                    <a:lumOff val="5000"/>
                  </a:schemeClr>
                </a:solidFill>
                <a:latin typeface="Arial Black" pitchFamily="34" charset="0"/>
              </a:rPr>
              <a:t>Köroğlu her ne kadar yiğit bir koçak ise de, hiç yenilmemiş bir bahadır değildir</a:t>
            </a:r>
            <a:endParaRPr lang="tr-TR" sz="4000" dirty="0" smtClean="0">
              <a:solidFill>
                <a:schemeClr val="tx1">
                  <a:lumMod val="95000"/>
                  <a:lumOff val="5000"/>
                </a:schemeClr>
              </a:solidFill>
              <a:latin typeface="Arial Black" pitchFamily="34"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9459">
                                            <p:txEl>
                                              <p:pRg st="0" end="0"/>
                                            </p:txEl>
                                          </p:spTgt>
                                        </p:tgtEl>
                                        <p:attrNameLst>
                                          <p:attrName>style.visibility</p:attrName>
                                        </p:attrNameLst>
                                      </p:cBhvr>
                                      <p:to>
                                        <p:strVal val="visible"/>
                                      </p:to>
                                    </p:set>
                                    <p:anim calcmode="discrete" valueType="clr">
                                      <p:cBhvr override="childStyle">
                                        <p:cTn id="7" dur="80"/>
                                        <p:tgtEl>
                                          <p:spTgt spid="1945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45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9459">
                                            <p:txEl>
                                              <p:pRg st="0" end="0"/>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9459">
                                            <p:txEl>
                                              <p:pRg st="2" end="2"/>
                                            </p:txEl>
                                          </p:spTgt>
                                        </p:tgtEl>
                                        <p:attrNameLst>
                                          <p:attrName>style.visibility</p:attrName>
                                        </p:attrNameLst>
                                      </p:cBhvr>
                                      <p:to>
                                        <p:strVal val="visible"/>
                                      </p:to>
                                    </p:set>
                                    <p:anim calcmode="discrete" valueType="clr">
                                      <p:cBhvr override="childStyle">
                                        <p:cTn id="14" dur="80"/>
                                        <p:tgtEl>
                                          <p:spTgt spid="1945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9459">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945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49154" name="Dikdörtgen 1"/>
          <p:cNvSpPr>
            <a:spLocks noChangeArrowheads="1"/>
          </p:cNvSpPr>
          <p:nvPr/>
        </p:nvSpPr>
        <p:spPr bwMode="auto">
          <a:xfrm>
            <a:off x="395288" y="981075"/>
            <a:ext cx="7921625" cy="646113"/>
          </a:xfrm>
          <a:prstGeom prst="rect">
            <a:avLst/>
          </a:prstGeom>
          <a:noFill/>
          <a:ln w="9525">
            <a:noFill/>
            <a:miter lim="800000"/>
            <a:headEnd/>
            <a:tailEnd/>
          </a:ln>
        </p:spPr>
        <p:txBody>
          <a:bodyPr>
            <a:spAutoFit/>
          </a:bodyPr>
          <a:lstStyle/>
          <a:p>
            <a:r>
              <a:rPr lang="tr-TR" sz="3600">
                <a:solidFill>
                  <a:srgbClr val="FF00FF"/>
                </a:solidFill>
                <a:latin typeface="Arial Black" pitchFamily="34" charset="0"/>
              </a:rPr>
              <a:t>3-BATTAL GAZİ DESTANI </a:t>
            </a:r>
          </a:p>
        </p:txBody>
      </p:sp>
      <p:sp>
        <p:nvSpPr>
          <p:cNvPr id="49155" name="Dikdörtgen 2"/>
          <p:cNvSpPr>
            <a:spLocks noChangeArrowheads="1"/>
          </p:cNvSpPr>
          <p:nvPr/>
        </p:nvSpPr>
        <p:spPr bwMode="auto">
          <a:xfrm>
            <a:off x="539750" y="2551113"/>
            <a:ext cx="7777163" cy="3048000"/>
          </a:xfrm>
          <a:prstGeom prst="rect">
            <a:avLst/>
          </a:prstGeom>
          <a:noFill/>
          <a:ln w="9525">
            <a:noFill/>
            <a:miter lim="800000"/>
            <a:headEnd/>
            <a:tailEnd/>
          </a:ln>
        </p:spPr>
        <p:txBody>
          <a:bodyPr>
            <a:spAutoFit/>
          </a:bodyPr>
          <a:lstStyle/>
          <a:p>
            <a:r>
              <a:rPr lang="tr-TR" sz="3200">
                <a:latin typeface="Arial Black" pitchFamily="34" charset="0"/>
              </a:rPr>
              <a:t>8.asırda başlayıp İstanbul’un Sultan Mehmet tarafından fethine kadar beş yüz yıl devam etmiş önce Arap-Bizans sonra Türk-Bizans mücadelesinin atmosferi içinde doğmuş bir destandır.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50178" name="Dikdörtgen 1"/>
          <p:cNvSpPr>
            <a:spLocks noChangeArrowheads="1"/>
          </p:cNvSpPr>
          <p:nvPr/>
        </p:nvSpPr>
        <p:spPr bwMode="auto">
          <a:xfrm>
            <a:off x="250825" y="1125538"/>
            <a:ext cx="8281988" cy="2554287"/>
          </a:xfrm>
          <a:prstGeom prst="rect">
            <a:avLst/>
          </a:prstGeom>
          <a:noFill/>
          <a:ln w="9525">
            <a:noFill/>
            <a:miter lim="800000"/>
            <a:headEnd/>
            <a:tailEnd/>
          </a:ln>
        </p:spPr>
        <p:txBody>
          <a:bodyPr>
            <a:spAutoFit/>
          </a:bodyPr>
          <a:lstStyle/>
          <a:p>
            <a:r>
              <a:rPr lang="tr-TR" sz="3200">
                <a:latin typeface="Arial Black" pitchFamily="34" charset="0"/>
              </a:rPr>
              <a:t>8.Yüzyılda Anadolu’da Emevilerin Hıristiyan Bizanslılara karşı açtığı savaşlarda Battal lakabıyla ün kazanmış bir Müslüman kumandanın kahramanlıkları anlatılmaktadır.</a:t>
            </a:r>
          </a:p>
        </p:txBody>
      </p:sp>
      <p:sp>
        <p:nvSpPr>
          <p:cNvPr id="50179" name="Dikdörtgen 2"/>
          <p:cNvSpPr>
            <a:spLocks noChangeArrowheads="1"/>
          </p:cNvSpPr>
          <p:nvPr/>
        </p:nvSpPr>
        <p:spPr bwMode="auto">
          <a:xfrm>
            <a:off x="250825" y="3789363"/>
            <a:ext cx="8588375" cy="1816100"/>
          </a:xfrm>
          <a:prstGeom prst="rect">
            <a:avLst/>
          </a:prstGeom>
          <a:noFill/>
          <a:ln w="9525">
            <a:noFill/>
            <a:miter lim="800000"/>
            <a:headEnd/>
            <a:tailEnd/>
          </a:ln>
        </p:spPr>
        <p:txBody>
          <a:bodyPr>
            <a:spAutoFit/>
          </a:bodyPr>
          <a:lstStyle/>
          <a:p>
            <a:r>
              <a:rPr lang="tr-TR" sz="2800">
                <a:latin typeface="Arial Black" pitchFamily="34" charset="0"/>
              </a:rPr>
              <a:t>Mervan’ın oğlu Mesleme’nin (715) İstanbul kuşatmasında,kahramanlıklarıyla büyük ün yaptığından kendisine Battal (kahraman) lakabı verilmiştir.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
        <p:nvSpPr>
          <p:cNvPr id="51202" name="Dikdörtgen 1"/>
          <p:cNvSpPr>
            <a:spLocks noChangeArrowheads="1"/>
          </p:cNvSpPr>
          <p:nvPr/>
        </p:nvSpPr>
        <p:spPr bwMode="auto">
          <a:xfrm>
            <a:off x="395288" y="1412875"/>
            <a:ext cx="8280400" cy="4524375"/>
          </a:xfrm>
          <a:prstGeom prst="rect">
            <a:avLst/>
          </a:prstGeom>
          <a:noFill/>
          <a:ln w="9525">
            <a:noFill/>
            <a:miter lim="800000"/>
            <a:headEnd/>
            <a:tailEnd/>
          </a:ln>
        </p:spPr>
        <p:txBody>
          <a:bodyPr>
            <a:spAutoFit/>
          </a:bodyPr>
          <a:lstStyle/>
          <a:p>
            <a:r>
              <a:rPr lang="tr-TR" sz="3200">
                <a:latin typeface="Arial Black" pitchFamily="34" charset="0"/>
              </a:rPr>
              <a:t>Arap tarihçilerine göre Emeviler devrinde meydana gelen İstanbul kuşatmasında üstün kumandanlık ve yiğitlik vasıfları göstermiş </a:t>
            </a:r>
            <a:r>
              <a:rPr lang="tr-TR" sz="3200">
                <a:solidFill>
                  <a:srgbClr val="CC0099"/>
                </a:solidFill>
                <a:latin typeface="Arial Black" pitchFamily="34" charset="0"/>
              </a:rPr>
              <a:t>ABDULLAH </a:t>
            </a:r>
            <a:r>
              <a:rPr lang="tr-TR" sz="3200">
                <a:latin typeface="Arial Black" pitchFamily="34" charset="0"/>
              </a:rPr>
              <a:t>adlı bir kahramandır.</a:t>
            </a:r>
          </a:p>
          <a:p>
            <a:r>
              <a:rPr lang="tr-TR" sz="3200">
                <a:latin typeface="Arial Black" pitchFamily="34" charset="0"/>
              </a:rPr>
              <a:t>740 yıllarında Hıristiyan’larla yapılan savaşta ölmüştür.</a:t>
            </a:r>
          </a:p>
          <a:p>
            <a:r>
              <a:rPr lang="tr-TR" sz="3200">
                <a:latin typeface="Arial Black" pitchFamily="34" charset="0"/>
              </a:rPr>
              <a:t>Eskişehir’de Akroin denilen yerde vefat etmiştir.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52226" name="Dikdörtgen 1"/>
          <p:cNvSpPr>
            <a:spLocks noChangeArrowheads="1"/>
          </p:cNvSpPr>
          <p:nvPr/>
        </p:nvSpPr>
        <p:spPr bwMode="auto">
          <a:xfrm>
            <a:off x="323850" y="1268413"/>
            <a:ext cx="8135938" cy="4524375"/>
          </a:xfrm>
          <a:prstGeom prst="rect">
            <a:avLst/>
          </a:prstGeom>
          <a:noFill/>
          <a:ln w="9525">
            <a:noFill/>
            <a:miter lim="800000"/>
            <a:headEnd/>
            <a:tailEnd/>
          </a:ln>
        </p:spPr>
        <p:txBody>
          <a:bodyPr>
            <a:spAutoFit/>
          </a:bodyPr>
          <a:lstStyle/>
          <a:p>
            <a:r>
              <a:rPr lang="tr-TR" sz="3600">
                <a:latin typeface="Arial Black" pitchFamily="34" charset="0"/>
              </a:rPr>
              <a:t>İstanbul surları dibinde gömülü olduğuna inanılır.</a:t>
            </a:r>
          </a:p>
          <a:p>
            <a:r>
              <a:rPr lang="tr-TR" sz="3600">
                <a:latin typeface="Arial Black" pitchFamily="34" charset="0"/>
              </a:rPr>
              <a:t>Antakyalı ve Şamlı diyenler olduğu gibi Emeviler hizmetinde çalışan bir Türk olduğu da söylenir.</a:t>
            </a:r>
          </a:p>
          <a:p>
            <a:r>
              <a:rPr lang="tr-TR" sz="3600">
                <a:latin typeface="Arial Black" pitchFamily="34" charset="0"/>
              </a:rPr>
              <a:t>NOT:Bunlar birer tahmindir kesin değildir.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3" name="Dikdörtgen 2"/>
          <p:cNvSpPr/>
          <p:nvPr/>
        </p:nvSpPr>
        <p:spPr>
          <a:xfrm>
            <a:off x="468313" y="836613"/>
            <a:ext cx="8207375" cy="5662612"/>
          </a:xfrm>
          <a:prstGeom prst="rect">
            <a:avLst/>
          </a:prstGeom>
        </p:spPr>
        <p:txBody>
          <a:bodyPr>
            <a:spAutoFit/>
          </a:bodyPr>
          <a:lstStyle/>
          <a:p>
            <a:pPr fontAlgn="auto">
              <a:spcBef>
                <a:spcPts val="0"/>
              </a:spcBef>
              <a:spcAft>
                <a:spcPts val="0"/>
              </a:spcAft>
              <a:defRPr/>
            </a:pPr>
            <a:r>
              <a:rPr lang="tr-TR" sz="2800" b="1" kern="0" dirty="0" err="1">
                <a:latin typeface="Arial Black" pitchFamily="34" charset="0"/>
                <a:ea typeface="+mj-ea"/>
                <a:cs typeface="+mj-cs"/>
              </a:rPr>
              <a:t>TEMASI:Kahramanlıktır</a:t>
            </a:r>
            <a:endParaRPr lang="tr-TR" sz="2800" b="1" kern="0" dirty="0">
              <a:latin typeface="Arial Black" pitchFamily="34" charset="0"/>
              <a:ea typeface="+mj-ea"/>
              <a:cs typeface="+mj-cs"/>
            </a:endParaRPr>
          </a:p>
          <a:p>
            <a:pPr fontAlgn="auto">
              <a:spcBef>
                <a:spcPts val="0"/>
              </a:spcBef>
              <a:spcAft>
                <a:spcPts val="0"/>
              </a:spcAft>
              <a:defRPr/>
            </a:pPr>
            <a:endParaRPr lang="tr-TR" sz="2800" b="1" kern="0" dirty="0">
              <a:latin typeface="Arial Black" pitchFamily="34" charset="0"/>
              <a:ea typeface="+mj-ea"/>
              <a:cs typeface="+mj-cs"/>
            </a:endParaRPr>
          </a:p>
          <a:p>
            <a:pPr fontAlgn="auto">
              <a:spcBef>
                <a:spcPts val="0"/>
              </a:spcBef>
              <a:spcAft>
                <a:spcPts val="0"/>
              </a:spcAft>
              <a:defRPr/>
            </a:pPr>
            <a:r>
              <a:rPr lang="tr-TR" sz="2800" b="1" kern="0" dirty="0">
                <a:latin typeface="Arial Black" pitchFamily="34" charset="0"/>
                <a:ea typeface="+mj-ea"/>
                <a:cs typeface="+mj-cs"/>
              </a:rPr>
              <a:t>YER:</a:t>
            </a:r>
            <a:r>
              <a:rPr lang="tr-TR" sz="2800" b="1" dirty="0">
                <a:latin typeface="Arial Black" pitchFamily="34" charset="0"/>
                <a:cs typeface="+mn-cs"/>
              </a:rPr>
              <a:t>Malatya ve Harput’tan İstanbul surlarına kadar olan bölgedir.</a:t>
            </a:r>
            <a:r>
              <a:rPr lang="tr-TR" sz="2800" dirty="0">
                <a:latin typeface="Arial Black" pitchFamily="34" charset="0"/>
                <a:cs typeface="+mn-cs"/>
              </a:rPr>
              <a:t> </a:t>
            </a:r>
          </a:p>
          <a:p>
            <a:pPr fontAlgn="auto">
              <a:spcBef>
                <a:spcPts val="0"/>
              </a:spcBef>
              <a:spcAft>
                <a:spcPts val="0"/>
              </a:spcAft>
              <a:defRPr/>
            </a:pPr>
            <a:endParaRPr lang="tr-TR" sz="2800" dirty="0">
              <a:latin typeface="Arial Black" pitchFamily="34" charset="0"/>
              <a:cs typeface="+mn-cs"/>
            </a:endParaRPr>
          </a:p>
          <a:p>
            <a:pPr fontAlgn="auto">
              <a:spcBef>
                <a:spcPts val="0"/>
              </a:spcBef>
              <a:spcAft>
                <a:spcPts val="0"/>
              </a:spcAft>
              <a:defRPr/>
            </a:pPr>
            <a:r>
              <a:rPr lang="tr-TR" sz="2800" dirty="0" err="1">
                <a:latin typeface="Arial Black" pitchFamily="34" charset="0"/>
                <a:cs typeface="+mn-cs"/>
              </a:rPr>
              <a:t>DİLİ:Battal</a:t>
            </a:r>
            <a:r>
              <a:rPr lang="tr-TR" sz="2800" dirty="0">
                <a:latin typeface="Arial Black" pitchFamily="34" charset="0"/>
                <a:cs typeface="+mn-cs"/>
              </a:rPr>
              <a:t> name  nesir halinde kaleme alınmakla beraber içinde bazı manzum bölümler de bulunmaktadır.</a:t>
            </a:r>
          </a:p>
          <a:p>
            <a:pPr fontAlgn="auto">
              <a:spcBef>
                <a:spcPts val="0"/>
              </a:spcBef>
              <a:spcAft>
                <a:spcPts val="0"/>
              </a:spcAft>
              <a:defRPr/>
            </a:pPr>
            <a:r>
              <a:rPr lang="tr-TR" sz="2800" dirty="0" err="1">
                <a:latin typeface="Arial Black" pitchFamily="34" charset="0"/>
                <a:cs typeface="+mn-cs"/>
              </a:rPr>
              <a:t>Battalname</a:t>
            </a:r>
            <a:r>
              <a:rPr lang="tr-TR" sz="2800" dirty="0">
                <a:latin typeface="Arial Black" pitchFamily="34" charset="0"/>
                <a:cs typeface="+mn-cs"/>
              </a:rPr>
              <a:t> </a:t>
            </a:r>
            <a:r>
              <a:rPr lang="tr-TR" sz="2800" dirty="0" err="1">
                <a:latin typeface="Arial Black" pitchFamily="34" charset="0"/>
                <a:cs typeface="+mn-cs"/>
              </a:rPr>
              <a:t>üslubu,hatta</a:t>
            </a:r>
            <a:r>
              <a:rPr lang="tr-TR" sz="2800" dirty="0">
                <a:latin typeface="Arial Black" pitchFamily="34" charset="0"/>
                <a:cs typeface="+mn-cs"/>
              </a:rPr>
              <a:t> kelimeleri cümle kuruluşu ile Dede Korkut Hikayelerine benzer.</a:t>
            </a:r>
          </a:p>
          <a:p>
            <a:pPr fontAlgn="auto">
              <a:spcBef>
                <a:spcPts val="0"/>
              </a:spcBef>
              <a:spcAft>
                <a:spcPts val="0"/>
              </a:spcAft>
              <a:defRPr/>
            </a:pPr>
            <a:endParaRPr lang="tr-TR" sz="3600" b="1" dirty="0">
              <a:latin typeface="Arial Black" pitchFamily="34" charset="0"/>
              <a:cs typeface="+mn-cs"/>
            </a:endParaRPr>
          </a:p>
          <a:p>
            <a:pPr fontAlgn="auto">
              <a:spcBef>
                <a:spcPts val="0"/>
              </a:spcBef>
              <a:spcAft>
                <a:spcPts val="0"/>
              </a:spcAft>
              <a:defRPr/>
            </a:pPr>
            <a:endParaRPr lang="tr-TR" kern="0" dirty="0">
              <a:latin typeface="Arial Black" pitchFamily="34" charset="0"/>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54274" name="Dikdörtgen 1"/>
          <p:cNvSpPr>
            <a:spLocks noChangeArrowheads="1"/>
          </p:cNvSpPr>
          <p:nvPr/>
        </p:nvSpPr>
        <p:spPr bwMode="auto">
          <a:xfrm>
            <a:off x="250825" y="1044575"/>
            <a:ext cx="7850188" cy="4400550"/>
          </a:xfrm>
          <a:prstGeom prst="rect">
            <a:avLst/>
          </a:prstGeom>
          <a:noFill/>
          <a:ln w="9525">
            <a:noFill/>
            <a:miter lim="800000"/>
            <a:headEnd/>
            <a:tailEnd/>
          </a:ln>
        </p:spPr>
        <p:txBody>
          <a:bodyPr>
            <a:spAutoFit/>
          </a:bodyPr>
          <a:lstStyle/>
          <a:p>
            <a:r>
              <a:rPr lang="tr-TR" sz="2800">
                <a:latin typeface="Arial Black" pitchFamily="34" charset="0"/>
              </a:rPr>
              <a:t>BATTAL GAZİ:</a:t>
            </a:r>
          </a:p>
          <a:p>
            <a:r>
              <a:rPr lang="tr-TR" sz="2800">
                <a:latin typeface="Arial Black" pitchFamily="34" charset="0"/>
              </a:rPr>
              <a:t>Cesurdur,hiçbir şeyden korkmaz.</a:t>
            </a:r>
          </a:p>
          <a:p>
            <a:r>
              <a:rPr lang="tr-TR" sz="2800">
                <a:latin typeface="Arial Black" pitchFamily="34" charset="0"/>
              </a:rPr>
              <a:t>Tek başına bir orduya karşı savaşır.</a:t>
            </a:r>
          </a:p>
          <a:p>
            <a:r>
              <a:rPr lang="tr-TR" sz="2800">
                <a:latin typeface="Arial Black" pitchFamily="34" charset="0"/>
              </a:rPr>
              <a:t>Bizanslılar,Hıristiyanlar,İslam’ı kabul etmeyen bütün din mensupları,Mecusiler,ateşperest ve putpereslerle vuruşur. </a:t>
            </a:r>
          </a:p>
          <a:p>
            <a:r>
              <a:rPr lang="tr-TR" sz="2800">
                <a:latin typeface="Arial Black" pitchFamily="34" charset="0"/>
              </a:rPr>
              <a:t>Hepsini İslam’a davet eder.</a:t>
            </a:r>
          </a:p>
          <a:p>
            <a:r>
              <a:rPr lang="tr-TR" sz="2800">
                <a:latin typeface="Arial Black" pitchFamily="34" charset="0"/>
              </a:rPr>
              <a:t>Olağanüstü yetenekleri vardır,keramet gösterir.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2 İçerik Yer Tutucusu"/>
          <p:cNvSpPr>
            <a:spLocks noGrp="1"/>
          </p:cNvSpPr>
          <p:nvPr>
            <p:ph idx="1"/>
          </p:nvPr>
        </p:nvSpPr>
        <p:spPr>
          <a:xfrm>
            <a:off x="431800" y="1600200"/>
            <a:ext cx="8229600" cy="5105400"/>
          </a:xfrm>
        </p:spPr>
        <p:txBody>
          <a:bodyPr/>
          <a:lstStyle/>
          <a:p>
            <a:pPr marL="0" indent="0" eaLnBrk="1" hangingPunct="1">
              <a:buFont typeface="Wingdings 2" pitchFamily="18" charset="2"/>
              <a:buNone/>
            </a:pPr>
            <a:r>
              <a:rPr lang="tr-TR" sz="2800" b="1" smtClean="0">
                <a:latin typeface="Arial Black" pitchFamily="34" charset="0"/>
              </a:rPr>
              <a:t>Danişmendname Anadolu’nun </a:t>
            </a:r>
          </a:p>
          <a:p>
            <a:pPr marL="0" indent="0" eaLnBrk="1" hangingPunct="1">
              <a:buFont typeface="Wingdings 2" pitchFamily="18" charset="2"/>
              <a:buNone/>
            </a:pPr>
            <a:r>
              <a:rPr lang="tr-TR" sz="2800" b="1" smtClean="0">
                <a:latin typeface="Arial Black" pitchFamily="34" charset="0"/>
              </a:rPr>
              <a:t>Müslüman-Türklerin hakimiyetine </a:t>
            </a:r>
          </a:p>
          <a:p>
            <a:pPr marL="0" indent="0" eaLnBrk="1" hangingPunct="1">
              <a:buFont typeface="Wingdings 2" pitchFamily="18" charset="2"/>
              <a:buNone/>
            </a:pPr>
            <a:r>
              <a:rPr lang="tr-TR" sz="2800" b="1" smtClean="0">
                <a:latin typeface="Arial Black" pitchFamily="34" charset="0"/>
              </a:rPr>
              <a:t>girmesi hakkında yazılmış halk destanıdır. </a:t>
            </a:r>
          </a:p>
          <a:p>
            <a:pPr marL="0" indent="0" eaLnBrk="1" hangingPunct="1">
              <a:buFont typeface="Wingdings 2" pitchFamily="18" charset="2"/>
              <a:buNone/>
            </a:pPr>
            <a:r>
              <a:rPr lang="tr-TR" sz="2800" b="1" smtClean="0">
                <a:latin typeface="Arial Black" pitchFamily="34" charset="0"/>
              </a:rPr>
              <a:t>Danişmend Gazi ve Melik Gazi’nin</a:t>
            </a:r>
          </a:p>
          <a:p>
            <a:pPr marL="0" indent="0" eaLnBrk="1" hangingPunct="1">
              <a:buFont typeface="Wingdings 2" pitchFamily="18" charset="2"/>
              <a:buNone/>
            </a:pPr>
            <a:r>
              <a:rPr lang="tr-TR" sz="2800" b="1" smtClean="0">
                <a:latin typeface="Arial Black" pitchFamily="34" charset="0"/>
              </a:rPr>
              <a:t>kahramanlıklarını, gazalarını anlatan,</a:t>
            </a:r>
          </a:p>
          <a:p>
            <a:pPr marL="0" indent="0" eaLnBrk="1" hangingPunct="1">
              <a:buFont typeface="Wingdings 2" pitchFamily="18" charset="2"/>
              <a:buNone/>
            </a:pPr>
            <a:r>
              <a:rPr lang="tr-TR" sz="2800" b="1" smtClean="0">
                <a:latin typeface="Arial Black" pitchFamily="34" charset="0"/>
              </a:rPr>
              <a:t>Battalname tarzında yazılmış olan </a:t>
            </a:r>
          </a:p>
          <a:p>
            <a:pPr marL="0" indent="0" eaLnBrk="1" hangingPunct="1">
              <a:buFont typeface="Wingdings 2" pitchFamily="18" charset="2"/>
              <a:buNone/>
            </a:pPr>
            <a:r>
              <a:rPr lang="tr-TR" sz="2800" b="1" smtClean="0">
                <a:latin typeface="Arial Black" pitchFamily="34" charset="0"/>
              </a:rPr>
              <a:t>Danişmendname’nin ne zaman ve kimin </a:t>
            </a:r>
          </a:p>
          <a:p>
            <a:pPr marL="0" indent="0" eaLnBrk="1" hangingPunct="1">
              <a:buFont typeface="Wingdings 2" pitchFamily="18" charset="2"/>
              <a:buNone/>
            </a:pPr>
            <a:r>
              <a:rPr lang="tr-TR" sz="2800" b="1" smtClean="0">
                <a:latin typeface="Arial Black" pitchFamily="34" charset="0"/>
              </a:rPr>
              <a:t>tarafından yazıldığı </a:t>
            </a:r>
          </a:p>
          <a:p>
            <a:pPr marL="0" indent="0" eaLnBrk="1" hangingPunct="1">
              <a:buFont typeface="Wingdings 2" pitchFamily="18" charset="2"/>
              <a:buNone/>
            </a:pPr>
            <a:r>
              <a:rPr lang="tr-TR" sz="2800" b="1" smtClean="0">
                <a:latin typeface="Arial Black" pitchFamily="34" charset="0"/>
              </a:rPr>
              <a:t>kesin olarak bilinmemektedir.</a:t>
            </a:r>
            <a:br>
              <a:rPr lang="tr-TR" sz="2800" b="1" smtClean="0">
                <a:latin typeface="Arial Black" pitchFamily="34" charset="0"/>
              </a:rPr>
            </a:br>
            <a:r>
              <a:rPr lang="tr-TR" sz="1600" b="1" smtClean="0"/>
              <a:t/>
            </a:r>
            <a:br>
              <a:rPr lang="tr-TR" sz="1600" b="1" smtClean="0"/>
            </a:br>
            <a:endParaRPr lang="tr-TR" sz="1600" smtClean="0"/>
          </a:p>
        </p:txBody>
      </p:sp>
      <p:pic>
        <p:nvPicPr>
          <p:cNvPr id="27650" name="2 Resim" descr="danismentgazi.jpg"/>
          <p:cNvPicPr>
            <a:picLocks noChangeAspect="1"/>
          </p:cNvPicPr>
          <p:nvPr/>
        </p:nvPicPr>
        <p:blipFill>
          <a:blip r:embed="rId3" cstate="print"/>
          <a:srcRect/>
          <a:stretch>
            <a:fillRect/>
          </a:stretch>
        </p:blipFill>
        <p:spPr bwMode="auto">
          <a:xfrm>
            <a:off x="8077200" y="1600200"/>
            <a:ext cx="914400" cy="1676400"/>
          </a:xfrm>
          <a:prstGeom prst="rect">
            <a:avLst/>
          </a:prstGeom>
          <a:noFill/>
          <a:ln w="9525">
            <a:noFill/>
            <a:miter lim="800000"/>
            <a:headEnd/>
            <a:tailEnd/>
          </a:ln>
        </p:spPr>
      </p:pic>
      <p:pic>
        <p:nvPicPr>
          <p:cNvPr id="6" name="1.slayt.wav">
            <a:hlinkClick r:id="" action="ppaction://media"/>
          </p:cNvPr>
          <p:cNvPicPr>
            <a:picLocks noRot="1" noChangeAspect="1"/>
          </p:cNvPicPr>
          <p:nvPr>
            <a:audioFile r:link="rId1"/>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
        <p:nvSpPr>
          <p:cNvPr id="2" name="Dikdörtgen 1"/>
          <p:cNvSpPr/>
          <p:nvPr/>
        </p:nvSpPr>
        <p:spPr>
          <a:xfrm>
            <a:off x="395536" y="943853"/>
            <a:ext cx="7681664" cy="646331"/>
          </a:xfrm>
          <a:prstGeom prst="rect">
            <a:avLst/>
          </a:prstGeom>
        </p:spPr>
        <p:txBody>
          <a:bodyPr>
            <a:spAutoFit/>
          </a:bodyPr>
          <a:lstStyle/>
          <a:p>
            <a:pPr marR="36576" fontAlgn="auto">
              <a:spcBef>
                <a:spcPts val="0"/>
              </a:spcBef>
              <a:spcAft>
                <a:spcPts val="0"/>
              </a:spcAft>
              <a:buClr>
                <a:srgbClr val="FF388C"/>
              </a:buClr>
              <a:buSzPct val="80000"/>
              <a:defRPr/>
            </a:pPr>
            <a:r>
              <a:rPr lang="tr-TR" sz="3600" dirty="0">
                <a:ln>
                  <a:solidFill>
                    <a:srgbClr val="666666"/>
                  </a:solidFill>
                </a:ln>
                <a:solidFill>
                  <a:srgbClr val="FF388C"/>
                </a:solidFill>
                <a:latin typeface="Arial Black" pitchFamily="34" charset="0"/>
                <a:cs typeface="+mn-cs"/>
              </a:rPr>
              <a:t>1-DANİŞMENT GAZİ DESTANI</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55298" name="Dikdörtgen 1"/>
          <p:cNvSpPr>
            <a:spLocks noChangeArrowheads="1"/>
          </p:cNvSpPr>
          <p:nvPr/>
        </p:nvSpPr>
        <p:spPr bwMode="auto">
          <a:xfrm>
            <a:off x="250825" y="981075"/>
            <a:ext cx="8137525" cy="5016500"/>
          </a:xfrm>
          <a:prstGeom prst="rect">
            <a:avLst/>
          </a:prstGeom>
          <a:noFill/>
          <a:ln w="9525">
            <a:noFill/>
            <a:miter lim="800000"/>
            <a:headEnd/>
            <a:tailEnd/>
          </a:ln>
        </p:spPr>
        <p:txBody>
          <a:bodyPr>
            <a:spAutoFit/>
          </a:bodyPr>
          <a:lstStyle/>
          <a:p>
            <a:r>
              <a:rPr lang="tr-TR" sz="3200">
                <a:latin typeface="Arial Black" pitchFamily="34" charset="0"/>
              </a:rPr>
              <a:t>Battal Gazi insanların yanında olağanüstü varlıklarla da;devler,cinlerle de vuruşur.</a:t>
            </a:r>
          </a:p>
          <a:p>
            <a:r>
              <a:rPr lang="tr-TR" sz="3200">
                <a:latin typeface="Arial Black" pitchFamily="34" charset="0"/>
              </a:rPr>
              <a:t>Bu savaşlar esnasında ona peygamber ve evliyalar yardım eder.</a:t>
            </a:r>
          </a:p>
          <a:p>
            <a:r>
              <a:rPr lang="tr-TR" sz="3200">
                <a:latin typeface="Arial Black" pitchFamily="34" charset="0"/>
              </a:rPr>
              <a:t>Her savaş sonunda ganimetten pay almaz,ganimeti din uğruna savaşan askerlere dağıtır.Kendi sembolik bir şey alır.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4" descr="hidayetsaati_battalgazi_012"/>
          <p:cNvPicPr>
            <a:picLocks noChangeAspect="1" noChangeArrowheads="1"/>
          </p:cNvPicPr>
          <p:nvPr/>
        </p:nvPicPr>
        <p:blipFill>
          <a:blip r:embed="rId2" cstate="print"/>
          <a:srcRect/>
          <a:stretch>
            <a:fillRect/>
          </a:stretch>
        </p:blipFill>
        <p:spPr bwMode="auto">
          <a:xfrm>
            <a:off x="4202113" y="1628775"/>
            <a:ext cx="4502150" cy="4987925"/>
          </a:xfrm>
          <a:prstGeom prst="rect">
            <a:avLst/>
          </a:prstGeom>
          <a:noFill/>
          <a:ln w="9525">
            <a:noFill/>
            <a:miter lim="800000"/>
            <a:headEnd/>
            <a:tailEnd/>
          </a:ln>
        </p:spPr>
      </p:pic>
      <p:pic>
        <p:nvPicPr>
          <p:cNvPr id="56322" name="Picture 5" descr="k_TolgaTek_seyit_3"/>
          <p:cNvPicPr>
            <a:picLocks noChangeAspect="1" noChangeArrowheads="1"/>
          </p:cNvPicPr>
          <p:nvPr/>
        </p:nvPicPr>
        <p:blipFill>
          <a:blip r:embed="rId3" cstate="print"/>
          <a:srcRect/>
          <a:stretch>
            <a:fillRect/>
          </a:stretch>
        </p:blipFill>
        <p:spPr bwMode="auto">
          <a:xfrm>
            <a:off x="173038" y="1628775"/>
            <a:ext cx="4029075" cy="4987925"/>
          </a:xfrm>
          <a:prstGeom prst="rect">
            <a:avLst/>
          </a:prstGeom>
          <a:noFill/>
          <a:ln w="9525">
            <a:noFill/>
            <a:miter lim="800000"/>
            <a:headEnd/>
            <a:tailEnd/>
          </a:ln>
        </p:spPr>
      </p:pic>
      <p:sp>
        <p:nvSpPr>
          <p:cNvPr id="56323" name="WordArt 6"/>
          <p:cNvSpPr>
            <a:spLocks noChangeArrowheads="1" noChangeShapeType="1" noTextEdit="1"/>
          </p:cNvSpPr>
          <p:nvPr/>
        </p:nvSpPr>
        <p:spPr bwMode="auto">
          <a:xfrm>
            <a:off x="468313" y="752475"/>
            <a:ext cx="7991475" cy="571500"/>
          </a:xfrm>
          <a:prstGeom prst="rect">
            <a:avLst/>
          </a:prstGeom>
        </p:spPr>
        <p:txBody>
          <a:bodyPr wrap="none" fromWordArt="1">
            <a:prstTxWarp prst="textPlain">
              <a:avLst>
                <a:gd name="adj" fmla="val 50000"/>
              </a:avLst>
            </a:prstTxWarp>
          </a:bodyPr>
          <a:lstStyle/>
          <a:p>
            <a:pPr algn="ctr"/>
            <a:r>
              <a:rPr lang="tr-TR" sz="3200" kern="10" spc="-160" normalizeH="1">
                <a:ln w="9525">
                  <a:solidFill>
                    <a:srgbClr val="800000"/>
                  </a:solidFill>
                  <a:round/>
                  <a:headEnd/>
                  <a:tailEnd/>
                </a:ln>
                <a:solidFill>
                  <a:srgbClr val="FF00FF"/>
                </a:solidFill>
                <a:effectLst>
                  <a:outerShdw dist="35921" dir="2700000" algn="ctr" rotWithShape="0">
                    <a:srgbClr val="B2B2B2">
                      <a:alpha val="79999"/>
                    </a:srgbClr>
                  </a:outerShdw>
                </a:effectLst>
                <a:latin typeface="Arial Black"/>
              </a:rPr>
              <a:t>SEYYİT BATTAL GAZİ KÜLLİYESİ</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
        <p:nvSpPr>
          <p:cNvPr id="2" name="Dikdörtgen 1"/>
          <p:cNvSpPr/>
          <p:nvPr/>
        </p:nvSpPr>
        <p:spPr>
          <a:xfrm>
            <a:off x="467544" y="764704"/>
            <a:ext cx="8371656" cy="10064294"/>
          </a:xfrm>
          <a:prstGeom prst="rect">
            <a:avLst/>
          </a:prstGeom>
        </p:spPr>
        <p:txBody>
          <a:bodyPr>
            <a:spAutoFit/>
          </a:bodyPr>
          <a:lstStyle/>
          <a:p>
            <a:pPr marR="36576" fontAlgn="auto">
              <a:spcBef>
                <a:spcPts val="0"/>
              </a:spcBef>
              <a:spcAft>
                <a:spcPts val="0"/>
              </a:spcAft>
              <a:buClr>
                <a:srgbClr val="FF388C"/>
              </a:buClr>
              <a:buSzPct val="80000"/>
              <a:defRPr/>
            </a:pPr>
            <a:r>
              <a:rPr lang="tr-TR" sz="4400" dirty="0">
                <a:ln>
                  <a:solidFill>
                    <a:srgbClr val="666666"/>
                  </a:solidFill>
                </a:ln>
                <a:solidFill>
                  <a:srgbClr val="FF388C"/>
                </a:solidFill>
                <a:latin typeface="Arial Black" pitchFamily="34" charset="0"/>
                <a:cs typeface="+mn-cs"/>
              </a:rPr>
              <a:t>4-CENGİZ HAN  DESTANI</a:t>
            </a:r>
          </a:p>
          <a:p>
            <a:pPr marR="36576" fontAlgn="auto">
              <a:spcBef>
                <a:spcPts val="0"/>
              </a:spcBef>
              <a:spcAft>
                <a:spcPts val="0"/>
              </a:spcAft>
              <a:buClr>
                <a:srgbClr val="FF388C"/>
              </a:buClr>
              <a:buSzPct val="80000"/>
              <a:defRPr/>
            </a:pPr>
            <a:endParaRPr lang="tr-TR" sz="4400" dirty="0">
              <a:ln>
                <a:solidFill>
                  <a:srgbClr val="666666"/>
                </a:solidFill>
              </a:ln>
              <a:solidFill>
                <a:srgbClr val="FF388C"/>
              </a:solidFill>
              <a:latin typeface="Arial Black" pitchFamily="34" charset="0"/>
              <a:cs typeface="+mn-cs"/>
            </a:endParaRPr>
          </a:p>
          <a:p>
            <a:pPr marR="36576" fontAlgn="auto">
              <a:spcBef>
                <a:spcPts val="0"/>
              </a:spcBef>
              <a:spcAft>
                <a:spcPts val="0"/>
              </a:spcAft>
              <a:buClr>
                <a:srgbClr val="FF388C"/>
              </a:buClr>
              <a:buSzPct val="80000"/>
              <a:defRPr/>
            </a:pPr>
            <a:r>
              <a:rPr lang="tr-TR" sz="2800" dirty="0">
                <a:ln>
                  <a:solidFill>
                    <a:srgbClr val="666666"/>
                  </a:solidFill>
                </a:ln>
                <a:latin typeface="Arial Black" pitchFamily="34" charset="0"/>
                <a:cs typeface="+mn-cs"/>
              </a:rPr>
              <a:t>ORTA ASYA’DA YAŞAYAN TÜRK BODUNLARI ARASINDA SEKİZİNCİ YÜZYILDA MEYDANA GELMİŞTİR.</a:t>
            </a:r>
          </a:p>
          <a:p>
            <a:pPr marR="36576" fontAlgn="auto">
              <a:spcBef>
                <a:spcPts val="0"/>
              </a:spcBef>
              <a:spcAft>
                <a:spcPts val="0"/>
              </a:spcAft>
              <a:buClr>
                <a:srgbClr val="FF388C"/>
              </a:buClr>
              <a:buSzPct val="80000"/>
              <a:defRPr/>
            </a:pPr>
            <a:r>
              <a:rPr lang="tr-TR" sz="2800" dirty="0">
                <a:ln>
                  <a:solidFill>
                    <a:srgbClr val="666666"/>
                  </a:solidFill>
                </a:ln>
                <a:latin typeface="Arial Black" pitchFamily="34" charset="0"/>
                <a:cs typeface="+mn-cs"/>
              </a:rPr>
              <a:t>CENGİZ HAN DESTANI’NDA MOĞOL HÜKÜMDARI CENGİZ HAN’IN YAŞAMI,KİŞİLİĞİ VE FETİHLERİ İLE İLGİLİ OLARAK CENGİZ’İN OĞULLARI TARAFINDAN İDARE EDİLEN TÜRKLER TARAFINDAN MEYDANA GETİRİLMİŞTİR.</a:t>
            </a:r>
          </a:p>
          <a:p>
            <a:pPr marR="36576" fontAlgn="auto">
              <a:spcBef>
                <a:spcPts val="0"/>
              </a:spcBef>
              <a:spcAft>
                <a:spcPts val="0"/>
              </a:spcAft>
              <a:buClr>
                <a:srgbClr val="FF388C"/>
              </a:buClr>
              <a:buSzPct val="80000"/>
              <a:defRPr/>
            </a:pPr>
            <a:endParaRPr lang="tr-TR" sz="4400" dirty="0">
              <a:ln>
                <a:solidFill>
                  <a:srgbClr val="666666"/>
                </a:solidFill>
              </a:ln>
              <a:solidFill>
                <a:srgbClr val="FF388C"/>
              </a:solidFill>
              <a:latin typeface="Arial Black" pitchFamily="34" charset="0"/>
              <a:cs typeface="+mn-cs"/>
            </a:endParaRPr>
          </a:p>
          <a:p>
            <a:pPr marR="36576" fontAlgn="auto">
              <a:spcBef>
                <a:spcPts val="0"/>
              </a:spcBef>
              <a:spcAft>
                <a:spcPts val="0"/>
              </a:spcAft>
              <a:buClr>
                <a:srgbClr val="FF388C"/>
              </a:buClr>
              <a:buSzPct val="80000"/>
              <a:defRPr/>
            </a:pPr>
            <a:endParaRPr lang="tr-TR" sz="4400" dirty="0">
              <a:ln>
                <a:solidFill>
                  <a:srgbClr val="666666"/>
                </a:solidFill>
              </a:ln>
              <a:solidFill>
                <a:srgbClr val="FF388C"/>
              </a:solidFill>
              <a:latin typeface="Arial Black" pitchFamily="34" charset="0"/>
              <a:cs typeface="+mn-cs"/>
            </a:endParaRPr>
          </a:p>
          <a:p>
            <a:pPr marR="36576" fontAlgn="auto">
              <a:spcBef>
                <a:spcPts val="0"/>
              </a:spcBef>
              <a:spcAft>
                <a:spcPts val="0"/>
              </a:spcAft>
              <a:buClr>
                <a:srgbClr val="FF388C"/>
              </a:buClr>
              <a:buSzPct val="80000"/>
              <a:defRPr/>
            </a:pPr>
            <a:endParaRPr lang="tr-TR" sz="4400" dirty="0">
              <a:ln>
                <a:solidFill>
                  <a:srgbClr val="666666"/>
                </a:solidFill>
              </a:ln>
              <a:solidFill>
                <a:srgbClr val="FF388C"/>
              </a:solidFill>
              <a:latin typeface="Arial Black" pitchFamily="34" charset="0"/>
              <a:cs typeface="+mn-cs"/>
            </a:endParaRPr>
          </a:p>
          <a:p>
            <a:pPr marR="36576" fontAlgn="auto">
              <a:spcBef>
                <a:spcPts val="0"/>
              </a:spcBef>
              <a:spcAft>
                <a:spcPts val="0"/>
              </a:spcAft>
              <a:buClr>
                <a:srgbClr val="FF388C"/>
              </a:buClr>
              <a:buSzPct val="80000"/>
              <a:defRPr/>
            </a:pPr>
            <a:endParaRPr lang="tr-TR" sz="4400" dirty="0">
              <a:ln>
                <a:solidFill>
                  <a:srgbClr val="666666"/>
                </a:solidFill>
              </a:ln>
              <a:solidFill>
                <a:srgbClr val="FF388C"/>
              </a:solidFill>
              <a:latin typeface="Arial Black" pitchFamily="34" charset="0"/>
              <a:cs typeface="+mn-cs"/>
            </a:endParaRPr>
          </a:p>
          <a:p>
            <a:pPr marR="36576" fontAlgn="auto">
              <a:spcBef>
                <a:spcPts val="0"/>
              </a:spcBef>
              <a:spcAft>
                <a:spcPts val="0"/>
              </a:spcAft>
              <a:buClr>
                <a:srgbClr val="FF388C"/>
              </a:buClr>
              <a:buSzPct val="80000"/>
              <a:defRPr/>
            </a:pPr>
            <a:endParaRPr lang="tr-TR" sz="4400" dirty="0">
              <a:ln>
                <a:solidFill>
                  <a:srgbClr val="666666"/>
                </a:solidFill>
              </a:ln>
              <a:solidFill>
                <a:srgbClr val="FF388C"/>
              </a:solidFill>
              <a:latin typeface="Arial Black" pitchFamily="34" charset="0"/>
              <a:cs typeface="+mn-cs"/>
            </a:endParaRPr>
          </a:p>
          <a:p>
            <a:pPr marR="36576" fontAlgn="auto">
              <a:spcBef>
                <a:spcPts val="0"/>
              </a:spcBef>
              <a:spcAft>
                <a:spcPts val="0"/>
              </a:spcAft>
              <a:buClr>
                <a:srgbClr val="FF388C"/>
              </a:buClr>
              <a:buSzPct val="80000"/>
              <a:defRPr/>
            </a:pPr>
            <a:endParaRPr lang="tr-TR" sz="4400" dirty="0">
              <a:ln>
                <a:solidFill>
                  <a:srgbClr val="666666"/>
                </a:solidFill>
              </a:ln>
              <a:solidFill>
                <a:srgbClr val="FF388C"/>
              </a:solidFill>
              <a:latin typeface="Arial Black" pitchFamily="34" charset="0"/>
              <a:cs typeface="+mn-cs"/>
            </a:endParaRPr>
          </a:p>
          <a:p>
            <a:pPr marR="36576" fontAlgn="auto">
              <a:spcBef>
                <a:spcPts val="0"/>
              </a:spcBef>
              <a:spcAft>
                <a:spcPts val="0"/>
              </a:spcAft>
              <a:buClr>
                <a:srgbClr val="FF388C"/>
              </a:buClr>
              <a:buSzPct val="80000"/>
              <a:defRPr/>
            </a:pPr>
            <a:endParaRPr lang="tr-TR" sz="4400" dirty="0">
              <a:ln>
                <a:solidFill>
                  <a:srgbClr val="666666"/>
                </a:solidFill>
              </a:ln>
              <a:solidFill>
                <a:srgbClr val="FF388C"/>
              </a:solidFill>
              <a:latin typeface="Arial Black" pitchFamily="34" charset="0"/>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58370" name="Metin kutusu 2"/>
          <p:cNvSpPr txBox="1">
            <a:spLocks noChangeArrowheads="1"/>
          </p:cNvSpPr>
          <p:nvPr/>
        </p:nvSpPr>
        <p:spPr bwMode="auto">
          <a:xfrm>
            <a:off x="107950" y="1052513"/>
            <a:ext cx="8731250" cy="4154487"/>
          </a:xfrm>
          <a:prstGeom prst="rect">
            <a:avLst/>
          </a:prstGeom>
          <a:noFill/>
          <a:ln w="9525">
            <a:noFill/>
            <a:miter lim="800000"/>
            <a:headEnd/>
            <a:tailEnd/>
          </a:ln>
        </p:spPr>
        <p:txBody>
          <a:bodyPr>
            <a:spAutoFit/>
          </a:bodyPr>
          <a:lstStyle/>
          <a:p>
            <a:r>
              <a:rPr lang="tr-TR" sz="2400">
                <a:latin typeface="Arial Black" pitchFamily="34" charset="0"/>
              </a:rPr>
              <a:t>ORTA ASYA’DA YAŞAYAN TÜRKLER ÖZELLİKLE DE</a:t>
            </a:r>
          </a:p>
          <a:p>
            <a:r>
              <a:rPr lang="tr-TR" sz="2400">
                <a:latin typeface="Arial Black" pitchFamily="34" charset="0"/>
              </a:rPr>
              <a:t>BAŞKURT,KAZAK VE KIRGIZ TÜRKLERİ CENGİZ DESTANININ ÇOK SEVEREK GÜNÜMÜZE KADAR YAŞATMIŞTIR.</a:t>
            </a:r>
          </a:p>
          <a:p>
            <a:r>
              <a:rPr lang="tr-TR" sz="2400">
                <a:latin typeface="Arial Black" pitchFamily="34" charset="0"/>
              </a:rPr>
              <a:t>CENGİZNAME’DE CENGİZ BİR TÜRK KAHRAMANI OLARAK KABUL EDİLMEKTEDİR VE HİKAYE TÜRK TARİHİ ŞEKLİNDE ANLATILMAKTADIR.</a:t>
            </a:r>
          </a:p>
          <a:p>
            <a:r>
              <a:rPr lang="tr-TR" sz="2400">
                <a:latin typeface="Arial Black" pitchFamily="34" charset="0"/>
              </a:rPr>
              <a:t>  </a:t>
            </a:r>
          </a:p>
          <a:p>
            <a:r>
              <a:rPr lang="tr-TR" sz="2400">
                <a:latin typeface="Arial Black" pitchFamily="34" charset="0"/>
              </a:rPr>
              <a:t>ORTA ASYA  TÜRKLERİ,CENGİZ’İ İSLAM KAHRAMANI OLARAK DA GÖRMÜŞLER VE ONA KUTSALLIK ATFETMİŞLERDİR.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59394" name="Metin kutusu 2"/>
          <p:cNvSpPr txBox="1">
            <a:spLocks noChangeArrowheads="1"/>
          </p:cNvSpPr>
          <p:nvPr/>
        </p:nvSpPr>
        <p:spPr bwMode="auto">
          <a:xfrm>
            <a:off x="250825" y="1125538"/>
            <a:ext cx="3816350" cy="5630862"/>
          </a:xfrm>
          <a:prstGeom prst="rect">
            <a:avLst/>
          </a:prstGeom>
          <a:noFill/>
          <a:ln w="9525">
            <a:noFill/>
            <a:miter lim="800000"/>
            <a:headEnd/>
            <a:tailEnd/>
          </a:ln>
        </p:spPr>
        <p:txBody>
          <a:bodyPr>
            <a:spAutoFit/>
          </a:bodyPr>
          <a:lstStyle/>
          <a:p>
            <a:r>
              <a:rPr lang="tr-TR" sz="2800">
                <a:latin typeface="Arial Black" pitchFamily="34" charset="0"/>
              </a:rPr>
              <a:t>CENGİZ HAN, ARAP TARİHÇİLER TARAFINDAN İSLAM DÜŞMANI OLARAK TANITILDIĞINDAN BATIDAKİ TÜRKLER TARAFINDAN SEVİLMEMİŞTİR.</a:t>
            </a:r>
          </a:p>
          <a:p>
            <a:endParaRPr lang="tr-TR" sz="2000">
              <a:latin typeface="Arial Black" pitchFamily="34" charset="0"/>
            </a:endParaRPr>
          </a:p>
          <a:p>
            <a:endParaRPr lang="tr-TR" sz="2000">
              <a:latin typeface="Arial Black" pitchFamily="34" charset="0"/>
            </a:endParaRPr>
          </a:p>
          <a:p>
            <a:endParaRPr lang="tr-TR" sz="2000">
              <a:latin typeface="Arial Black" pitchFamily="34" charset="0"/>
            </a:endParaRPr>
          </a:p>
          <a:p>
            <a:endParaRPr lang="tr-TR" sz="2000">
              <a:latin typeface="Arial Black" pitchFamily="34" charset="0"/>
            </a:endParaRPr>
          </a:p>
        </p:txBody>
      </p:sp>
      <p:sp>
        <p:nvSpPr>
          <p:cNvPr id="59395" name="AutoShape 2" descr="cengizhan ile ilgili görsel sonucu"/>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onstantia" pitchFamily="18" charset="0"/>
            </a:endParaRPr>
          </a:p>
        </p:txBody>
      </p:sp>
      <p:sp>
        <p:nvSpPr>
          <p:cNvPr id="59396" name="AutoShape 4" descr="data:image/jpeg;base64,/9j/4AAQSkZJRgABAQAAAQABAAD/2wCEAAkGBxMTEhUTExIVFRUVFxUaGBgXFxcYFxgVFxYXFhUVFxUYHSggGBolGxUVITEhJSkrLi4uFx8zODMtNygtLisBCgoKDg0OGhAQGi0lIB8tLS0vLS0tLS0tLS0tLS0tLSstLS0tLS0tLS0tLS0tLS0tLS0rKy0rLS0tLS0tKy0tLf/AABEIAQQAsAMBIgACEQEDEQH/xAAcAAACAgMBAQAAAAAAAAAAAAADBAIFAAEGBwj/xABBEAABAwICCAMGAwYEBwEAAAABAAIRAyEEMQUSQVFhcYGRIqGxBhMycsHRQlLwBxUjYsLhQ4KSohQWM4Oy0vFT/8QAGQEAAwEBAQAAAAAAAAAAAAAAAQIDBAAF/8QAJREAAgICAwACAgIDAAAAAAAAAAECEQMhBBIxQVETYSJxFDJC/9oADAMBAAIRAxEAPwC7gQLDIZCPJCEXsOyg5/oPRB1xBXko9FGnuG4dgoOdExHYfZDqOyUahTpDOgheNw7IrXWyF+CSDk1zTUKw9E32SoVrSSAum0V7I1KgDqrvdtj4YBee9m9iuowXs7h6d20gT+Z/iPnl0VoYWyMs0V4eb4TCPrPHu6TnA7myOMuyV/T9laxjwNG+SN/Bd7C2rLEiLzM4uj7HVJk1KYv+UkxzU/8Akx1/4rP9B+67FYj+KIPyy+zh/wDkusDIq04+Ui/fJJVdBYmnOtT1hvZ4h2FwvRVhXSxRZyyyPLSRHwiZvIgg8o9USxmAL7I+y9ExujqVURUYHcdvcXXPY32Y1L0SXD8rjcR+U7VCWBrwosqfpzuOoC9huySpaAIgbNiYxtW5mxE29Z3KvFeTfIqVFUx+k4DZ6QpVnj8oy7KuFbOMkVz5idq4ZDAqW2I+DqyHC3wu2cFXEpzBC5+U+iTrsMWV7zboEu8oj3egSj3pYlNEa7riFr3t0Os6YUNUynQGw9MQZ2L0L2M9ng1or1W+N0Gm0j4G7HEfmO/YuS9mtGivXbT2A6z/AJRn9B1XrgC1YYL0y5p/8o3CxYsJWgzGLFV43T1Knt1zubfzyCosT7XvmG02tHElx57AFCfIxw9ZeHHyT8R2KyV57X9pMQTapG2wbEdQlx7QYmL1nXA3bpmQEn+XD6KrhTfyj0qVi82p+0GI/wD3f2aRforfBe1NUOh4a8dj0ORRXKgwS4eRfs7JYVXYHS9OqYBhx/C6xO+N6sVoTTVoyyi4umjmfbPQwqUzVY3+I29vxDaDvXnxYR02bIXsr2yF5dpCmGPezY1zgOQNvKFDNH5LYZboqqcjZmmSTuhb94Bt7Lb6u652LOaDb3QMo4prRz7nkfIXSlRxOe1Gwcw7fqu9EHpjJWI1mpKoE5WOXJvoEpUCmmOwJZKK1t7WWNNgCiawAkmAE90L8na/s3w961T5GDndzvVq7lUnsdgjSwrAfifLzwL7gdBAT+kse2izXdyA2uccgFujUYWzDO5z0b0hjm0m6zug2k8FyOlNKVKuZ1W/lBt13qOMxDqji59zs4cAq7FPheRyOZLI6jpHscbhxxq5bYGtWiySe6Uy9k5rG0lnUzW42Cbw2pao0zYp001oUgj3F6sTYSLncAUUPsiuaLjP7obaW5OpCuNFlRxEgZTv28xuPFdL7P6dLnClVzNmP38HceK4ptoKaZUBbtn7ZK+HK8bsz5cKyKmeoleUafrTiKkfnP0Xf6B0gamHl3xNlrjxbt6iF5rXGu4uJ+Iud3JP1C9HLK4r9nlY4uM2n8AGlGDgBKC+mpe7JhZjSgpfZN4WoL5/CfRVwBTmCbn8rvQpWFClV1hyH3SdRyaqCegHp/ZLVmKaY8iOsp+6NR1OiP8AEe1ttznBs+ZPRRpt37Fc+wmGNXHMcRam17+UeBncuJ6KkFboV6i5HrLWwIFgLD0Xn/tJpQVsYaTbjD2tlrOA1zzA1R3Xb6Wx7aFGpWf8NNjnHoJjqbdV4/7INJcXPMvdLnH8zjBee5PdV5s6x0JwYXk7P4Ooc5KVbpiqEhpDFCmN/JeIlZ7i8CnktE3VDT05ULobSL+DQTA5hWP7y30ao/yE8/hTODQvZDuxCqP4KTKwc3WGRy2eRyUCJQQQRcZRdkIbglsXXql2rSAAGb3ZCd28qi2BjxuFlJoIJm+5UdbROIcLYqTf8JjyTmhNHvoh+u8OLoyn6qjpL0jbvw6fR2kvc4bFE2jU1fmqTTHnC5uwEZHcl/aKk+pT92wgBzgXEz+C7YjitAOgEmTvHRbcc7gv0eflglNv7DKVRqHrb0WgJN7JrEoG0WTmDbnuLT6FKFsHkncKc+TkLGX0IE36BBrMRoHoo1BG2ykjhHEPDS3MTfou/wD2YYKKdWuRd7gxtvwUxs5ucf8ASFx89YGW/h6L1zQ+C9zQp09rWifmzd5ytPHjcr+iWef8epUe2dZppik5rXaxkhwkQ3KRtuuJpYdlGoKlNobTedVwFg1xyjgSuh0vXFWtUOxpDWx/Lt7z2VUaOtrt/mpnsb+gXncnL3yP6PS4uJQxL7YySg1ExUalqpWVGwiBu/XZRNLbrFK4ylWIJpVA11rOY1wO+Ccj5LnvasYlvuHYSpinudriqHxrCpILG6rWhoZGtcSLZ774sX5PJJE8mX8fwdNV8PGdv6yUg4QlYcKbGuL6ngbL3Nj+Jqy8SAAWzkYRsIy11Jx6uiqlcbMxEAIVITc9B9UXHCw3TCDisEKtOox4d4mlrC13wE5VC2wceZsjBW0m6Em3GPZKw4dMxHSD3hRYbrmvZ72X9zRex9Om6rUeD70yDSDJA91qkOcXa0mTFtq6HA4VrBZznHIue4uJ+g6K+SMIv+MrIQnOS2qJ1aU57AlXTcZQn6rrpYNm/C6vi/1MeZVIUfTRKc33/RMOYICg9trJnZICGm6bwwzmcj6INOrwTGFefFyPoj8jL0rozUSySjOg9Y+6nSZfmgkKy39jtG+8xAkeGmNc85hrepv/AJV2ntVpf/hMJXxEAmnTcWg7X5NEbZcRZA9kNH+6oaxEOqnWPBuTB2v1XAft509qtoYJpHjJq1flYQKTTwL5d/2xsK9DFHrAx5JdpE/Z7Ea9AAO1iKbbm8ugsJ4+Js9U9gKoMAXkax5ZT3XBfs/0sRVFEkDWmOJiSAOQmOHFdw7R5GIp1Kbmtb4vetM3Gwti3PjfevEzYumRxZ7uLKpQTQ+4paszcmAQZvl+oUHBQaovGVgQIELWvfaCiuaokJRwNRhccoHrdTpNyTDjt4emaUc8TM5pkhO3wTxVIEAIYaQI3LVRxjt3JA+qKx4P15/qO6NAsCWm+xZTHCym4rKcb0UAHiGfiyj1OSQqPseCvKVHWo1ozAYexLj5KheM1vxqoJnm53c2RFTWhFYc95S7YtxRacXTNkiTaYBklNYOMuBSwN01gmQTug+iVuh0L02+itPZ3RnvqoaZgXds8Iz7myr6NMwOn64rv/ZbRZosLqgipUiR+Vo+FvmSeJVcEezojll1RZ4/FU6NN9WoQ2nTaXOJsA1ok+i+XfaTHVcZiamIqfG8nw7Gt/AzmBA5yvWP2xe0R8OCpmxGtX37DTp+rjwDd68rweDqVHENbM5nd1W2TM8Y6sp8FpR1DEUXiZp1GvO8tBu3qC4dV74yoHQ5plpu0ja05FeV+y/sk7E43ECq73bcMzWc6ANUAlsnWGQAecpsuz/ZPQFTBEuNTU985rPFkwMpuLeQc5w5rJzMP5Ipr1G3iZlBtP5L3Bgn3h/n+gRA1FJDC9jGwGn1vE7TEd1B+9eVkVS2epjlasg4XCitvKDjcU1gnbs+54KaTZSxfH1CRq7/ACH/ANhDfXPhIpuMm8AANG+XGCOAuqLF6dDXENBe85m8f2Sz9I4h+TCJ/K0/1LZj4s2rZnyciEdLZ0VasSPC2TIMGWi0H4otyCHhnua5xd/iETuBiBBPAX5BUeHNcjJ5ufwxkrChi3R/EpkjfBtzG5GfGkl6CPIi/UXBcsaVDDvDhIM7lNwhZurTplW7Whz2e0ix1Wvh8nsbSf8AMyoHg9i0f6gqnStItc4bjH6K4V3tKMNpt1aZpgilVgn4AA15ttabx/KV6Xp3DS33jbgRJG0RY8cwV6zx1iVHkOdzf9nPBFoiUNxW8OZKgEY1byeycwrM+R9CliCmsJNxwukkPEsNB026zXVZ1GwYAmSAItnE3XXaR9oaVOk6oxzXu1SWU5hznfhbByuqLQ+Bc8NOrrN1W2AjZtcYHmruloFhjXYwAfhaP6onsteHuvEZsvRvbPMNFextTEPNXEOdVqPJc45MLj8Q3xsiwgBek6D9mKVFo8AB3WtOy2Q5dyrzD4drBDWgDgiq6x/MiTyfCPPPav8AZm3E16lejiamHdWAFVou12QJAkZgCWmQr7B6HpYanSoUW6tOmCBJkkxJJJzcTcnkuhc66rMbVuOBn9dJU8sr0Niuzm8RS1debeJzuhdHoAkyT0VvpymW1A4ZEXOdotbqVXOoaotduQO7gV5nJhvsj1uNlTVMWqtJySj9GNedaoXO4TAPbZwCsHOWmuUIzcfDS0n6UNfBGSGEU9adQgCAQLAkg2VRTw9QWqe8a/5iZ4tAMELsK9MJX/gxq2J1pBnjM9rJ45ZfLGtJeHK08G8yXlzrmPwgDjEZ8VaaJ0aQ0l7nz+FoqOIYBvIPiJ6wnsNgy03dNzs8imaNENkjanlJ/DE7JraA4SidUEWO3inaNDXcG78+QuShGpCstE4cjxnM+QElHHGU5IlknGEWBp/sm0dU1qr6dQ1K3jJNV8Ne67tVoIsSTnPRbr+zeLw9MUqRNSixuqNUy7VGQLXeIxwJXe4X4WD+UDsEYr1WrXp4ndpniVQXIyIzBBBHMG4TGCb4ui9L0zo2nW/6lJrxskeLo4XC5rF+ycGaLi0/kfLh0eBrDzyUPxfRdTOeq1PFbfmmcEb91GvgqlI/xqbmHYTdp5Pb4T6qeD+LkD6KGSLSKxd0eq0QA0AC0D0U0OkfCOQ9Fp9SF6TmkYKCEqJegveh66i8jY6iRxdSC08YPJ3pcBKvoA53/wDn90aqNYEH9HMFapVA4SMjHmpvZWKordNM/hCxhhg/KRAPGDHdUOjNIkNIImC63ewXUV2i4Nw6Qev69FxmkqGoXQSAJM8hrDynsk/RWOgtXF03EgCCDFtpnOCl8S97I8TYnKLpDD15PAPeJ+UkeoHdEpVdaCc9V9jvOr/dK8MH8F45ppeliXTcKQbO1LzEPIDvh7G8eSZdVZE6sSCZndEDhYrO+O14XXITWxUlRJLvhE+iicVTEGBmIn+60/GjXbex3ZCx+wTQ47vYk+Qq0M6NoOYSXuDoyByl2ccs082uQCDJMHPb8UeRCqxjQWEhskFp4GJn0CfwDg6oGyTBFxlGqcz0W2MKWjFObk9nX4CsTqD5vJWRKS0fTAjeGj/cT9k1VcmRCW2S1UOqwQsFTioveCM0bOSditYCIIDhFwYIPfNUtfQVKdamNTe0ElpnnJHRX1UIeoISvfo60N0n+Bvyt9AoxO2N6zCtGo35W+gRw0KW2xLoFUCDUGSYrOGSC5HwaJFwslafhlvUdbnz9U5qyECs3J1rcNm0IDpi7xII3rntL0dcmdoId2g+XqumfSGar8dg5bO6/MDMdkrTstFqjgoddtyQbzlrfCY6tz4hFqw119w7m/1TGkqPuzrxLXawcczsIz4DyKQrvMunMEA32RDe+qVRRbQrkhzE40NaBP5bbLW+pUcQ860NgRN+QJP0SlVwLXiDYiOzp82gdVH3puLHWNYjh4w1o4iDKZRF7C7wYE7WtI4zcWUKlYgMkHM34Wj1crLUa5xAFgBlw8IHBK6QZGqdgaXW2gu8JHRu1VjESUhjDuENFyS243kAyfMLoNBZui5JAnZkQCBsmXHsuaw9LV1pkw3VGyHOcJM7bCF2Ps7h4OsRkZy2j+58kZ6Qq2dXhzE7jl0ELVaooAw0frml69QQop7D1DGoFD3/AASwfxQ3FMEYOIUBVk8EuBmpsddccXGG+Bvyt9Ase+4A6rKDxqN5N9Ah0/icb7B2zjv5KAiDRPRQcpVKi01EKNatlBwRHPQnORCgTBHh2fh/9VGqyFKpdQfU2HOM9h/ujRRHM6Uw4NMi1r9W3jtrBcW9sPAMn8PPMsJ4wfJd/ixcjlbnaDzXJ4/C67SWmdoEG5YSed27OIVYgkBo0yNcjaWRPHPzB7qOjqQMvjw3gfytuDzOt/tTOHaNcjeJG2wIcL8nEouBoxTGVw6QM9YugHuQnWiYHDCbixdqg57y4nvq9kvWdLicwNRjc7iNY33RqZ/mVnTw4Y0CdpE7miSXX3wlKVIvLQbZF0ZjXJI8mxyYuQaJUaYAY0gky1zuYyHcBdzoFkU8r2n/ACi3mSuQ0bhy+qXXJmYtkTDR0aAu7o0g1oCE2FI26rNkGsFJzuyFVnokoIs52Y3LYhAOc77dkwwWXJHEQiUxdBqm6lQN0UhaLik/wN+VvoFrB1fCScyXHfmSoMEMaf5R6BRo2aBwHos1jdVQxMojkFqwlG9nUSeUJ7lsqJanCjVRaey0ZqWoseLJkrDZzuOYQXiZs2J5n7KvpU/E+LQ+Rv1XsBj/AGtKtMWDrieH1sVW0QQ983kM8mt/9k+wMrdI4fVLSI8LnNtuIlvLwyI4JrDUyGsPCTHV3p6qGnP+m8bTTcZ2S1pHe6no6qHCnsJaTwjwiyb4A0Q0m6OcAdzJ6wCh0XarC5wzEntEdrLWOeHVQNgM3vnHi6AeaJh6c6oJsSONh4iPKOq5Cpl3oLDwTIFs43kGfor4O4JHQlMhl4uZOcnmnnKbkUSBvO5L13bEbVKjUyujYWhOo4CZHFbbVtbJRrkE893mhUoy6IoWgj3i3X0U8M+6Xez4bx4o/wBrvsj4dtx1RBRcOE0v+3/Qt5ACMgPQLf8AhR/J/Soud9FkBFEwbKDNqiFJqKHo24rbAoPcBeR1yUqZneBxzP2CoAHXqRAAkny5nYFpzdpMn9ZBbeIyQ3+aeISsxbDrW49fCfrHmkqVIS4i/hPm6B/4nyVlpAXIn8ItsjIpWlTAbl8QPex+vmma0cVOlqQAO4seOhY539JQtHUyA3cA1vAGJcJ5Nnun8fSDmukEDUAB+ZzmnyKMcMBSuLgvgAZmSJjv3Rb0d1KSkyWueYaS0ncRrkNaJ4B6fw9OHXGTd19Z7pJnbDWgdUephQBq5EvY3K0MaTHAZdkdtEapO0z1sGg+SFiqJb4KzG8pjndMOfZQIA5KDnApGrHSRIOQqr0OeK3rTdMdQnWCizPn+pRau5BqZco8kBTTzds7/o5Hw7roDrxwP0j6o2GzTnFq1w1B8o2/yrGVAQI3JfDvljbXAbI4wMkOhUgX3uFgZME5AZ2hZCiikh/ogNrl0imA4jMmQwHi7aeA8kM4Zzx47N/ICZI/nP0HdPMZAgWAyAtA3AbEYitgmULy46zt5sB8rcgmJlQcpAJ0xaAvNsljwdyKG3UKipEJXaWaYkD8LvUGEJnwnbnH24FN4yXMMbL35GyV0aNYOHMxxkEKsloAjYsBN5NIdCZA/W9MtaTA26zhPFgmeqWw4mnT2w2nbi3LrZOssZOwz9kjWg2Kvol2W1z3HrqgeQKboMy8lrCU4YQcwc/10RcOLngB6+aABqq36oIEI9S0KLmiELDYLUWniFJxUahROsWqKDoiN626pBQ6j1xwuHeKOflZN4M3SjidYHZBEcSR9k1hG36JhGWHujqtcw+INbY5OECx47jsU8Jq6xItrAE7wRZwPHJToHwt+VvoFCq0g64BJA8QH4h9wstFBydi2Cog7fNTnemURGRIWtZbcQgkOOVh3J75JqCaqYgCJzOQ2mNwQYc4yTA3RfqZR202tBgZ57SeZWNRToZGkno+nq1CNjh6QI8k9Clq7YT9gUUWHpap1Yyn1J+qZqMPp2TNagC6Rt/RRKdLNcmcxOlSMOGUkHra/kp0WHWPKOocb+abDc+PdYFzAQqCRxUIRHx2WWSenClTcoONkav5IRVEcxV+SBUemnPE3SrnTkiAEH3Cewxv0SDzaU7hnCeiKFsu8Kzwt+VvoEVrbrMO3wt+UegUy1ZhrA02ap1Rkbj+oeh6ovuXZl3QZd9qk9lp2i4RJTC2CDFkKT1EwuCBqkLbMsolbc4KJGxcMSkb1oAb1motELkcbICi4hRcoOBVEjiWuh6yxrd6wu3BGgWbfkhvfAWEhC1pROshUqID6tlOqhwuo4BUG1DLLozm3jchxeFwrAFuxO4VsvA3N89gQGt6ZpjRjbg75PdFC0F/fVQCA1lgNh+6wacqRkzsfusWKJVpEf3/AFJ+FnY/dao6fqTGqyxIyO/msWIC0TqacqQfCzsfulnaeq7mdj91ixOhq0bfp6pHws7H7qLtP1J+FnY/daWInRNu0/V3M7H7rbNO1CMmdnfdYsRXor9I/vqoTk3sfutnTVTczsfusWJwMG/TVQjJvY/dRZpmpGTex+6xYuFNO0tUOxvY/dCbpepub2P3WLFxxD96v3NzOw7+a2/Sj4ybmNh+6xYi/DjBpF25ue4/daGPdub2/usWIBIOxjr2H6HNP6NxbgQIFmj0CxYgA//Z"/>
          <p:cNvSpPr>
            <a:spLocks noChangeAspect="1" noChangeArrowheads="1"/>
          </p:cNvSpPr>
          <p:nvPr/>
        </p:nvSpPr>
        <p:spPr bwMode="auto">
          <a:xfrm>
            <a:off x="155575" y="-1485900"/>
            <a:ext cx="2095500" cy="3105150"/>
          </a:xfrm>
          <a:prstGeom prst="rect">
            <a:avLst/>
          </a:prstGeom>
          <a:noFill/>
          <a:ln w="9525">
            <a:noFill/>
            <a:miter lim="800000"/>
            <a:headEnd/>
            <a:tailEnd/>
          </a:ln>
        </p:spPr>
        <p:txBody>
          <a:bodyPr/>
          <a:lstStyle/>
          <a:p>
            <a:endParaRPr lang="tr-TR">
              <a:latin typeface="Constantia" pitchFamily="18" charset="0"/>
            </a:endParaRPr>
          </a:p>
        </p:txBody>
      </p:sp>
      <p:pic>
        <p:nvPicPr>
          <p:cNvPr id="59397" name="Picture 6" descr="Genghis Khan.jpg"/>
          <p:cNvPicPr>
            <a:picLocks noChangeAspect="1" noChangeArrowheads="1"/>
          </p:cNvPicPr>
          <p:nvPr/>
        </p:nvPicPr>
        <p:blipFill>
          <a:blip r:embed="rId4" cstate="print"/>
          <a:srcRect/>
          <a:stretch>
            <a:fillRect/>
          </a:stretch>
        </p:blipFill>
        <p:spPr bwMode="auto">
          <a:xfrm>
            <a:off x="4643438" y="981075"/>
            <a:ext cx="3960812" cy="5400675"/>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60418" name="Metin kutusu 2"/>
          <p:cNvSpPr txBox="1">
            <a:spLocks noChangeArrowheads="1"/>
          </p:cNvSpPr>
          <p:nvPr/>
        </p:nvSpPr>
        <p:spPr bwMode="auto">
          <a:xfrm>
            <a:off x="468313" y="1052513"/>
            <a:ext cx="8370887" cy="4832350"/>
          </a:xfrm>
          <a:prstGeom prst="rect">
            <a:avLst/>
          </a:prstGeom>
          <a:noFill/>
          <a:ln w="9525">
            <a:noFill/>
            <a:miter lim="800000"/>
            <a:headEnd/>
            <a:tailEnd/>
          </a:ln>
        </p:spPr>
        <p:txBody>
          <a:bodyPr>
            <a:spAutoFit/>
          </a:bodyPr>
          <a:lstStyle/>
          <a:p>
            <a:r>
              <a:rPr lang="tr-TR" sz="2800">
                <a:latin typeface="Arial Black" pitchFamily="34" charset="0"/>
              </a:rPr>
              <a:t> </a:t>
            </a:r>
            <a:r>
              <a:rPr lang="tr-TR" sz="2800">
                <a:solidFill>
                  <a:srgbClr val="FF00FF"/>
                </a:solidFill>
                <a:latin typeface="Arial Black" pitchFamily="34" charset="0"/>
              </a:rPr>
              <a:t>İSLAMİ RİVAYETE GÖRE </a:t>
            </a:r>
          </a:p>
          <a:p>
            <a:r>
              <a:rPr lang="tr-TR" sz="2800">
                <a:solidFill>
                  <a:srgbClr val="FF00FF"/>
                </a:solidFill>
                <a:latin typeface="Arial Black" pitchFamily="34" charset="0"/>
              </a:rPr>
              <a:t> CENGİZ HAN DESTANI</a:t>
            </a:r>
          </a:p>
          <a:p>
            <a:endParaRPr lang="tr-TR" sz="2800">
              <a:solidFill>
                <a:srgbClr val="FF00FF"/>
              </a:solidFill>
              <a:latin typeface="Arial Black" pitchFamily="34" charset="0"/>
            </a:endParaRPr>
          </a:p>
          <a:p>
            <a:r>
              <a:rPr lang="tr-TR" sz="2800">
                <a:latin typeface="Arial Black" pitchFamily="34" charset="0"/>
              </a:rPr>
              <a:t>BU RİVAYETE GÖRE CENGİZ’İN BİR ADI DA TİMUÇİN’DİR.</a:t>
            </a:r>
          </a:p>
          <a:p>
            <a:r>
              <a:rPr lang="tr-TR" sz="2800">
                <a:latin typeface="Arial Black" pitchFamily="34" charset="0"/>
              </a:rPr>
              <a:t>DOĞACAĞINI ÇOK ÖNCEDEN KAHİNLER HABER VERMİŞLERDİR.DOĞDUĞU ZAMAN DA BABASI TATAR HANLARINDAN </a:t>
            </a:r>
          </a:p>
          <a:p>
            <a:r>
              <a:rPr lang="tr-TR" sz="2800">
                <a:latin typeface="Arial Black" pitchFamily="34" charset="0"/>
              </a:rPr>
              <a:t>TİMUÇİN’İ MAĞLUP ETMİŞTİR.BU YÜZDEN DOĞAN OĞLUNUN ADINI TİMUÇİN KOYAR.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61442" name="Metin kutusu 1"/>
          <p:cNvSpPr txBox="1">
            <a:spLocks noChangeArrowheads="1"/>
          </p:cNvSpPr>
          <p:nvPr/>
        </p:nvSpPr>
        <p:spPr bwMode="auto">
          <a:xfrm>
            <a:off x="0" y="765175"/>
            <a:ext cx="8991600" cy="6092825"/>
          </a:xfrm>
          <a:prstGeom prst="rect">
            <a:avLst/>
          </a:prstGeom>
          <a:noFill/>
          <a:ln w="9525">
            <a:noFill/>
            <a:miter lim="800000"/>
            <a:headEnd/>
            <a:tailEnd/>
          </a:ln>
        </p:spPr>
        <p:txBody>
          <a:bodyPr>
            <a:spAutoFit/>
          </a:bodyPr>
          <a:lstStyle/>
          <a:p>
            <a:r>
              <a:rPr lang="tr-TR" sz="2600">
                <a:latin typeface="Arial Black" pitchFamily="34" charset="0"/>
              </a:rPr>
              <a:t>TIPKI DAVUT PEYGAMBER GİBİ TİMUÇİN DE 17 YAŞINA KADAR ÇOBANLIK YAPIP DAĞDA BAYIRDA SÜRÜSÜNÜ OTLATIR.BABASI ÖLÜNCE DE HALK TİMUÇİN’İ KENDİSİNE HAN OLMASINI İSTERLER.ZATEN TİMUÇİN’İN HAN OLARAK SEÇİLMESİNİ TANRI DA BUYURMUŞTUR.EVLİYALARDAN ABIZ GELEREK TİMUÇİN’E CENGİZ ADINI VERMİŞ VE BÜTÜN DÜNYAYI FETHEDİP EFENDİSİ OLACAĞINI MUŞTULAMIŞTIR.BU SIRADA BİR KUŞ ÖTMEYE BAŞLAMIŞ VE ÖTERKEN:’’CENGİZ!..CENGİZ!..’’DİYE HAYKIRMIŞTIR.BUNUN ÜZERİNE HANLIĞI KABUL EDEN CENGİZ EVLİYANIN DEDİKLERİNİ DOĞRULAMIŞTIR.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62466" name="Dikdörtgen 1"/>
          <p:cNvSpPr>
            <a:spLocks noChangeArrowheads="1"/>
          </p:cNvSpPr>
          <p:nvPr/>
        </p:nvSpPr>
        <p:spPr bwMode="auto">
          <a:xfrm>
            <a:off x="250825" y="1577975"/>
            <a:ext cx="4826000" cy="4494213"/>
          </a:xfrm>
          <a:prstGeom prst="rect">
            <a:avLst/>
          </a:prstGeom>
          <a:noFill/>
          <a:ln w="9525">
            <a:noFill/>
            <a:miter lim="800000"/>
            <a:headEnd/>
            <a:tailEnd/>
          </a:ln>
        </p:spPr>
        <p:txBody>
          <a:bodyPr>
            <a:spAutoFit/>
          </a:bodyPr>
          <a:lstStyle/>
          <a:p>
            <a:r>
              <a:rPr lang="tr-TR" sz="2200">
                <a:latin typeface="Arial Black" pitchFamily="34" charset="0"/>
                <a:cs typeface="Times New Roman" pitchFamily="18" charset="0"/>
              </a:rPr>
              <a:t>Müslümanlığın kabulünden Sonraki Türk Destanları Karahanlı hükümdarı Satuk Buğra Han X. yüzyılda İslâmiyet’i resmen devlet dini olarak kabul etmiştir. İslamiyet’ten sonra ilk teşekkül eden destan da bu hükümdarın İslâmiyet’i kabul ve yaymak için yaptığı mücadelelerin efsanelerle zenginleştirilerek anlatımıyla doğmuştur.</a:t>
            </a:r>
            <a:endParaRPr lang="tr-TR" sz="2200">
              <a:latin typeface="Times New Roman" pitchFamily="18" charset="0"/>
              <a:cs typeface="Times New Roman" pitchFamily="18" charset="0"/>
            </a:endParaRPr>
          </a:p>
        </p:txBody>
      </p:sp>
      <p:pic>
        <p:nvPicPr>
          <p:cNvPr id="62467" name="Resim 3" descr="http://biyografi.net/images/kisi/5382.jpg"/>
          <p:cNvPicPr>
            <a:picLocks noChangeAspect="1" noChangeArrowheads="1"/>
          </p:cNvPicPr>
          <p:nvPr/>
        </p:nvPicPr>
        <p:blipFill>
          <a:blip r:embed="rId4" cstate="print"/>
          <a:srcRect/>
          <a:stretch>
            <a:fillRect/>
          </a:stretch>
        </p:blipFill>
        <p:spPr bwMode="auto">
          <a:xfrm>
            <a:off x="5364163" y="1412875"/>
            <a:ext cx="3311525" cy="4824413"/>
          </a:xfrm>
          <a:prstGeom prst="rect">
            <a:avLst/>
          </a:prstGeom>
          <a:noFill/>
          <a:ln w="9525">
            <a:noFill/>
            <a:miter lim="800000"/>
            <a:headEnd/>
            <a:tailEnd/>
          </a:ln>
        </p:spPr>
      </p:pic>
      <p:sp>
        <p:nvSpPr>
          <p:cNvPr id="62468" name="Dikdörtgen 4"/>
          <p:cNvSpPr>
            <a:spLocks noChangeArrowheads="1"/>
          </p:cNvSpPr>
          <p:nvPr/>
        </p:nvSpPr>
        <p:spPr bwMode="auto">
          <a:xfrm>
            <a:off x="412750" y="657225"/>
            <a:ext cx="8426450" cy="646113"/>
          </a:xfrm>
          <a:prstGeom prst="rect">
            <a:avLst/>
          </a:prstGeom>
          <a:noFill/>
          <a:ln w="9525">
            <a:noFill/>
            <a:miter lim="800000"/>
            <a:headEnd/>
            <a:tailEnd/>
          </a:ln>
        </p:spPr>
        <p:txBody>
          <a:bodyPr>
            <a:spAutoFit/>
          </a:bodyPr>
          <a:lstStyle/>
          <a:p>
            <a:r>
              <a:rPr lang="tr-TR" sz="3600">
                <a:solidFill>
                  <a:srgbClr val="FF00FF"/>
                </a:solidFill>
                <a:latin typeface="Arial Black" pitchFamily="34" charset="0"/>
              </a:rPr>
              <a:t>5-SATUK BUĞRA HAN DESTANI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63490" name="Dikdörtgen 1"/>
          <p:cNvSpPr>
            <a:spLocks noChangeArrowheads="1"/>
          </p:cNvSpPr>
          <p:nvPr/>
        </p:nvSpPr>
        <p:spPr bwMode="auto">
          <a:xfrm>
            <a:off x="-6350" y="868363"/>
            <a:ext cx="8991600" cy="5694362"/>
          </a:xfrm>
          <a:prstGeom prst="rect">
            <a:avLst/>
          </a:prstGeom>
          <a:noFill/>
          <a:ln w="9525">
            <a:noFill/>
            <a:miter lim="800000"/>
            <a:headEnd/>
            <a:tailEnd/>
          </a:ln>
        </p:spPr>
        <p:txBody>
          <a:bodyPr>
            <a:spAutoFit/>
          </a:bodyPr>
          <a:lstStyle/>
          <a:p>
            <a:r>
              <a:rPr lang="tr-TR" sz="2800">
                <a:latin typeface="Arial Black" pitchFamily="34" charset="0"/>
                <a:cs typeface="Times New Roman" pitchFamily="18" charset="0"/>
              </a:rPr>
              <a:t>Hz. Muhammed kanatlı atı Burak’ın sırtında göklere yükseldiği “Miraç Gecesinde” gök katlarında kendinden önceki peygamberleri görür. Bunlar arasında birini tanıyamaz ve Cebrail’e bunun kim olduğunu sorar. Cebrail : “Bu peygamber değildir. Bu sizin ölümünüzden üç asır sonra dünyaya inecek olan bir ruhtur. Türkistan’da sizin dininizi yayacak olan bu ruh Abdülkerim Satuk Buğra Han” adını alacaktır.” Hz. Muhammed yeryüzüne döndükten sonra her gün İslâmiyet’i Türk ülkesine yayacak olan bu insan için dua etti.</a:t>
            </a:r>
            <a:endParaRPr lang="tr-TR" sz="280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64514" name="Dikdörtgen 1"/>
          <p:cNvSpPr>
            <a:spLocks noChangeArrowheads="1"/>
          </p:cNvSpPr>
          <p:nvPr/>
        </p:nvSpPr>
        <p:spPr bwMode="auto">
          <a:xfrm>
            <a:off x="0" y="750888"/>
            <a:ext cx="9144000" cy="6124575"/>
          </a:xfrm>
          <a:prstGeom prst="rect">
            <a:avLst/>
          </a:prstGeom>
          <a:noFill/>
          <a:ln w="9525">
            <a:noFill/>
            <a:miter lim="800000"/>
            <a:headEnd/>
            <a:tailEnd/>
          </a:ln>
        </p:spPr>
        <p:txBody>
          <a:bodyPr>
            <a:spAutoFit/>
          </a:bodyPr>
          <a:lstStyle/>
          <a:p>
            <a:r>
              <a:rPr lang="tr-TR" sz="2800">
                <a:latin typeface="Arial Black" pitchFamily="34" charset="0"/>
                <a:cs typeface="Times New Roman" pitchFamily="18" charset="0"/>
              </a:rPr>
              <a:t>Hz. Muhammed’in arkadaşları da bu ruhu görmek istediler. Hz. Muhammed dua etti. Başlarında Türk başlıkları bulunan silâhlı, kırk atlı göründü. Satuk Buğra Han ve arkadaşları selâm verip uzaklaştılar. Bu olaydan üç asır sonra Satuk Buğra Han, Kaşgar Sultanının oğlu olarak dünyaya geldi. Satuk Buğra Hanın doğduğu gün yer sarsılmış, mevsim kış olduğu halde bahçeler, çayırlar çiçeklerle örtülmüştü. Falcılar bu çocuğun büyüyünce Müslüman olacağını söyleyerek öldürülmesini isterler. Satuk Buğra Han’ı, annesi: “Müslüman olduğu zaman öldürürsünüz.” diyerek ölümden kurtarır.</a:t>
            </a:r>
            <a:endParaRPr lang="tr-TR" sz="280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2 İçerik Yer Tutucusu"/>
          <p:cNvSpPr>
            <a:spLocks noGrp="1"/>
          </p:cNvSpPr>
          <p:nvPr>
            <p:ph idx="1"/>
          </p:nvPr>
        </p:nvSpPr>
        <p:spPr>
          <a:xfrm>
            <a:off x="457200" y="549275"/>
            <a:ext cx="8229600" cy="5775325"/>
          </a:xfrm>
        </p:spPr>
        <p:txBody>
          <a:bodyPr/>
          <a:lstStyle/>
          <a:p>
            <a:pPr marL="0" indent="0" eaLnBrk="1" hangingPunct="1">
              <a:buFont typeface="Wingdings 2" pitchFamily="18" charset="2"/>
              <a:buNone/>
            </a:pPr>
            <a:r>
              <a:rPr lang="tr-TR" sz="2400" b="1" smtClean="0">
                <a:latin typeface="Arial Black" pitchFamily="34" charset="0"/>
              </a:rPr>
              <a:t>Eser ilkönce Anadolu Selçuklu Sultanı İkinci İzzeddin Keykavus’un emriyle İbn-i Ala tarafından derlendi. İbn-i Ala halk arasındaki rivayetlerin doğrularını toplayıp, Danişmendname’yi yazdı. Hikaye edilen vak’alarla adı geçen kahramanların tarihten alınmış olması ve coğrafi isimlerin Anadolu’ya uygunluğu, eserin Türk edebiyatında uzun süre tarih kitabı gibi kabul edilmesine sebeb oldu. Osmanlı Hükümdarı Sultan İkinci Murad’ın emriyle Tokat Dizdarı Arif Ali, Danişmendname’yi Türkçe olarak aralarında manzum parçaların da bulunduğu bir nesir diliyle 17 bölüm halinde yazdı.</a:t>
            </a:r>
            <a:endParaRPr lang="tr-TR" sz="2400" smtClean="0">
              <a:latin typeface="Arial Black" pitchFamily="34" charset="0"/>
            </a:endParaRPr>
          </a:p>
        </p:txBody>
      </p:sp>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65538" name="Dikdörtgen 1"/>
          <p:cNvSpPr>
            <a:spLocks noChangeArrowheads="1"/>
          </p:cNvSpPr>
          <p:nvPr/>
        </p:nvSpPr>
        <p:spPr bwMode="auto">
          <a:xfrm>
            <a:off x="0" y="1052513"/>
            <a:ext cx="9144000" cy="5632450"/>
          </a:xfrm>
          <a:prstGeom prst="rect">
            <a:avLst/>
          </a:prstGeom>
          <a:noFill/>
          <a:ln w="9525">
            <a:noFill/>
            <a:miter lim="800000"/>
            <a:headEnd/>
            <a:tailEnd/>
          </a:ln>
        </p:spPr>
        <p:txBody>
          <a:bodyPr>
            <a:spAutoFit/>
          </a:bodyPr>
          <a:lstStyle/>
          <a:p>
            <a:r>
              <a:rPr lang="tr-TR" sz="3000">
                <a:latin typeface="Arial Black" pitchFamily="34" charset="0"/>
                <a:cs typeface="Times New Roman" pitchFamily="18" charset="0"/>
              </a:rPr>
              <a:t>Satuk Buğra Han 12 yaşında arkadaşlarıyla birlikte ava çıkmağa başlar. Avda oldukları günlerden birinde kaçan bir tavşanın arkasından hızla koşarken arkadaşlarından uzaklaşır. Kaçan tavşan durur ve bir ihtiyar insan görünümü kazanır. Satuk Buğra Han’ın sonradan Hızır olduğunu anladığı bu yaşlı kişi ona Müslüman olmasını öğütler ve İslâmiyet’i anlatır. Satuk Buğra, Kaşgar hükümdarı olan amcasından İslâmiyet’i kabul etmesini ister.</a:t>
            </a:r>
            <a:endParaRPr lang="tr-TR" sz="300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
        <p:nvSpPr>
          <p:cNvPr id="66562" name="Dikdörtgen 1"/>
          <p:cNvSpPr>
            <a:spLocks noChangeArrowheads="1"/>
          </p:cNvSpPr>
          <p:nvPr/>
        </p:nvSpPr>
        <p:spPr bwMode="auto">
          <a:xfrm>
            <a:off x="0" y="908050"/>
            <a:ext cx="9144000" cy="5694363"/>
          </a:xfrm>
          <a:prstGeom prst="rect">
            <a:avLst/>
          </a:prstGeom>
          <a:noFill/>
          <a:ln w="9525">
            <a:noFill/>
            <a:miter lim="800000"/>
            <a:headEnd/>
            <a:tailEnd/>
          </a:ln>
        </p:spPr>
        <p:txBody>
          <a:bodyPr>
            <a:spAutoFit/>
          </a:bodyPr>
          <a:lstStyle/>
          <a:p>
            <a:r>
              <a:rPr lang="tr-TR" sz="2800">
                <a:latin typeface="Arial Black" pitchFamily="34" charset="0"/>
                <a:cs typeface="Times New Roman" pitchFamily="18" charset="0"/>
              </a:rPr>
              <a:t>Kaşgar Hanı, Müslüman olmayacağını söyler. Satuk Buğra Han’ın işaretiyle yer yarılır ve hükümdar toprağa gömülür. Satuk Buğra Han hükümdar olur ve bütün Türk ülkeleri onun idaresinde İslâmiyet’i kabul ederler. Satuk Buğra Han, ömrünü Müslümanlığı yaymak için mücadele ile geçirmiştir. Menkıbelere göre Satuk Buğra Han’ın düşmana uzatıldığında kırk adım uzayan bir kılıcı varmış ve savaşırken etrafına ateşler saçıyormuş. 96 yaşında Tanrıdan davet almış bu sebeple Kaşgar’a dönmüş ve hastalanarak burada hayat gözlerini yummuştur.</a:t>
            </a:r>
            <a:endParaRPr lang="tr-TR" sz="280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slayt.wav">
            <a:hlinkClick r:id="" action="ppaction://media"/>
          </p:cNvPr>
          <p:cNvPicPr>
            <a:picLocks noRot="1" noChangeAspect="1"/>
          </p:cNvPicPr>
          <p:nvPr>
            <a:audioFile r:link="rId1"/>
          </p:nvPr>
        </p:nvPicPr>
        <p:blipFill>
          <a:blip r:embed="rId4" cstate="print"/>
          <a:srcRect/>
          <a:stretch>
            <a:fillRect/>
          </a:stretch>
        </p:blipFill>
        <p:spPr bwMode="auto">
          <a:xfrm>
            <a:off x="8839200" y="6553200"/>
            <a:ext cx="304800" cy="304800"/>
          </a:xfrm>
          <a:prstGeom prst="rect">
            <a:avLst/>
          </a:prstGeom>
          <a:noFill/>
          <a:ln w="9525">
            <a:noFill/>
            <a:miter lim="800000"/>
            <a:headEnd/>
            <a:tailEnd/>
          </a:ln>
        </p:spPr>
      </p:pic>
      <p:sp>
        <p:nvSpPr>
          <p:cNvPr id="67586" name="Metin kutusu 1"/>
          <p:cNvSpPr txBox="1">
            <a:spLocks noChangeArrowheads="1"/>
          </p:cNvSpPr>
          <p:nvPr/>
        </p:nvSpPr>
        <p:spPr bwMode="auto">
          <a:xfrm>
            <a:off x="1476375" y="1700213"/>
            <a:ext cx="6119813" cy="1447800"/>
          </a:xfrm>
          <a:prstGeom prst="rect">
            <a:avLst/>
          </a:prstGeom>
          <a:noFill/>
          <a:ln w="9525">
            <a:noFill/>
            <a:miter lim="800000"/>
            <a:headEnd/>
            <a:tailEnd/>
          </a:ln>
        </p:spPr>
        <p:txBody>
          <a:bodyPr>
            <a:spAutoFit/>
          </a:bodyPr>
          <a:lstStyle/>
          <a:p>
            <a:pPr algn="ctr"/>
            <a:r>
              <a:rPr lang="tr-TR" sz="4400">
                <a:solidFill>
                  <a:srgbClr val="FF00FF"/>
                </a:solidFill>
                <a:latin typeface="Arial Black" pitchFamily="34" charset="0"/>
              </a:rPr>
              <a:t>DİNLEDİĞİNİZ İÇİN TEŞEKKÜRLER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82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2 İçerik Yer Tutucusu"/>
          <p:cNvSpPr>
            <a:spLocks noGrp="1"/>
          </p:cNvSpPr>
          <p:nvPr>
            <p:ph idx="1"/>
          </p:nvPr>
        </p:nvSpPr>
        <p:spPr>
          <a:xfrm>
            <a:off x="457200" y="549275"/>
            <a:ext cx="8229600" cy="5745163"/>
          </a:xfrm>
        </p:spPr>
        <p:txBody>
          <a:bodyPr/>
          <a:lstStyle/>
          <a:p>
            <a:pPr marL="0" indent="0" eaLnBrk="1" hangingPunct="1">
              <a:buFont typeface="Wingdings 2" pitchFamily="18" charset="2"/>
              <a:buNone/>
            </a:pPr>
            <a:r>
              <a:rPr lang="tr-TR" sz="2800" b="1" smtClean="0">
                <a:latin typeface="Arial Black" pitchFamily="34" charset="0"/>
              </a:rPr>
              <a:t>Danişmendname’nin konusu  şöyledir: Hz.muhammet ‘in hicretinden 360 sene sonra, Battal Gazinin torunlarından Melik Ahmed Danişmend, halifeden izin alarak, birçok beyle birlikte Anadolu’da fetihlere başlar. Uzun bir zamandır harab olan Sivas’ı mamur hale getirerek buraya yerleşir. Burada mücahidleri ikiye ayırır ve fetihlere başlar.Tokat, Zile, Amasya, Çorum ve Niksar bölgelerini fethederek halkı Müslüman olmaya davet eder.</a:t>
            </a:r>
            <a:br>
              <a:rPr lang="tr-TR" sz="2800" b="1" smtClean="0">
                <a:latin typeface="Arial Black" pitchFamily="34" charset="0"/>
              </a:rPr>
            </a:br>
            <a:endParaRPr lang="tr-TR" sz="2800" smtClean="0">
              <a:latin typeface="Arial Black" pitchFamily="34" charset="0"/>
            </a:endParaRPr>
          </a:p>
        </p:txBody>
      </p:sp>
      <p:pic>
        <p:nvPicPr>
          <p:cNvPr id="4" name="slayt 2.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487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2 İçerik Yer Tutucusu"/>
          <p:cNvSpPr>
            <a:spLocks noGrp="1"/>
          </p:cNvSpPr>
          <p:nvPr>
            <p:ph idx="1"/>
          </p:nvPr>
        </p:nvSpPr>
        <p:spPr>
          <a:xfrm>
            <a:off x="609600" y="549275"/>
            <a:ext cx="8229600" cy="6308725"/>
          </a:xfrm>
        </p:spPr>
        <p:txBody>
          <a:bodyPr/>
          <a:lstStyle/>
          <a:p>
            <a:pPr eaLnBrk="1" hangingPunct="1"/>
            <a:endParaRPr lang="tr-TR" sz="1600" b="1" smtClean="0"/>
          </a:p>
          <a:p>
            <a:pPr eaLnBrk="1" hangingPunct="1"/>
            <a:endParaRPr lang="tr-TR" sz="1600" b="1" smtClean="0"/>
          </a:p>
          <a:p>
            <a:pPr eaLnBrk="1" hangingPunct="1">
              <a:buFont typeface="Arial" charset="0"/>
              <a:buChar char="•"/>
            </a:pPr>
            <a:r>
              <a:rPr lang="tr-TR" sz="2000" b="1" smtClean="0">
                <a:latin typeface="Arial Black" pitchFamily="34" charset="0"/>
              </a:rPr>
              <a:t>Halkın büyük bir kısmı İslamiyet’i seve seve kabul eder. Ancak bir müddet sonra Niksarlılar dinden çıkarak bölgedeki birçok Müslümanı öldürürler. Danişmend Gazi, Niksar’ı tekrar alarak Canik’e doğru yola çıkar. Fakat yolda pusuya düşürülerek şehid edilir. Vasiyeti üzerine Niksar Kalesi karşısında bir yere defnedilir.</a:t>
            </a:r>
            <a:br>
              <a:rPr lang="tr-TR" sz="2000" b="1" smtClean="0">
                <a:latin typeface="Arial Black" pitchFamily="34" charset="0"/>
              </a:rPr>
            </a:br>
            <a:r>
              <a:rPr lang="tr-TR" sz="2000" b="1" smtClean="0">
                <a:latin typeface="Arial Black" pitchFamily="34" charset="0"/>
              </a:rPr>
              <a:t/>
            </a:r>
            <a:br>
              <a:rPr lang="tr-TR" sz="2000" b="1" smtClean="0">
                <a:latin typeface="Arial Black" pitchFamily="34" charset="0"/>
              </a:rPr>
            </a:br>
            <a:r>
              <a:rPr lang="tr-TR" sz="2000" b="1" smtClean="0">
                <a:latin typeface="Arial Black" pitchFamily="34" charset="0"/>
              </a:rPr>
              <a:t>Danişmend Gazinin şehid edilmesinden sonra Hıristiyanlar kaybettikleri yerleri tekrar alırlar. Danişmend Gazinin oğlu Melik Gazi Bağdat’a giderek halifenin huzuruna çıkar. Babasının fethettiği yerleri Hıristiyanlardan tekrar alır. Niksar’a babasının mezarının üzerine bir türbe yaptırır. Melik Gazinin fetihlerini Anadolu Selçukluları hakimiyetine bağlayan destanda olaylar birbiri arkasına devam ettirilerek anlatılır.</a:t>
            </a:r>
            <a:r>
              <a:rPr lang="tr-TR" b="1" smtClean="0"/>
              <a:t/>
            </a:r>
            <a:br>
              <a:rPr lang="tr-TR" b="1" smtClean="0"/>
            </a:br>
            <a:endParaRPr lang="tr-TR" smtClean="0"/>
          </a:p>
        </p:txBody>
      </p:sp>
      <p:pic>
        <p:nvPicPr>
          <p:cNvPr id="4" name="slayt 3.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447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2 İçerik Yer Tutucusu"/>
          <p:cNvSpPr>
            <a:spLocks noGrp="1"/>
          </p:cNvSpPr>
          <p:nvPr>
            <p:ph idx="1"/>
          </p:nvPr>
        </p:nvSpPr>
        <p:spPr>
          <a:xfrm>
            <a:off x="457200" y="549275"/>
            <a:ext cx="8229600" cy="6308725"/>
          </a:xfrm>
        </p:spPr>
        <p:txBody>
          <a:bodyPr/>
          <a:lstStyle/>
          <a:p>
            <a:pPr marL="0" indent="0" eaLnBrk="1" hangingPunct="1">
              <a:buFont typeface="Wingdings 2" pitchFamily="18" charset="2"/>
              <a:buNone/>
            </a:pPr>
            <a:r>
              <a:rPr lang="tr-TR" sz="2800" b="1" smtClean="0">
                <a:latin typeface="Arial Black" pitchFamily="34" charset="0"/>
              </a:rPr>
              <a:t>Battalname’nin bir devamı olarak kabul edilen bu eserde münacaatlar, Allah’a sığınıp yardım dilekleri, Hızır aleyhisselamın görünüp yaraları iyileştirmesi gibi dini motifler yanında tarihi ve efsanevi unsurlar da çoktur.</a:t>
            </a:r>
          </a:p>
          <a:p>
            <a:pPr marL="0" indent="0" eaLnBrk="1" hangingPunct="1">
              <a:buFont typeface="Wingdings 2" pitchFamily="18" charset="2"/>
              <a:buNone/>
            </a:pPr>
            <a:r>
              <a:rPr lang="tr-TR" sz="2800" b="1" smtClean="0">
                <a:latin typeface="Arial Black" pitchFamily="34" charset="0"/>
              </a:rPr>
              <a:t>Destanın son bölümünde de dünyanın faniliğinden bahsedilerek dini ve ahlaki nasihatler verilmektedir. </a:t>
            </a:r>
          </a:p>
          <a:p>
            <a:pPr marL="0" indent="0" eaLnBrk="1" hangingPunct="1">
              <a:buFont typeface="Wingdings 2" pitchFamily="18" charset="2"/>
              <a:buNone/>
            </a:pPr>
            <a:r>
              <a:rPr lang="tr-TR" sz="2800" b="1" smtClean="0">
                <a:latin typeface="Arial Black" pitchFamily="34" charset="0"/>
              </a:rPr>
              <a:t>Danişmendname’de tarihi, masallaştıran ve pekçok vak’a için yanında tarihe ışık tutan parçalar da vardır. </a:t>
            </a:r>
            <a:endParaRPr lang="tr-TR" sz="2800" smtClean="0"/>
          </a:p>
        </p:txBody>
      </p:sp>
      <p:pic>
        <p:nvPicPr>
          <p:cNvPr id="4" name="slayt 4.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527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2 İçerik Yer Tutucusu"/>
          <p:cNvSpPr>
            <a:spLocks noGrp="1"/>
          </p:cNvSpPr>
          <p:nvPr>
            <p:ph idx="1"/>
          </p:nvPr>
        </p:nvSpPr>
        <p:spPr>
          <a:xfrm>
            <a:off x="381000" y="1981200"/>
            <a:ext cx="8229600" cy="4389438"/>
          </a:xfrm>
        </p:spPr>
        <p:txBody>
          <a:bodyPr/>
          <a:lstStyle/>
          <a:p>
            <a:pPr marL="0" indent="0" eaLnBrk="1" hangingPunct="1">
              <a:buFont typeface="Wingdings 2" pitchFamily="18" charset="2"/>
              <a:buNone/>
              <a:defRPr/>
            </a:pPr>
            <a:r>
              <a:rPr lang="tr-TR" sz="2800" b="1" dirty="0" err="1" smtClean="0">
                <a:latin typeface="Arial Black" pitchFamily="34" charset="0"/>
              </a:rPr>
              <a:t>Danişmendname’nin</a:t>
            </a:r>
            <a:r>
              <a:rPr lang="tr-TR" sz="2800" b="1" dirty="0" smtClean="0">
                <a:latin typeface="Arial Black" pitchFamily="34" charset="0"/>
              </a:rPr>
              <a:t> kahramanı olan Melik </a:t>
            </a:r>
            <a:r>
              <a:rPr lang="tr-TR" sz="2800" b="1" dirty="0" err="1" smtClean="0">
                <a:latin typeface="Arial Black" pitchFamily="34" charset="0"/>
              </a:rPr>
              <a:t>Danişmend</a:t>
            </a:r>
            <a:r>
              <a:rPr lang="tr-TR" sz="2800" b="1" dirty="0" smtClean="0">
                <a:latin typeface="Arial Black" pitchFamily="34" charset="0"/>
              </a:rPr>
              <a:t> Gazi, Battal Gaziye benzeyen bir kişi olup, bilgili, dindar ve usta bir kumandandır..</a:t>
            </a:r>
            <a:endParaRPr lang="tr-TR" sz="2800" dirty="0" smtClean="0">
              <a:latin typeface="Arial Black" pitchFamily="34" charset="0"/>
            </a:endParaRPr>
          </a:p>
          <a:p>
            <a:pPr eaLnBrk="1" hangingPunct="1">
              <a:defRPr/>
            </a:pPr>
            <a:endParaRPr lang="tr-TR" dirty="0" smtClean="0"/>
          </a:p>
        </p:txBody>
      </p:sp>
      <p:pic>
        <p:nvPicPr>
          <p:cNvPr id="6" name="slayt 5.wav">
            <a:hlinkClick r:id="" action="ppaction://media"/>
          </p:cNvPr>
          <p:cNvPicPr>
            <a:picLocks noRot="1" noChangeAspect="1"/>
          </p:cNvPicPr>
          <p:nvPr>
            <a:audioFile r:link="rId1"/>
          </p:nvPr>
        </p:nvPicPr>
        <p:blipFill>
          <a:blip r:embed="rId3" cstate="print"/>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125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pPr eaLnBrk="1" hangingPunct="1"/>
            <a:endParaRPr lang="tr-TR" smtClean="0"/>
          </a:p>
        </p:txBody>
      </p:sp>
      <p:sp>
        <p:nvSpPr>
          <p:cNvPr id="33794" name="Rectangle 3"/>
          <p:cNvSpPr>
            <a:spLocks noGrp="1" noChangeArrowheads="1"/>
          </p:cNvSpPr>
          <p:nvPr>
            <p:ph type="body" idx="1"/>
          </p:nvPr>
        </p:nvSpPr>
        <p:spPr/>
        <p:txBody>
          <a:bodyPr/>
          <a:lstStyle/>
          <a:p>
            <a:pPr eaLnBrk="1" hangingPunct="1"/>
            <a:endParaRPr lang="tr-TR" smtClean="0"/>
          </a:p>
        </p:txBody>
      </p:sp>
      <p:pic>
        <p:nvPicPr>
          <p:cNvPr id="33795" name="Picture 4" descr="krg_sy"/>
          <p:cNvPicPr>
            <a:picLocks noChangeAspect="1" noChangeArrowheads="1" noCrop="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Dikdörtgen 1"/>
          <p:cNvSpPr/>
          <p:nvPr/>
        </p:nvSpPr>
        <p:spPr>
          <a:xfrm>
            <a:off x="-88900" y="-11113"/>
            <a:ext cx="9144000" cy="1052513"/>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tr-TR" sz="3600" dirty="0">
                <a:solidFill>
                  <a:srgbClr val="FF00FF"/>
                </a:solidFill>
                <a:latin typeface="Arial Black" pitchFamily="34" charset="0"/>
              </a:rPr>
              <a:t>2-KÖROĞLU DESTANI</a:t>
            </a:r>
          </a:p>
        </p:txBody>
      </p:sp>
    </p:spTree>
  </p:cSld>
  <p:clrMapOvr>
    <a:masterClrMapping/>
  </p:clrMapOvr>
  <p:transition>
    <p:checker/>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98</TotalTime>
  <Words>1688</Words>
  <Application>Microsoft Office PowerPoint</Application>
  <PresentationFormat>Ekran Gösterisi (4:3)</PresentationFormat>
  <Paragraphs>139</Paragraphs>
  <Slides>42</Slides>
  <Notes>4</Notes>
  <HiddenSlides>0</HiddenSlides>
  <MMClips>26</MMClips>
  <ScaleCrop>false</ScaleCrop>
  <HeadingPairs>
    <vt:vector size="4" baseType="variant">
      <vt:variant>
        <vt:lpstr>Tema</vt:lpstr>
      </vt:variant>
      <vt:variant>
        <vt:i4>2</vt:i4>
      </vt:variant>
      <vt:variant>
        <vt:lpstr>Slayt Başlıkları</vt:lpstr>
      </vt:variant>
      <vt:variant>
        <vt:i4>42</vt:i4>
      </vt:variant>
    </vt:vector>
  </HeadingPairs>
  <TitlesOfParts>
    <vt:vector size="44" baseType="lpstr">
      <vt:lpstr>Ofis Teması</vt:lpstr>
      <vt:lpstr>Akış</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2016-03-03T15:20:16Z</dcterms:modified>
  <cp:category>www.sorubak.com</cp:category>
</cp:coreProperties>
</file>