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19"/>
  </p:notesMasterIdLst>
  <p:sldIdLst>
    <p:sldId id="256" r:id="rId2"/>
    <p:sldId id="257" r:id="rId3"/>
    <p:sldId id="258" r:id="rId4"/>
    <p:sldId id="259" r:id="rId5"/>
    <p:sldId id="260" r:id="rId6"/>
    <p:sldId id="261" r:id="rId7"/>
    <p:sldId id="263" r:id="rId8"/>
    <p:sldId id="264" r:id="rId9"/>
    <p:sldId id="265" r:id="rId10"/>
    <p:sldId id="266" r:id="rId11"/>
    <p:sldId id="267" r:id="rId12"/>
    <p:sldId id="268" r:id="rId13"/>
    <p:sldId id="269" r:id="rId14"/>
    <p:sldId id="270" r:id="rId15"/>
    <p:sldId id="271" r:id="rId16"/>
    <p:sldId id="272" r:id="rId17"/>
    <p:sldId id="273" r:id="rId1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80" d="100"/>
          <a:sy n="80" d="100"/>
        </p:scale>
        <p:origin x="-96" y="-51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7D336B-6CBA-451E-A28A-3F0867CC551C}" type="datetimeFigureOut">
              <a:rPr lang="tr-TR" smtClean="0"/>
              <a:pPr/>
              <a:t>17/11/2020</a:t>
            </a:fld>
            <a:endParaRPr lang="tr-TR"/>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270003-5755-4E4A-87D8-A0863B3ADE86}" type="slidenum">
              <a:rPr lang="tr-TR" smtClean="0"/>
              <a:pPr/>
              <a:t>‹#›</a:t>
            </a:fld>
            <a:endParaRPr lang="tr-TR"/>
          </a:p>
        </p:txBody>
      </p:sp>
    </p:spTree>
    <p:extLst>
      <p:ext uri="{BB962C8B-B14F-4D97-AF65-F5344CB8AC3E}">
        <p14:creationId xmlns:p14="http://schemas.microsoft.com/office/powerpoint/2010/main" xmlns="" val="14540448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E270003-5755-4E4A-87D8-A0863B3ADE86}" type="slidenum">
              <a:rPr lang="tr-TR" smtClean="0"/>
              <a:pPr/>
              <a:t>1</a:t>
            </a:fld>
            <a:endParaRPr lang="tr-TR"/>
          </a:p>
        </p:txBody>
      </p:sp>
    </p:spTree>
    <p:extLst>
      <p:ext uri="{BB962C8B-B14F-4D97-AF65-F5344CB8AC3E}">
        <p14:creationId xmlns:p14="http://schemas.microsoft.com/office/powerpoint/2010/main" xmlns="" val="2838776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E270003-5755-4E4A-87D8-A0863B3ADE86}" type="slidenum">
              <a:rPr lang="tr-TR" smtClean="0"/>
              <a:pPr/>
              <a:t>4</a:t>
            </a:fld>
            <a:endParaRPr lang="tr-TR"/>
          </a:p>
        </p:txBody>
      </p:sp>
    </p:spTree>
    <p:extLst>
      <p:ext uri="{BB962C8B-B14F-4D97-AF65-F5344CB8AC3E}">
        <p14:creationId xmlns:p14="http://schemas.microsoft.com/office/powerpoint/2010/main" xmlns="" val="1588476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E270003-5755-4E4A-87D8-A0863B3ADE86}" type="slidenum">
              <a:rPr lang="tr-TR" smtClean="0"/>
              <a:pPr/>
              <a:t>6</a:t>
            </a:fld>
            <a:endParaRPr lang="tr-TR"/>
          </a:p>
        </p:txBody>
      </p:sp>
    </p:spTree>
    <p:extLst>
      <p:ext uri="{BB962C8B-B14F-4D97-AF65-F5344CB8AC3E}">
        <p14:creationId xmlns:p14="http://schemas.microsoft.com/office/powerpoint/2010/main" xmlns="" val="2186664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E270003-5755-4E4A-87D8-A0863B3ADE86}" type="slidenum">
              <a:rPr lang="tr-TR" smtClean="0"/>
              <a:pPr/>
              <a:t>10</a:t>
            </a:fld>
            <a:endParaRPr lang="tr-TR"/>
          </a:p>
        </p:txBody>
      </p:sp>
    </p:spTree>
    <p:extLst>
      <p:ext uri="{BB962C8B-B14F-4D97-AF65-F5344CB8AC3E}">
        <p14:creationId xmlns:p14="http://schemas.microsoft.com/office/powerpoint/2010/main" xmlns="" val="596472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E270003-5755-4E4A-87D8-A0863B3ADE86}" type="slidenum">
              <a:rPr lang="tr-TR" smtClean="0"/>
              <a:pPr/>
              <a:t>14</a:t>
            </a:fld>
            <a:endParaRPr lang="tr-TR"/>
          </a:p>
        </p:txBody>
      </p:sp>
    </p:spTree>
    <p:extLst>
      <p:ext uri="{BB962C8B-B14F-4D97-AF65-F5344CB8AC3E}">
        <p14:creationId xmlns:p14="http://schemas.microsoft.com/office/powerpoint/2010/main" xmlns="" val="8826981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b="1" u="sng" kern="1200" dirty="0" smtClean="0">
                <a:solidFill>
                  <a:schemeClr val="tx1"/>
                </a:solidFill>
                <a:effectLst/>
                <a:latin typeface="+mn-lt"/>
                <a:ea typeface="+mn-ea"/>
                <a:cs typeface="+mn-cs"/>
                <a:hlinkClick r:id="rId3"/>
              </a:rPr>
              <a:t>www.egitimhane.com</a:t>
            </a:r>
            <a:endParaRPr lang="tr-TR" dirty="0"/>
          </a:p>
        </p:txBody>
      </p:sp>
      <p:sp>
        <p:nvSpPr>
          <p:cNvPr id="4" name="Slayt Numarası Yer Tutucusu 3"/>
          <p:cNvSpPr>
            <a:spLocks noGrp="1"/>
          </p:cNvSpPr>
          <p:nvPr>
            <p:ph type="sldNum" sz="quarter" idx="10"/>
          </p:nvPr>
        </p:nvSpPr>
        <p:spPr/>
        <p:txBody>
          <a:bodyPr/>
          <a:lstStyle/>
          <a:p>
            <a:fld id="{CE270003-5755-4E4A-87D8-A0863B3ADE86}" type="slidenum">
              <a:rPr lang="tr-TR" smtClean="0"/>
              <a:pPr/>
              <a:t>17</a:t>
            </a:fld>
            <a:endParaRPr lang="tr-TR"/>
          </a:p>
        </p:txBody>
      </p:sp>
    </p:spTree>
    <p:extLst>
      <p:ext uri="{BB962C8B-B14F-4D97-AF65-F5344CB8AC3E}">
        <p14:creationId xmlns:p14="http://schemas.microsoft.com/office/powerpoint/2010/main" xmlns="" val="3523655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tr-TR" smtClean="0"/>
              <a:t>Asıl başlık stili için tıklatın</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tıklayın</a:t>
            </a:r>
            <a:endParaRPr lang="en-US" dirty="0"/>
          </a:p>
        </p:txBody>
      </p:sp>
      <p:sp>
        <p:nvSpPr>
          <p:cNvPr id="4" name="Date Placeholder 3"/>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5" name="Footer Placeholder 4"/>
          <p:cNvSpPr>
            <a:spLocks noGrp="1"/>
          </p:cNvSpPr>
          <p:nvPr>
            <p:ph type="ftr" sz="quarter" idx="11"/>
          </p:nvPr>
        </p:nvSpPr>
        <p:spPr/>
        <p:txBody>
          <a:bodyPr/>
          <a:lstStyle/>
          <a:p>
            <a:endParaRPr lang="tr-TR"/>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13166367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38367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5" name="Footer Placeholder 4"/>
          <p:cNvSpPr>
            <a:spLocks noGrp="1"/>
          </p:cNvSpPr>
          <p:nvPr>
            <p:ph type="ftr" sz="quarter" idx="11"/>
          </p:nvPr>
        </p:nvSpPr>
        <p:spPr/>
        <p:txBody>
          <a:bodyPr/>
          <a:lstStyle/>
          <a:p>
            <a:endParaRPr lang="tr-TR"/>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350E5DF-F7A0-4F2D-829A-F3ADDEA6C682}" type="slidenum">
              <a:rPr lang="tr-TR" smtClean="0"/>
              <a:pPr/>
              <a:t>‹#›</a:t>
            </a:fld>
            <a:endParaRPr lang="tr-TR"/>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28646000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27631244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6" name="Footer Placeholder 5"/>
          <p:cNvSpPr>
            <a:spLocks noGrp="1"/>
          </p:cNvSpPr>
          <p:nvPr>
            <p:ph type="ftr" sz="quarter" idx="11"/>
          </p:nvPr>
        </p:nvSpPr>
        <p:spPr/>
        <p:txBody>
          <a:bodyPr/>
          <a:lstStyle/>
          <a:p>
            <a:endParaRPr lang="tr-TR"/>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350E5DF-F7A0-4F2D-829A-F3ADDEA6C682}" type="slidenum">
              <a:rPr lang="tr-TR" smtClean="0"/>
              <a:pPr/>
              <a:t>‹#›</a:t>
            </a:fld>
            <a:endParaRPr lang="tr-TR"/>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xmlns="" val="1071949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tr-TR" smtClean="0"/>
              <a:t>Asıl başlık stili için tıklatın</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tr-TR" smtClean="0"/>
              <a:t>Asıl metin stillerini düzenle</a:t>
            </a:r>
          </a:p>
        </p:txBody>
      </p:sp>
      <p:sp>
        <p:nvSpPr>
          <p:cNvPr id="5" name="Date Placeholder 4"/>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22865759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ncho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275446011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2376140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tr-TR" smtClean="0"/>
              <a:t>Asıl başlık stili için tıklatın</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5" name="Footer Placeholder 4"/>
          <p:cNvSpPr>
            <a:spLocks noGrp="1"/>
          </p:cNvSpPr>
          <p:nvPr>
            <p:ph type="ftr" sz="quarter" idx="11"/>
          </p:nvPr>
        </p:nvSpPr>
        <p:spPr/>
        <p:txBody>
          <a:bodyPr/>
          <a:lstStyle/>
          <a:p>
            <a:endParaRPr lang="tr-TR"/>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1828258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a:t>
            </a:r>
          </a:p>
        </p:txBody>
      </p:sp>
      <p:sp>
        <p:nvSpPr>
          <p:cNvPr id="4" name="Date Placeholder 3"/>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5" name="Footer Placeholder 4"/>
          <p:cNvSpPr>
            <a:spLocks noGrp="1"/>
          </p:cNvSpPr>
          <p:nvPr>
            <p:ph type="ftr" sz="quarter" idx="11"/>
          </p:nvPr>
        </p:nvSpPr>
        <p:spPr/>
        <p:txBody>
          <a:bodyPr/>
          <a:lstStyle/>
          <a:p>
            <a:endParaRPr lang="tr-TR"/>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38334134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6" name="Footer Placeholder 5"/>
          <p:cNvSpPr>
            <a:spLocks noGrp="1"/>
          </p:cNvSpPr>
          <p:nvPr>
            <p:ph type="ftr" sz="quarter" idx="11"/>
          </p:nvPr>
        </p:nvSpPr>
        <p:spPr/>
        <p:txBody>
          <a:bodyPr/>
          <a:lstStyle/>
          <a:p>
            <a:endParaRPr lang="tr-TR"/>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15537474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8" name="Footer Placeholder 7"/>
          <p:cNvSpPr>
            <a:spLocks noGrp="1"/>
          </p:cNvSpPr>
          <p:nvPr>
            <p:ph type="ftr" sz="quarter" idx="11"/>
          </p:nvPr>
        </p:nvSpPr>
        <p:spPr/>
        <p:txBody>
          <a:bodyPr/>
          <a:lstStyle/>
          <a:p>
            <a:endParaRPr lang="tr-TR"/>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26036986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4" name="Footer Placeholder 3"/>
          <p:cNvSpPr>
            <a:spLocks noGrp="1"/>
          </p:cNvSpPr>
          <p:nvPr>
            <p:ph type="ftr" sz="quarter" idx="11"/>
          </p:nvPr>
        </p:nvSpPr>
        <p:spPr/>
        <p:txBody>
          <a:bodyPr/>
          <a:lstStyle/>
          <a:p>
            <a:endParaRPr lang="tr-TR"/>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1157001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3" name="Footer Placeholder 2"/>
          <p:cNvSpPr>
            <a:spLocks noGrp="1"/>
          </p:cNvSpPr>
          <p:nvPr>
            <p:ph type="ftr" sz="quarter" idx="11"/>
          </p:nvPr>
        </p:nvSpPr>
        <p:spPr/>
        <p:txBody>
          <a:bodyPr/>
          <a:lstStyle/>
          <a:p>
            <a:endParaRPr lang="tr-TR"/>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33125542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tr-TR" smtClean="0"/>
              <a:t>Asıl başlık stili için tıklatın</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2000393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a:t>
            </a:r>
          </a:p>
        </p:txBody>
      </p:sp>
      <p:sp>
        <p:nvSpPr>
          <p:cNvPr id="5" name="Date Placeholder 4"/>
          <p:cNvSpPr>
            <a:spLocks noGrp="1"/>
          </p:cNvSpPr>
          <p:nvPr>
            <p:ph type="dt" sz="half" idx="10"/>
          </p:nvPr>
        </p:nvSpPr>
        <p:spPr/>
        <p:txBody>
          <a:bodyPr/>
          <a:lstStyle/>
          <a:p>
            <a:fld id="{F107B149-B8F6-48B8-AD3C-E670343DC2D5}" type="datetimeFigureOut">
              <a:rPr lang="tr-TR" smtClean="0"/>
              <a:pPr/>
              <a:t>17/11/2020</a:t>
            </a:fld>
            <a:endParaRPr lang="tr-TR"/>
          </a:p>
        </p:txBody>
      </p:sp>
      <p:sp>
        <p:nvSpPr>
          <p:cNvPr id="6" name="Footer Placeholder 5"/>
          <p:cNvSpPr>
            <a:spLocks noGrp="1"/>
          </p:cNvSpPr>
          <p:nvPr>
            <p:ph type="ftr" sz="quarter" idx="11"/>
          </p:nvPr>
        </p:nvSpPr>
        <p:spPr/>
        <p:txBody>
          <a:bodyPr/>
          <a:lstStyle/>
          <a:p>
            <a:endParaRPr lang="tr-TR"/>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280428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F107B149-B8F6-48B8-AD3C-E670343DC2D5}" type="datetimeFigureOut">
              <a:rPr lang="tr-TR" smtClean="0"/>
              <a:pPr/>
              <a:t>17/11/2020</a:t>
            </a:fld>
            <a:endParaRPr lang="tr-TR"/>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tr-TR"/>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0350E5DF-F7A0-4F2D-829A-F3ADDEA6C682}" type="slidenum">
              <a:rPr lang="tr-TR" smtClean="0"/>
              <a:pPr/>
              <a:t>‹#›</a:t>
            </a:fld>
            <a:endParaRPr lang="tr-TR"/>
          </a:p>
        </p:txBody>
      </p:sp>
    </p:spTree>
    <p:extLst>
      <p:ext uri="{BB962C8B-B14F-4D97-AF65-F5344CB8AC3E}">
        <p14:creationId xmlns:p14="http://schemas.microsoft.com/office/powerpoint/2010/main" xmlns="" val="19001321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lumMod val="90000"/>
          </a:schemeClr>
        </a:solidFill>
        <a:effectLst/>
      </p:bgPr>
    </p:bg>
    <p:spTree>
      <p:nvGrpSpPr>
        <p:cNvPr id="1" name=""/>
        <p:cNvGrpSpPr/>
        <p:nvPr/>
      </p:nvGrpSpPr>
      <p:grpSpPr>
        <a:xfrm>
          <a:off x="0" y="0"/>
          <a:ext cx="0" cy="0"/>
          <a:chOff x="0" y="0"/>
          <a:chExt cx="0" cy="0"/>
        </a:xfrm>
      </p:grpSpPr>
      <p:sp>
        <p:nvSpPr>
          <p:cNvPr id="2" name="Unvan 1"/>
          <p:cNvSpPr>
            <a:spLocks noGrp="1"/>
          </p:cNvSpPr>
          <p:nvPr>
            <p:ph type="ctrTitle"/>
          </p:nvPr>
        </p:nvSpPr>
        <p:spPr>
          <a:xfrm>
            <a:off x="1571626" y="2614614"/>
            <a:ext cx="8486774" cy="1543050"/>
          </a:xfrm>
        </p:spPr>
        <p:txBody>
          <a:bodyPr>
            <a:normAutofit fontScale="90000"/>
          </a:bodyPr>
          <a:lstStyle/>
          <a:p>
            <a:pPr algn="ctr"/>
            <a:r>
              <a:rPr lang="tr-TR" sz="3200" b="1" dirty="0" smtClean="0">
                <a:solidFill>
                  <a:srgbClr val="FF0000"/>
                </a:solidFill>
              </a:rPr>
              <a:t>NİLÜFER KAYMAKAMLIĞI</a:t>
            </a:r>
            <a:br>
              <a:rPr lang="tr-TR" sz="3200" b="1" dirty="0" smtClean="0">
                <a:solidFill>
                  <a:srgbClr val="FF0000"/>
                </a:solidFill>
              </a:rPr>
            </a:br>
            <a:r>
              <a:rPr lang="tr-TR" sz="3200" b="1" dirty="0" smtClean="0">
                <a:solidFill>
                  <a:srgbClr val="FF0000"/>
                </a:solidFill>
              </a:rPr>
              <a:t>ALİ KARASU İLKOKULU </a:t>
            </a:r>
            <a:br>
              <a:rPr lang="tr-TR" sz="3200" b="1" dirty="0" smtClean="0">
                <a:solidFill>
                  <a:srgbClr val="FF0000"/>
                </a:solidFill>
              </a:rPr>
            </a:br>
            <a:r>
              <a:rPr lang="tr-TR" sz="3200" b="1" dirty="0" smtClean="0">
                <a:solidFill>
                  <a:srgbClr val="FF0000"/>
                </a:solidFill>
              </a:rPr>
              <a:t>16-20 KASIM 2020 MESLEKİ ÇALIŞMA PROGRAMI</a:t>
            </a:r>
            <a:endParaRPr lang="tr-TR" sz="3200" b="1" dirty="0">
              <a:solidFill>
                <a:srgbClr val="FF0000"/>
              </a:solidFill>
            </a:endParaRPr>
          </a:p>
        </p:txBody>
      </p:sp>
      <p:pic>
        <p:nvPicPr>
          <p:cNvPr id="1026" name="Picture 2" descr="https://im0-tub-tr.yandex.net/i?id=159eacc3e7d6f38c452ae87bdc524202&amp;n=1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812507" y="665163"/>
            <a:ext cx="1645443" cy="164544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90516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a:solidFill>
                  <a:srgbClr val="FF0000"/>
                </a:solidFill>
              </a:rPr>
              <a:t>YÜZ YÜZE EĞİTİM</a:t>
            </a:r>
          </a:p>
        </p:txBody>
      </p:sp>
      <p:sp>
        <p:nvSpPr>
          <p:cNvPr id="3" name="İçerik Yer Tutucusu 2"/>
          <p:cNvSpPr>
            <a:spLocks noGrp="1"/>
          </p:cNvSpPr>
          <p:nvPr>
            <p:ph idx="1"/>
          </p:nvPr>
        </p:nvSpPr>
        <p:spPr>
          <a:xfrm>
            <a:off x="1333500" y="1390650"/>
            <a:ext cx="10171112" cy="4838700"/>
          </a:xfrm>
        </p:spPr>
        <p:txBody>
          <a:bodyPr>
            <a:noAutofit/>
          </a:bodyPr>
          <a:lstStyle/>
          <a:p>
            <a:r>
              <a:rPr lang="tr-TR" sz="2400" dirty="0"/>
              <a:t>21 Eylül 2020 tarihinde okul öncesi eğitimde ve ilkokul 1. Sınıflar için başlayan yüz yüze eğitim süreci ile birlikte Milli Eğitim </a:t>
            </a:r>
            <a:r>
              <a:rPr lang="tr-TR" sz="2400" dirty="0" smtClean="0"/>
              <a:t>Bakanımız </a:t>
            </a:r>
            <a:r>
              <a:rPr lang="tr-TR" sz="2400" dirty="0"/>
              <a:t>Ziya Selçuk; 12 Ekim 2020 Pazartesi günü 2, 3, 4, 8 ve 12. sınıflarda belirlenen kurallar çerçevesinde yüz yüze eğitime başlanacağını açıkladı. Buna göre , 'İsteyen velilerimiz çocuklarını okula gönderecek, istemeyenlere esneklik tanınacak. Bu durumda öğrencimiz devamsız sayılmayacak.'</a:t>
            </a:r>
          </a:p>
          <a:p>
            <a:r>
              <a:rPr lang="tr-TR" sz="2400" dirty="0"/>
              <a:t>Buna göre okullarda seyretilmiş ve hibrit eğitim süreci başlamış oldu. Sınıflar 2 gruba ayrılarak haftada 2 gün yüz yüze eğitim ile belirlenen derslerde eğitim devam ederken uzaktan eğitim ile diğer dersler işlenmeye başlandı. </a:t>
            </a:r>
          </a:p>
          <a:p>
            <a:r>
              <a:rPr lang="tr-TR" sz="2400" i="1" dirty="0">
                <a:solidFill>
                  <a:srgbClr val="00B0F0"/>
                </a:solidFill>
              </a:rPr>
              <a:t>Peki, Hibrit Eğitim Ne Demek </a:t>
            </a:r>
            <a:r>
              <a:rPr lang="tr-TR" sz="2400" i="1" dirty="0" smtClean="0">
                <a:solidFill>
                  <a:srgbClr val="00B0F0"/>
                </a:solidFill>
              </a:rPr>
              <a:t>???</a:t>
            </a:r>
            <a:endParaRPr lang="tr-TR" sz="2400" i="1" dirty="0">
              <a:solidFill>
                <a:srgbClr val="00B0F0"/>
              </a:solidFill>
            </a:endParaRPr>
          </a:p>
        </p:txBody>
      </p:sp>
    </p:spTree>
    <p:extLst>
      <p:ext uri="{BB962C8B-B14F-4D97-AF65-F5344CB8AC3E}">
        <p14:creationId xmlns:p14="http://schemas.microsoft.com/office/powerpoint/2010/main" xmlns="" val="34973882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592925" y="624110"/>
            <a:ext cx="6951125" cy="899890"/>
          </a:xfrm>
        </p:spPr>
        <p:txBody>
          <a:bodyPr/>
          <a:lstStyle/>
          <a:p>
            <a:r>
              <a:rPr lang="tr-TR" b="1" dirty="0" smtClean="0">
                <a:solidFill>
                  <a:schemeClr val="accent1">
                    <a:lumMod val="75000"/>
                  </a:schemeClr>
                </a:solidFill>
              </a:rPr>
              <a:t>HİBRİD EĞİTİM</a:t>
            </a:r>
            <a:endParaRPr lang="tr-TR" b="1" dirty="0">
              <a:solidFill>
                <a:schemeClr val="accent1">
                  <a:lumMod val="75000"/>
                </a:schemeClr>
              </a:solidFill>
            </a:endParaRPr>
          </a:p>
        </p:txBody>
      </p:sp>
      <p:sp>
        <p:nvSpPr>
          <p:cNvPr id="3" name="İçerik Yer Tutucusu 2"/>
          <p:cNvSpPr>
            <a:spLocks noGrp="1"/>
          </p:cNvSpPr>
          <p:nvPr>
            <p:ph idx="1"/>
          </p:nvPr>
        </p:nvSpPr>
        <p:spPr>
          <a:xfrm>
            <a:off x="1790700" y="1524000"/>
            <a:ext cx="9713912" cy="4387222"/>
          </a:xfrm>
        </p:spPr>
        <p:txBody>
          <a:bodyPr/>
          <a:lstStyle/>
          <a:p>
            <a:r>
              <a:rPr lang="tr-TR" sz="3200" dirty="0"/>
              <a:t>Hibrit eğitim, 'İki farklı güç kaynağının bir arada bulunması' </a:t>
            </a:r>
            <a:r>
              <a:rPr lang="tr-TR" sz="3200" dirty="0" smtClean="0"/>
              <a:t>demektir. </a:t>
            </a:r>
            <a:r>
              <a:rPr lang="tr-TR" sz="3200" dirty="0"/>
              <a:t>Karma öğrenme, </a:t>
            </a:r>
            <a:r>
              <a:rPr lang="tr-TR" sz="3200" dirty="0" err="1"/>
              <a:t>hibrid</a:t>
            </a:r>
            <a:r>
              <a:rPr lang="tr-TR" sz="3200" dirty="0"/>
              <a:t> öğrenme, karışık öğrenme olarak da bilinen harmanlanmış </a:t>
            </a:r>
            <a:r>
              <a:rPr lang="tr-TR" sz="3200" dirty="0" smtClean="0"/>
              <a:t>öğrenme, </a:t>
            </a:r>
            <a:r>
              <a:rPr lang="tr-TR" sz="3200" dirty="0"/>
              <a:t>en sade tanımıyla geleneksel eğitim metodunun çevrimiçi (online) eğitim materyalleriyle zenginleştirilmesi yani harmanlanması olarak tanımlanmaktadır</a:t>
            </a:r>
            <a:r>
              <a:rPr lang="tr-TR" dirty="0"/>
              <a:t>.</a:t>
            </a:r>
          </a:p>
        </p:txBody>
      </p:sp>
    </p:spTree>
    <p:extLst>
      <p:ext uri="{BB962C8B-B14F-4D97-AF65-F5344CB8AC3E}">
        <p14:creationId xmlns:p14="http://schemas.microsoft.com/office/powerpoint/2010/main" xmlns="" val="35937194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581151" y="624110"/>
            <a:ext cx="9923462" cy="1280890"/>
          </a:xfrm>
        </p:spPr>
        <p:txBody>
          <a:bodyPr/>
          <a:lstStyle/>
          <a:p>
            <a:pPr algn="ctr"/>
            <a:r>
              <a:rPr lang="tr-TR" b="1" dirty="0">
                <a:solidFill>
                  <a:srgbClr val="00B050"/>
                </a:solidFill>
              </a:rPr>
              <a:t>KARŞILAŞILAN SORUNLAR VE OLASI ÇÖZÜMLER</a:t>
            </a:r>
          </a:p>
        </p:txBody>
      </p:sp>
      <p:sp>
        <p:nvSpPr>
          <p:cNvPr id="3" name="İçerik Yer Tutucusu 2"/>
          <p:cNvSpPr>
            <a:spLocks noGrp="1"/>
          </p:cNvSpPr>
          <p:nvPr>
            <p:ph idx="1"/>
          </p:nvPr>
        </p:nvSpPr>
        <p:spPr>
          <a:xfrm>
            <a:off x="1295401" y="1733550"/>
            <a:ext cx="10209212" cy="4533900"/>
          </a:xfrm>
        </p:spPr>
        <p:txBody>
          <a:bodyPr>
            <a:normAutofit lnSpcReduction="10000"/>
          </a:bodyPr>
          <a:lstStyle/>
          <a:p>
            <a:r>
              <a:rPr lang="tr-TR" dirty="0">
                <a:solidFill>
                  <a:srgbClr val="FF0000"/>
                </a:solidFill>
              </a:rPr>
              <a:t>Karşılaşılan Sorunlar</a:t>
            </a:r>
          </a:p>
          <a:p>
            <a:r>
              <a:rPr lang="tr-TR" dirty="0"/>
              <a:t>Uzaktan eğitim 1880’li yıllardan bu yana toplumların gündeminde olan bir konudur. Farklı tanımlamalar olmakla birlikte uzaktan eğitimi farklı mekânlarda öğrenci, öğretmen ve öğretim </a:t>
            </a:r>
            <a:r>
              <a:rPr lang="tr-TR" dirty="0" smtClean="0"/>
              <a:t>materyallerinin, </a:t>
            </a:r>
            <a:r>
              <a:rPr lang="tr-TR" dirty="0"/>
              <a:t>iletişim teknolojileri aracılığıyla bir araya </a:t>
            </a:r>
            <a:r>
              <a:rPr lang="tr-TR" dirty="0" smtClean="0"/>
              <a:t>getirildiği, </a:t>
            </a:r>
            <a:r>
              <a:rPr lang="tr-TR" dirty="0"/>
              <a:t>kuramsal bir eğitim faaliyeti olarak tanımlamaktadır. </a:t>
            </a:r>
          </a:p>
          <a:p>
            <a:r>
              <a:rPr lang="tr-TR" dirty="0"/>
              <a:t>Uzaktan eğitimin temel gelişimi 4 evrede sıralanabilir. </a:t>
            </a:r>
          </a:p>
          <a:p>
            <a:r>
              <a:rPr lang="tr-TR" dirty="0">
                <a:solidFill>
                  <a:srgbClr val="FF0000"/>
                </a:solidFill>
              </a:rPr>
              <a:t>Bunlar; </a:t>
            </a:r>
          </a:p>
          <a:p>
            <a:r>
              <a:rPr lang="tr-TR" dirty="0"/>
              <a:t>1.	Evre mektupla öğretim modelidir.</a:t>
            </a:r>
          </a:p>
          <a:p>
            <a:r>
              <a:rPr lang="tr-TR" dirty="0"/>
              <a:t>2.	 Basılı materyaller, radyo ve televizyon gibi araçların biri birlerini destekler yapıda kullanıldığı çoklu ortam modelidir.</a:t>
            </a:r>
          </a:p>
          <a:p>
            <a:r>
              <a:rPr lang="tr-TR" dirty="0"/>
              <a:t>3.	 Üçüncü evre tele öğrenme (senkron) modelidir. </a:t>
            </a:r>
          </a:p>
          <a:p>
            <a:r>
              <a:rPr lang="tr-TR" dirty="0"/>
              <a:t>4.	Dördüncü evre ise internetin devreye girmiş olduğu esnek öğrenme modelidir. ( </a:t>
            </a:r>
            <a:r>
              <a:rPr lang="tr-TR" dirty="0" err="1"/>
              <a:t>Askar</a:t>
            </a:r>
            <a:r>
              <a:rPr lang="tr-TR" dirty="0"/>
              <a:t>)</a:t>
            </a:r>
          </a:p>
          <a:p>
            <a:endParaRPr lang="tr-TR" dirty="0"/>
          </a:p>
        </p:txBody>
      </p:sp>
    </p:spTree>
    <p:extLst>
      <p:ext uri="{BB962C8B-B14F-4D97-AF65-F5344CB8AC3E}">
        <p14:creationId xmlns:p14="http://schemas.microsoft.com/office/powerpoint/2010/main" xmlns="" val="8599736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657351" y="624110"/>
            <a:ext cx="9847262" cy="1280890"/>
          </a:xfrm>
        </p:spPr>
        <p:txBody>
          <a:bodyPr>
            <a:normAutofit/>
          </a:bodyPr>
          <a:lstStyle/>
          <a:p>
            <a:r>
              <a:rPr lang="tr-TR" dirty="0">
                <a:solidFill>
                  <a:srgbClr val="FF0000"/>
                </a:solidFill>
              </a:rPr>
              <a:t>Uzaktan eğitim, seyretilmiş eğitim ve hibrit eğitim sürecince karşılaşılan </a:t>
            </a:r>
            <a:r>
              <a:rPr lang="tr-TR" dirty="0" smtClean="0">
                <a:solidFill>
                  <a:srgbClr val="FF0000"/>
                </a:solidFill>
              </a:rPr>
              <a:t>sorunlar-1</a:t>
            </a:r>
            <a:endParaRPr lang="tr-TR" dirty="0">
              <a:solidFill>
                <a:srgbClr val="FF0000"/>
              </a:solidFill>
            </a:endParaRPr>
          </a:p>
        </p:txBody>
      </p:sp>
      <p:sp>
        <p:nvSpPr>
          <p:cNvPr id="3" name="İçerik Yer Tutucusu 2"/>
          <p:cNvSpPr>
            <a:spLocks noGrp="1"/>
          </p:cNvSpPr>
          <p:nvPr>
            <p:ph idx="1"/>
          </p:nvPr>
        </p:nvSpPr>
        <p:spPr>
          <a:xfrm>
            <a:off x="1466850" y="2133600"/>
            <a:ext cx="10037762" cy="4191000"/>
          </a:xfrm>
        </p:spPr>
        <p:txBody>
          <a:bodyPr>
            <a:normAutofit/>
          </a:bodyPr>
          <a:lstStyle/>
          <a:p>
            <a:r>
              <a:rPr lang="tr-TR" sz="2000" dirty="0"/>
              <a:t>a-	Kalite ve alt yapı yetersizliği ( Öğretmen, veli ve eğitim kurumu açısından)</a:t>
            </a:r>
          </a:p>
          <a:p>
            <a:r>
              <a:rPr lang="tr-TR" sz="2000" dirty="0"/>
              <a:t>b-	Mevzuat yetersizliği ( ders konularının yüz yüze eğitim için hazırlanması, ders planları ve programlarında değişiklik yapılmaması)</a:t>
            </a:r>
          </a:p>
          <a:p>
            <a:r>
              <a:rPr lang="tr-TR" sz="2000" dirty="0"/>
              <a:t>c-	Yaygınlaşamama ( her yerde internet erişimi olmaması)</a:t>
            </a:r>
          </a:p>
          <a:p>
            <a:r>
              <a:rPr lang="tr-TR" sz="2000" dirty="0"/>
              <a:t>d-	Gereksinim duyulan teknik insan gücü yetersizliği ( Okullarda yeterli düzeyde EBA erişim noktası olmaması ve görevli bulunmaması)</a:t>
            </a:r>
          </a:p>
          <a:p>
            <a:r>
              <a:rPr lang="tr-TR" sz="2000" dirty="0"/>
              <a:t>e-	Veli duyarsızlığı ( Velinin eğitim ortamına müdahale etmesi, öğrenciye etkisi..)</a:t>
            </a:r>
          </a:p>
          <a:p>
            <a:r>
              <a:rPr lang="tr-TR" sz="2000" dirty="0"/>
              <a:t>f-	Motivasyon ( Öğrencilerdeki motivasyon eksikliği</a:t>
            </a:r>
            <a:r>
              <a:rPr lang="tr-TR" sz="2000" dirty="0" smtClean="0"/>
              <a:t>)</a:t>
            </a:r>
            <a:endParaRPr lang="tr-TR" sz="2000" dirty="0"/>
          </a:p>
        </p:txBody>
      </p:sp>
    </p:spTree>
    <p:extLst>
      <p:ext uri="{BB962C8B-B14F-4D97-AF65-F5344CB8AC3E}">
        <p14:creationId xmlns:p14="http://schemas.microsoft.com/office/powerpoint/2010/main" xmlns="" val="3224055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657351" y="624110"/>
            <a:ext cx="9847262" cy="1280890"/>
          </a:xfrm>
        </p:spPr>
        <p:txBody>
          <a:bodyPr>
            <a:normAutofit/>
          </a:bodyPr>
          <a:lstStyle/>
          <a:p>
            <a:r>
              <a:rPr lang="tr-TR" dirty="0">
                <a:solidFill>
                  <a:srgbClr val="FF0000"/>
                </a:solidFill>
              </a:rPr>
              <a:t>Uzaktan eğitim, seyretilmiş eğitim ve hibrit eğitim sürecince karşılaşılan </a:t>
            </a:r>
            <a:r>
              <a:rPr lang="tr-TR" dirty="0" smtClean="0">
                <a:solidFill>
                  <a:srgbClr val="FF0000"/>
                </a:solidFill>
              </a:rPr>
              <a:t>sorunlar-2</a:t>
            </a:r>
            <a:endParaRPr lang="tr-TR" dirty="0">
              <a:solidFill>
                <a:srgbClr val="FF0000"/>
              </a:solidFill>
            </a:endParaRPr>
          </a:p>
        </p:txBody>
      </p:sp>
      <p:sp>
        <p:nvSpPr>
          <p:cNvPr id="3" name="İçerik Yer Tutucusu 2"/>
          <p:cNvSpPr>
            <a:spLocks noGrp="1"/>
          </p:cNvSpPr>
          <p:nvPr>
            <p:ph idx="1"/>
          </p:nvPr>
        </p:nvSpPr>
        <p:spPr/>
        <p:txBody>
          <a:bodyPr>
            <a:normAutofit fontScale="92500"/>
          </a:bodyPr>
          <a:lstStyle/>
          <a:p>
            <a:r>
              <a:rPr lang="tr-TR" sz="2400" dirty="0"/>
              <a:t>g-	Uzaktan eğitimin masraflı olması ( Hizmet sağlayıcıların yeterince indirim yapmamaları vb.)</a:t>
            </a:r>
          </a:p>
          <a:p>
            <a:r>
              <a:rPr lang="tr-TR" sz="2400" dirty="0"/>
              <a:t>h-	Öğretmenlerin farklı gruplarla aynı konuyu işlemede karşılaştığı sorunlar </a:t>
            </a:r>
          </a:p>
          <a:p>
            <a:r>
              <a:rPr lang="tr-TR" sz="2400" dirty="0"/>
              <a:t>i-	Ödevlerin fazla olması ve takip etmede yaşanılan sorunlar</a:t>
            </a:r>
          </a:p>
          <a:p>
            <a:r>
              <a:rPr lang="tr-TR" sz="2400" dirty="0"/>
              <a:t>j-	Yüz yüze eğitimde COVİT-19 riski nedeniyle öğretmenlerin ve öğrencilerin eğitim ortamına motive olmamaları</a:t>
            </a:r>
          </a:p>
          <a:p>
            <a:r>
              <a:rPr lang="tr-TR" sz="2400" dirty="0"/>
              <a:t>k-	Öğretmenlerin deneyimleri </a:t>
            </a:r>
            <a:r>
              <a:rPr lang="tr-TR" sz="2400" dirty="0" smtClean="0"/>
              <a:t>paylaşamamaları </a:t>
            </a:r>
            <a:r>
              <a:rPr lang="tr-TR" sz="2400" dirty="0"/>
              <a:t>( yeterli düzeyde zümre toplantısı, bilgi paylaşımı yapılamaması)</a:t>
            </a:r>
          </a:p>
          <a:p>
            <a:endParaRPr lang="tr-TR" dirty="0"/>
          </a:p>
        </p:txBody>
      </p:sp>
    </p:spTree>
    <p:extLst>
      <p:ext uri="{BB962C8B-B14F-4D97-AF65-F5344CB8AC3E}">
        <p14:creationId xmlns:p14="http://schemas.microsoft.com/office/powerpoint/2010/main" xmlns="" val="27004432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33551" y="624110"/>
            <a:ext cx="9771062" cy="1280890"/>
          </a:xfrm>
        </p:spPr>
        <p:txBody>
          <a:bodyPr/>
          <a:lstStyle/>
          <a:p>
            <a:r>
              <a:rPr lang="tr-TR" b="1" dirty="0">
                <a:solidFill>
                  <a:srgbClr val="FF0000"/>
                </a:solidFill>
              </a:rPr>
              <a:t>Olası Çözüm Önerileri</a:t>
            </a:r>
          </a:p>
        </p:txBody>
      </p:sp>
      <p:sp>
        <p:nvSpPr>
          <p:cNvPr id="3" name="İçerik Yer Tutucusu 2"/>
          <p:cNvSpPr>
            <a:spLocks noGrp="1"/>
          </p:cNvSpPr>
          <p:nvPr>
            <p:ph idx="1"/>
          </p:nvPr>
        </p:nvSpPr>
        <p:spPr>
          <a:xfrm>
            <a:off x="1409700" y="1619250"/>
            <a:ext cx="10094912" cy="4291972"/>
          </a:xfrm>
        </p:spPr>
        <p:txBody>
          <a:bodyPr/>
          <a:lstStyle/>
          <a:p>
            <a:r>
              <a:rPr lang="tr-TR" dirty="0"/>
              <a:t>1-	</a:t>
            </a:r>
            <a:r>
              <a:rPr lang="tr-TR" sz="2400" dirty="0"/>
              <a:t>Ders programlarının seyretilmiş ve hibrit eğitime göre düzenlenmesi</a:t>
            </a:r>
          </a:p>
          <a:p>
            <a:r>
              <a:rPr lang="tr-TR" sz="2400" dirty="0"/>
              <a:t>2-	İnternet alt yapısı ile ilgili </a:t>
            </a:r>
            <a:r>
              <a:rPr lang="tr-TR" sz="2400" dirty="0" smtClean="0"/>
              <a:t>sorunların en </a:t>
            </a:r>
            <a:r>
              <a:rPr lang="tr-TR" sz="2400" dirty="0"/>
              <a:t>aza indirilmesi</a:t>
            </a:r>
          </a:p>
          <a:p>
            <a:r>
              <a:rPr lang="tr-TR" sz="2400" dirty="0"/>
              <a:t>3-	Yüz yüze eğitimde okullarda Covit-19 ile ilgili gerekli </a:t>
            </a:r>
            <a:r>
              <a:rPr lang="tr-TR" sz="2400" dirty="0" smtClean="0"/>
              <a:t>tüm </a:t>
            </a:r>
            <a:r>
              <a:rPr lang="tr-TR" sz="2400" dirty="0"/>
              <a:t>önlemlerin alınması</a:t>
            </a:r>
          </a:p>
          <a:p>
            <a:r>
              <a:rPr lang="tr-TR" sz="2400" dirty="0"/>
              <a:t>4-	Yüz yüze eğitimde teneffüslerde daha az öğrencinin temasını engellemeye yönelik önlemler alınması</a:t>
            </a:r>
          </a:p>
          <a:p>
            <a:r>
              <a:rPr lang="tr-TR" sz="2400" dirty="0"/>
              <a:t>5-	Uzaktan eğitimde ders süresinin azaltılması</a:t>
            </a:r>
          </a:p>
        </p:txBody>
      </p:sp>
    </p:spTree>
    <p:extLst>
      <p:ext uri="{BB962C8B-B14F-4D97-AF65-F5344CB8AC3E}">
        <p14:creationId xmlns:p14="http://schemas.microsoft.com/office/powerpoint/2010/main" xmlns="" val="11874153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FF0000"/>
                </a:solidFill>
              </a:rPr>
              <a:t>Deneyimlerin Paylaşılması</a:t>
            </a:r>
          </a:p>
        </p:txBody>
      </p:sp>
      <p:sp>
        <p:nvSpPr>
          <p:cNvPr id="3" name="İçerik Yer Tutucusu 2"/>
          <p:cNvSpPr>
            <a:spLocks noGrp="1"/>
          </p:cNvSpPr>
          <p:nvPr>
            <p:ph idx="1"/>
          </p:nvPr>
        </p:nvSpPr>
        <p:spPr>
          <a:xfrm>
            <a:off x="2095500" y="2133600"/>
            <a:ext cx="9409112" cy="3777622"/>
          </a:xfrm>
        </p:spPr>
        <p:txBody>
          <a:bodyPr/>
          <a:lstStyle/>
          <a:p>
            <a:r>
              <a:rPr lang="tr-TR" dirty="0" smtClean="0"/>
              <a:t>BU BÖLÜMDE ARKADAŞLARIN DENEYİMLERİNİ PAYLAŞMALARINI RİCA EDİYORUZ.</a:t>
            </a:r>
          </a:p>
          <a:p>
            <a:endParaRPr lang="tr-TR" dirty="0"/>
          </a:p>
        </p:txBody>
      </p:sp>
    </p:spTree>
    <p:extLst>
      <p:ext uri="{BB962C8B-B14F-4D97-AF65-F5344CB8AC3E}">
        <p14:creationId xmlns:p14="http://schemas.microsoft.com/office/powerpoint/2010/main" xmlns="" val="36487521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pPr algn="ctr"/>
            <a:r>
              <a:rPr lang="tr-TR" dirty="0" smtClean="0">
                <a:solidFill>
                  <a:srgbClr val="FF0000"/>
                </a:solidFill>
              </a:rPr>
              <a:t>TEŞEKKÜRLER</a:t>
            </a:r>
            <a:endParaRPr lang="tr-TR" dirty="0">
              <a:solidFill>
                <a:srgbClr val="FF0000"/>
              </a:solidFill>
            </a:endParaRPr>
          </a:p>
        </p:txBody>
      </p:sp>
      <p:sp>
        <p:nvSpPr>
          <p:cNvPr id="3" name="İçerik Yer Tutucusu 2"/>
          <p:cNvSpPr>
            <a:spLocks noGrp="1"/>
          </p:cNvSpPr>
          <p:nvPr>
            <p:ph idx="1"/>
          </p:nvPr>
        </p:nvSpPr>
        <p:spPr/>
        <p:txBody>
          <a:bodyPr>
            <a:normAutofit/>
          </a:bodyPr>
          <a:lstStyle/>
          <a:p>
            <a:r>
              <a:rPr lang="tr-TR" sz="4400" dirty="0" smtClean="0"/>
              <a:t>Beni sabırla dinlediğiniz için teşekkür ediyorum. </a:t>
            </a:r>
            <a:endParaRPr lang="tr-TR" sz="4400" dirty="0"/>
          </a:p>
        </p:txBody>
      </p:sp>
    </p:spTree>
    <p:extLst>
      <p:ext uri="{BB962C8B-B14F-4D97-AF65-F5344CB8AC3E}">
        <p14:creationId xmlns:p14="http://schemas.microsoft.com/office/powerpoint/2010/main" xmlns="" val="2136142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097280" y="286603"/>
            <a:ext cx="8903970" cy="1046897"/>
          </a:xfrm>
        </p:spPr>
        <p:txBody>
          <a:bodyPr/>
          <a:lstStyle/>
          <a:p>
            <a:pPr algn="ctr"/>
            <a:r>
              <a:rPr lang="tr-TR" b="1" dirty="0" smtClean="0"/>
              <a:t>KONU</a:t>
            </a:r>
            <a:endParaRPr lang="tr-TR" b="1" dirty="0"/>
          </a:p>
        </p:txBody>
      </p:sp>
      <p:sp>
        <p:nvSpPr>
          <p:cNvPr id="3" name="İçerik Yer Tutucusu 2"/>
          <p:cNvSpPr>
            <a:spLocks noGrp="1"/>
          </p:cNvSpPr>
          <p:nvPr>
            <p:ph idx="1"/>
          </p:nvPr>
        </p:nvSpPr>
        <p:spPr>
          <a:xfrm>
            <a:off x="1097280" y="1543050"/>
            <a:ext cx="10447020" cy="4324350"/>
          </a:xfrm>
        </p:spPr>
        <p:txBody>
          <a:bodyPr>
            <a:normAutofit lnSpcReduction="10000"/>
          </a:bodyPr>
          <a:lstStyle/>
          <a:p>
            <a:pPr algn="just"/>
            <a:r>
              <a:rPr lang="tr-TR" sz="4000" dirty="0"/>
              <a:t>2020-2021 Eğitim Öğretim Yılı aşamalı ve seyretilmiş hibrit eğitim süreçlerinin, uzaktan eğitim çalışmalarında karşılaşılan sorunları ve olası çözüm yolları ( Veli faktörü, katılım sağlama, öğrenci motivasyonu, kullanılan yöntemler, deneyimlerin paylaşılması)</a:t>
            </a:r>
          </a:p>
        </p:txBody>
      </p:sp>
    </p:spTree>
    <p:extLst>
      <p:ext uri="{BB962C8B-B14F-4D97-AF65-F5344CB8AC3E}">
        <p14:creationId xmlns:p14="http://schemas.microsoft.com/office/powerpoint/2010/main" xmlns="" val="2467621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790701" y="590550"/>
            <a:ext cx="5143499" cy="762000"/>
          </a:xfrm>
        </p:spPr>
        <p:txBody>
          <a:bodyPr/>
          <a:lstStyle/>
          <a:p>
            <a:r>
              <a:rPr lang="tr-TR" b="1" dirty="0"/>
              <a:t>Kısa Bir Hatırlatma</a:t>
            </a:r>
          </a:p>
        </p:txBody>
      </p:sp>
      <p:sp>
        <p:nvSpPr>
          <p:cNvPr id="3" name="İçerik Yer Tutucusu 2"/>
          <p:cNvSpPr>
            <a:spLocks noGrp="1"/>
          </p:cNvSpPr>
          <p:nvPr>
            <p:ph idx="1"/>
          </p:nvPr>
        </p:nvSpPr>
        <p:spPr>
          <a:xfrm>
            <a:off x="1790701" y="1352550"/>
            <a:ext cx="9713911" cy="4558672"/>
          </a:xfrm>
        </p:spPr>
        <p:txBody>
          <a:bodyPr>
            <a:normAutofit/>
          </a:bodyPr>
          <a:lstStyle/>
          <a:p>
            <a:r>
              <a:rPr lang="tr-TR" sz="2000" dirty="0"/>
              <a:t>Çin'in Vuhan kentinde ortaya çıkan ve bütün dünyaya sıçrayan koronavirüs nedeniyle ülkemizde de bazı önlemler alındı.  Milli Eğitim Bakanlığı koronavirüs önlemi olarak 16 Mart’tan itibaren bütün okullarda bir hafta tatil kararı aldı. 23 Mart’tan itibaren de uzaktan eğitim modeline geçildi. </a:t>
            </a:r>
          </a:p>
          <a:p>
            <a:r>
              <a:rPr lang="tr-TR" sz="2000" dirty="0"/>
              <a:t>Bu süreçte EBA TV ile dersler işlenmeye başlarken aynı zamanda önce Zoom Meeting programı ile daha sonra EBA platformu üzerinden uzaktan eğitim çalışmaları başladı. Öğrenci katılımı az olsa da uzaktan eğitim ile ders konuları işlenmiş ve eksiklikler tamamlayıcı eğitim ile devam etmiştir. </a:t>
            </a:r>
          </a:p>
          <a:p>
            <a:r>
              <a:rPr lang="tr-TR" sz="2000" dirty="0"/>
              <a:t>2020-2021 Eğitim Öğretim süreci 31 Ağustos 2020 tarihinde Telafi Eğitimi ile başlamıştır ve üç hafta sürmüştür. </a:t>
            </a:r>
          </a:p>
        </p:txBody>
      </p:sp>
    </p:spTree>
    <p:extLst>
      <p:ext uri="{BB962C8B-B14F-4D97-AF65-F5344CB8AC3E}">
        <p14:creationId xmlns:p14="http://schemas.microsoft.com/office/powerpoint/2010/main" xmlns="" val="4137100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1466851" y="419100"/>
            <a:ext cx="10037762" cy="1485900"/>
          </a:xfrm>
        </p:spPr>
        <p:txBody>
          <a:bodyPr>
            <a:normAutofit fontScale="90000"/>
          </a:bodyPr>
          <a:lstStyle/>
          <a:p>
            <a:r>
              <a:rPr lang="tr-TR" b="1" dirty="0">
                <a:solidFill>
                  <a:srgbClr val="FF0000"/>
                </a:solidFill>
              </a:rPr>
              <a:t>OKULLARDA AŞAMALI VE SEYRELTİŞMİŞ EĞİTİM</a:t>
            </a:r>
            <a:r>
              <a:rPr lang="tr-TR" dirty="0"/>
              <a:t/>
            </a:r>
            <a:br>
              <a:rPr lang="tr-TR" dirty="0"/>
            </a:br>
            <a:endParaRPr lang="tr-TR" dirty="0"/>
          </a:p>
        </p:txBody>
      </p:sp>
      <p:sp>
        <p:nvSpPr>
          <p:cNvPr id="3" name="İçerik Yer Tutucusu 2"/>
          <p:cNvSpPr>
            <a:spLocks noGrp="1"/>
          </p:cNvSpPr>
          <p:nvPr>
            <p:ph idx="1"/>
          </p:nvPr>
        </p:nvSpPr>
        <p:spPr>
          <a:xfrm>
            <a:off x="1466851" y="1123950"/>
            <a:ext cx="10037761" cy="4787272"/>
          </a:xfrm>
        </p:spPr>
        <p:txBody>
          <a:bodyPr/>
          <a:lstStyle/>
          <a:p>
            <a:r>
              <a:rPr lang="tr-TR" sz="2400" b="1" dirty="0">
                <a:solidFill>
                  <a:srgbClr val="00B0F0"/>
                </a:solidFill>
              </a:rPr>
              <a:t>Okul Öncesi ve İlkokul 1. Sınıflar İçin Yüz Yüze Eğitim</a:t>
            </a:r>
          </a:p>
          <a:p>
            <a:r>
              <a:rPr lang="tr-TR" sz="2400" dirty="0"/>
              <a:t>Milli Eğitim Bakanı Ziya Selçuk imzasıyla illere gönderilen yazıya göre; okulların açıldığı ilk hafta olan 21-25 Eylül tarihleri arasında gerçekleştirilecek uyum programı okul öncesi eğitim kurumlarında ve ilkokul 1'inci sınıflarda "1 gün yüz yüze eğitim" şeklinde gerçekleştirildi.</a:t>
            </a:r>
          </a:p>
          <a:p>
            <a:r>
              <a:rPr lang="tr-TR" sz="2400" dirty="0"/>
              <a:t>Okul öncesi eğitimde ilk hafta 1 gün 30'ar dakikalık 5 etkinlik saati suretiyle uyum eğitimine başlanıldı .Uyum haftasından sonraki 28 Eylül - 2 Ekim tarihlerini kapsayan hafta ve devamında okul öncesi eğitim kurumlarında haftada 2 gün olmak üzere günde 30'ar dakikalık 5 etkinlik saati süreyle eğitim yapıldı. </a:t>
            </a:r>
          </a:p>
        </p:txBody>
      </p:sp>
    </p:spTree>
    <p:extLst>
      <p:ext uri="{BB962C8B-B14F-4D97-AF65-F5344CB8AC3E}">
        <p14:creationId xmlns:p14="http://schemas.microsoft.com/office/powerpoint/2010/main" xmlns="" val="2570496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000250" y="666750"/>
            <a:ext cx="9504362" cy="5244472"/>
          </a:xfrm>
        </p:spPr>
        <p:txBody>
          <a:bodyPr>
            <a:normAutofit/>
          </a:bodyPr>
          <a:lstStyle/>
          <a:p>
            <a:r>
              <a:rPr lang="tr-TR" sz="2800" dirty="0"/>
              <a:t>İlkokul 1'inci sınıf öğrencileri ise yüz yüze eğitimin ilk haftasında her biri 30'ar dakikalık 5 ders saati süreyle uyum eğitimi yapıldı ve uyum haftasından sonraki 28 Eylül-2 Ekim tarihlerini kapsayan hafta ve devamında da haftada 2 gün her biri 30'ar dakikalık 5 ders saati yüz yüze eğitime başlandı. Ders saatleri arasında 10'ar dakikalık dinlenme süresi </a:t>
            </a:r>
            <a:r>
              <a:rPr lang="tr-TR" sz="2800" dirty="0" err="1"/>
              <a:t>verildi.Okul</a:t>
            </a:r>
            <a:r>
              <a:rPr lang="tr-TR" sz="2800" dirty="0"/>
              <a:t> yönetimleri tarafından teneffüs saatlerinde öğrenciler arasındaki sosyal mesafenin korunması için nöbet görevi de dâhil olmak üzere gerekli planlamalar yapıldı. </a:t>
            </a:r>
          </a:p>
        </p:txBody>
      </p:sp>
    </p:spTree>
    <p:extLst>
      <p:ext uri="{BB962C8B-B14F-4D97-AF65-F5344CB8AC3E}">
        <p14:creationId xmlns:p14="http://schemas.microsoft.com/office/powerpoint/2010/main" xmlns="" val="2663564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solidFill>
                  <a:srgbClr val="FFC000"/>
                </a:solidFill>
              </a:rPr>
              <a:t>21 Eylül 2020 tarihinde başlayan "aşamalı ve seyreltilmiş" eğitim nedir? </a:t>
            </a:r>
          </a:p>
        </p:txBody>
      </p:sp>
      <p:sp>
        <p:nvSpPr>
          <p:cNvPr id="3" name="İçerik Yer Tutucusu 2"/>
          <p:cNvSpPr>
            <a:spLocks noGrp="1"/>
          </p:cNvSpPr>
          <p:nvPr>
            <p:ph idx="1"/>
          </p:nvPr>
        </p:nvSpPr>
        <p:spPr/>
        <p:txBody>
          <a:bodyPr>
            <a:normAutofit fontScale="85000" lnSpcReduction="10000"/>
          </a:bodyPr>
          <a:lstStyle/>
          <a:p>
            <a:r>
              <a:rPr lang="tr-TR" sz="3200" b="1" dirty="0"/>
              <a:t>AŞAMALI EĞİTİM NEDİR</a:t>
            </a:r>
            <a:r>
              <a:rPr lang="tr-TR" sz="3200" b="1" dirty="0" smtClean="0"/>
              <a:t>?</a:t>
            </a:r>
          </a:p>
          <a:p>
            <a:r>
              <a:rPr lang="tr-TR" sz="3200" dirty="0"/>
              <a:t>Özellikle okulların açılmasında ve ilkokul 1. Sınıf ile okul öncesinde eğitimin başlamasının birkaç nedeni var. İlk neden virüsün küçük yaştaki çocuklarda daha az etkili olması. Ayrıca birinci sınıfta okuma yazma öğretiminin uzaktan eğitim ile güç olması olarak değerlendirebiliriz. Dünyada birçok ülkede yapılan araştırmada küçük yaşlarda virüsün daha az etkili olduğunu göstermiştir. </a:t>
            </a:r>
          </a:p>
        </p:txBody>
      </p:sp>
    </p:spTree>
    <p:extLst>
      <p:ext uri="{BB962C8B-B14F-4D97-AF65-F5344CB8AC3E}">
        <p14:creationId xmlns:p14="http://schemas.microsoft.com/office/powerpoint/2010/main" xmlns="" val="29078899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190750" y="914400"/>
            <a:ext cx="9313862" cy="4996822"/>
          </a:xfrm>
        </p:spPr>
        <p:txBody>
          <a:bodyPr>
            <a:normAutofit/>
          </a:bodyPr>
          <a:lstStyle/>
          <a:p>
            <a:r>
              <a:rPr lang="tr-TR" sz="3200" dirty="0"/>
              <a:t>Okul öncesi ve 1. Sınıfların yüz yüze eğitiminden sonra öncelikle salgının yayılımına bağlı olarak 8. İle 12. Sınıflar yani son sınıflarda yüz yüze eğitime başlandı. EBA üzerinden zenginleştirilmiş materyaller ve özel materyaller hazırlandı ve desteklenme yetiştirme kursları da devam ediyor. </a:t>
            </a:r>
          </a:p>
        </p:txBody>
      </p:sp>
    </p:spTree>
    <p:extLst>
      <p:ext uri="{BB962C8B-B14F-4D97-AF65-F5344CB8AC3E}">
        <p14:creationId xmlns:p14="http://schemas.microsoft.com/office/powerpoint/2010/main" xmlns="" val="38850049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a:solidFill>
                  <a:srgbClr val="FF0000"/>
                </a:solidFill>
              </a:rPr>
              <a:t>SEYRELTİLMİŞ EĞİTİM NEDİR?</a:t>
            </a:r>
            <a:r>
              <a:rPr lang="tr-TR" dirty="0"/>
              <a:t/>
            </a:r>
            <a:br>
              <a:rPr lang="tr-TR" dirty="0"/>
            </a:br>
            <a:endParaRPr lang="tr-TR" dirty="0"/>
          </a:p>
        </p:txBody>
      </p:sp>
      <p:sp>
        <p:nvSpPr>
          <p:cNvPr id="3" name="İçerik Yer Tutucusu 2"/>
          <p:cNvSpPr>
            <a:spLocks noGrp="1"/>
          </p:cNvSpPr>
          <p:nvPr>
            <p:ph idx="1"/>
          </p:nvPr>
        </p:nvSpPr>
        <p:spPr>
          <a:xfrm>
            <a:off x="2057400" y="1466850"/>
            <a:ext cx="9447212" cy="4444372"/>
          </a:xfrm>
        </p:spPr>
        <p:txBody>
          <a:bodyPr>
            <a:normAutofit/>
          </a:bodyPr>
          <a:lstStyle/>
          <a:p>
            <a:r>
              <a:rPr lang="tr-TR" sz="3200" dirty="0" smtClean="0"/>
              <a:t>Okul </a:t>
            </a:r>
            <a:r>
              <a:rPr lang="tr-TR" sz="3200" dirty="0"/>
              <a:t>öncesi ve ilkokul 1. Sınıflarda başlayan yüz yüze eğitimde sınıflar gruplara </a:t>
            </a:r>
            <a:r>
              <a:rPr lang="tr-TR" sz="3200" dirty="0" smtClean="0"/>
              <a:t>ayrılarak ya da </a:t>
            </a:r>
            <a:r>
              <a:rPr lang="tr-TR" sz="3200" dirty="0"/>
              <a:t>sabahçı-öğlenci yani ikili eğitim ile başladı. EBA’dan işlenecek konular da eklenerek seyreltilmiş eğitim devam etti. </a:t>
            </a:r>
          </a:p>
        </p:txBody>
      </p:sp>
    </p:spTree>
    <p:extLst>
      <p:ext uri="{BB962C8B-B14F-4D97-AF65-F5344CB8AC3E}">
        <p14:creationId xmlns:p14="http://schemas.microsoft.com/office/powerpoint/2010/main" xmlns="" val="3198945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0700" y="552450"/>
            <a:ext cx="9713912" cy="5358772"/>
          </a:xfrm>
        </p:spPr>
        <p:txBody>
          <a:bodyPr>
            <a:normAutofit fontScale="85000" lnSpcReduction="10000"/>
          </a:bodyPr>
          <a:lstStyle/>
          <a:p>
            <a:r>
              <a:rPr lang="tr-TR" sz="3200" dirty="0">
                <a:solidFill>
                  <a:srgbClr val="FF0000"/>
                </a:solidFill>
              </a:rPr>
              <a:t>Seyreltilmiş Eğitim Programı</a:t>
            </a:r>
          </a:p>
          <a:p>
            <a:r>
              <a:rPr lang="tr-TR" sz="3200" dirty="0"/>
              <a:t>Yıllık planlarda kazanımların azaltılmasıyla işlenecek konu sayısı azaltılır. </a:t>
            </a:r>
            <a:r>
              <a:rPr lang="tr-TR" sz="3200" dirty="0" smtClean="0"/>
              <a:t>Seyreltilmiş eğitim modeline göre neler yapıldı?  Okulda verilen temel derslerin saatleri düşürüldü. Örneğin, matematik haftalık 5 saat iken 2 saate indirildi,. 40 dakika olan ders saatleri de 30 dakikaya çekildi, sınıfta kalma süresi azaltıldı.</a:t>
            </a:r>
          </a:p>
          <a:p>
            <a:r>
              <a:rPr lang="tr-TR" sz="3200" dirty="0" smtClean="0"/>
              <a:t>Seyreltilmiş sınıf uygulamasına geçilmesinin en önemli nedeni de okula az sayıda öğrencinin gelmesini sağlamak. Bu da aynı zamanda servis, yemekhane ve teneffüste daha az sayıda öğrencinin olması demek. Böylece sosyal mesafe daha rahat sağlanmış olacak. </a:t>
            </a:r>
            <a:endParaRPr lang="tr-TR" sz="3200" dirty="0"/>
          </a:p>
        </p:txBody>
      </p:sp>
    </p:spTree>
    <p:extLst>
      <p:ext uri="{BB962C8B-B14F-4D97-AF65-F5344CB8AC3E}">
        <p14:creationId xmlns:p14="http://schemas.microsoft.com/office/powerpoint/2010/main" xmlns="" val="3797999935"/>
      </p:ext>
    </p:extLst>
  </p:cSld>
  <p:clrMapOvr>
    <a:masterClrMapping/>
  </p:clrMapOvr>
</p:sld>
</file>

<file path=ppt/theme/theme1.xml><?xml version="1.0" encoding="utf-8"?>
<a:theme xmlns:a="http://schemas.openxmlformats.org/drawingml/2006/main" name="Duman">
  <a:themeElements>
    <a:clrScheme name="Duman">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Duman">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uman">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63</TotalTime>
  <Words>855</Words>
  <PresentationFormat>Özel</PresentationFormat>
  <Paragraphs>71</Paragraphs>
  <Slides>17</Slides>
  <Notes>6</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Duman</vt:lpstr>
      <vt:lpstr>NİLÜFER KAYMAKAMLIĞI ALİ KARASU İLKOKULU  16-20 KASIM 2020 MESLEKİ ÇALIŞMA PROGRAMI</vt:lpstr>
      <vt:lpstr>KONU</vt:lpstr>
      <vt:lpstr>Kısa Bir Hatırlatma</vt:lpstr>
      <vt:lpstr>OKULLARDA AŞAMALI VE SEYRELTİŞMİŞ EĞİTİM </vt:lpstr>
      <vt:lpstr>Slayt 5</vt:lpstr>
      <vt:lpstr>21 Eylül 2020 tarihinde başlayan "aşamalı ve seyreltilmiş" eğitim nedir? </vt:lpstr>
      <vt:lpstr>Slayt 7</vt:lpstr>
      <vt:lpstr>SEYRELTİLMİŞ EĞİTİM NEDİR? </vt:lpstr>
      <vt:lpstr>Slayt 9</vt:lpstr>
      <vt:lpstr>YÜZ YÜZE EĞİTİM</vt:lpstr>
      <vt:lpstr>HİBRİD EĞİTİM</vt:lpstr>
      <vt:lpstr>KARŞILAŞILAN SORUNLAR VE OLASI ÇÖZÜMLER</vt:lpstr>
      <vt:lpstr>Uzaktan eğitim, seyretilmiş eğitim ve hibrit eğitim sürecince karşılaşılan sorunlar-1</vt:lpstr>
      <vt:lpstr>Uzaktan eğitim, seyretilmiş eğitim ve hibrit eğitim sürecince karşılaşılan sorunlar-2</vt:lpstr>
      <vt:lpstr>Olası Çözüm Önerileri</vt:lpstr>
      <vt:lpstr>Deneyimlerin Paylaşılması</vt:lpstr>
      <vt:lpstr>TEŞEKKÜRLER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2020-11-14T18:04:34Z</dcterms:created>
  <dcterms:modified xsi:type="dcterms:W3CDTF">2020-11-17T06:26:48Z</dcterms:modified>
  <cp:category>https://www.sorubak.com</cp:category>
</cp:coreProperties>
</file>