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63" r:id="rId2"/>
    <p:sldId id="256" r:id="rId3"/>
    <p:sldId id="264" r:id="rId4"/>
    <p:sldId id="257" r:id="rId5"/>
    <p:sldId id="258" r:id="rId6"/>
    <p:sldId id="259" r:id="rId7"/>
    <p:sldId id="260" r:id="rId8"/>
    <p:sldId id="261" r:id="rId9"/>
    <p:sldId id="262" r:id="rId10"/>
    <p:sldId id="265" r:id="rId11"/>
    <p:sldId id="289" r:id="rId12"/>
    <p:sldId id="266" r:id="rId13"/>
    <p:sldId id="267" r:id="rId14"/>
    <p:sldId id="268" r:id="rId15"/>
    <p:sldId id="269" r:id="rId16"/>
    <p:sldId id="291" r:id="rId17"/>
    <p:sldId id="270" r:id="rId18"/>
    <p:sldId id="271" r:id="rId19"/>
    <p:sldId id="272" r:id="rId20"/>
    <p:sldId id="273" r:id="rId21"/>
    <p:sldId id="290" r:id="rId22"/>
    <p:sldId id="274" r:id="rId23"/>
    <p:sldId id="275" r:id="rId24"/>
    <p:sldId id="276" r:id="rId25"/>
    <p:sldId id="287" r:id="rId26"/>
    <p:sldId id="277" r:id="rId27"/>
    <p:sldId id="288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29" autoAdjust="0"/>
    <p:restoredTop sz="94660"/>
  </p:normalViewPr>
  <p:slideViewPr>
    <p:cSldViewPr>
      <p:cViewPr varScale="1">
        <p:scale>
          <a:sx n="97" d="100"/>
          <a:sy n="97" d="100"/>
        </p:scale>
        <p:origin x="5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10.%20s&#305;n&#305;f%20powerpoint%20konu%20sunumlar&#305;\Osmanl&#305;%20Devleti%20Duraklama%20D&#246;nemi\2.%20Osman%20(Gen&#231;%20Osman)%20-%20Tahttan%20Zindana%20-%20TRT%20Okul.mp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10.%20s&#305;n&#305;f%20powerpoint%20konu%20sunumlar&#305;\Osmanl&#305;%20Devleti%20Duraklama%20D&#246;nemi\3.%20Mehmet%20-%20Ha&#231;ova%20Fatihi%20-%20Hanedan%20-%20TRT%20Okul.mp4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10.%20s&#305;n&#305;f%20powerpoint%20konu%20sunumlar&#305;\Osmanl&#305;%20Devleti%20Duraklama%20D&#246;nemi\karlof&#231;a%20antla&#351;mas&#305;.mp4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10.%20s&#305;n&#305;f%20powerpoint%20konu%20sunumlar&#305;\Osmanl&#305;%20Devleti%20Duraklama%20D&#246;nemi\Filmim.mp4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10.%20s&#305;n&#305;f%20powerpoint%20konu%20sunumlar&#305;\Osmanl&#305;%20Devleti%20Duraklama%20D&#246;nemi\18-2-2015%2016-08-35.mp4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a.wattpad.com/cover/1017846-256-ka91219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60648"/>
            <a:ext cx="6552728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 descr="http://3.bp.blogspot.com/-Zo_beQoXwi8/T509gLIvBqI/AAAAAAAAA3A/cLlrvoSgabU/s187/stop-du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614162"/>
            <a:ext cx="2880320" cy="2263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Metin kutusu"/>
          <p:cNvSpPr txBox="1"/>
          <p:nvPr/>
        </p:nvSpPr>
        <p:spPr>
          <a:xfrm>
            <a:off x="2771800" y="5949280"/>
            <a:ext cx="60003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Algerian" pitchFamily="82" charset="0"/>
              </a:rPr>
              <a:t>TARİH ÖĞRETMENİ: hüseyin </a:t>
            </a:r>
            <a:r>
              <a:rPr lang="tr-TR" sz="2400">
                <a:solidFill>
                  <a:srgbClr val="FF0000"/>
                </a:solidFill>
                <a:latin typeface="Algerian" pitchFamily="82" charset="0"/>
              </a:rPr>
              <a:t>bora çelik</a:t>
            </a:r>
            <a:endParaRPr lang="tr-TR" sz="2400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450250"/>
            <a:ext cx="4248472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OSMANLI</a:t>
            </a: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LEHİSTAN İLİŞKİLERİ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Hotin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Seferi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(1620-1621) :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Lehistan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Polonya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),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Sokullu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Mehmet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zamanında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himayesine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alınmıştı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 1587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yılında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himayeden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kurtulan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Lehistan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desteğini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himayesinde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bulunan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Erdel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Eflak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Boğdan’ın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içişlerine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karışmaya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II. Osman (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Genç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Osman)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1620’de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Lehistan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sefer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kuvvetleri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Lehistan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içlerine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kadar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ilerlemelerine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rağmen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Yeniçerilerin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disiplinsizliği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yüzünden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alınamadı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Hotin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yapılarak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son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verildi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Lehistan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Hanlığı’na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vergi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ödemeyi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sürdürecek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Hotin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Kalesi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ne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bırakılacaktı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UYARI :  Bu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seferden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Genç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Yeniçeri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Ocağı’nı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kaldırmaya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karar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vermiştir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http://i.onbesyirmibes.org/image/2013/09/03/3631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717032"/>
            <a:ext cx="2736304" cy="2952328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1619672" y="630932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 </a:t>
            </a:r>
          </a:p>
        </p:txBody>
      </p:sp>
      <p:sp>
        <p:nvSpPr>
          <p:cNvPr id="8" name="7 Bulut Belirtme Çizgisi"/>
          <p:cNvSpPr/>
          <p:nvPr/>
        </p:nvSpPr>
        <p:spPr>
          <a:xfrm>
            <a:off x="4572000" y="260648"/>
            <a:ext cx="4392488" cy="295232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" name="Picture 5" descr="http://media.dunyabulteni.net/haber/2014/02/16/yenice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836712"/>
            <a:ext cx="2808312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. Osman (Genç Osman) - Tahttan Zindana - TRT Okul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28596" y="500042"/>
            <a:ext cx="7715304" cy="5496138"/>
          </a:xfrm>
          <a:prstGeom prst="rect">
            <a:avLst/>
          </a:prstGeom>
        </p:spPr>
      </p:pic>
      <p:sp>
        <p:nvSpPr>
          <p:cNvPr id="3" name="2 Metin kutusu"/>
          <p:cNvSpPr txBox="1"/>
          <p:nvPr/>
        </p:nvSpPr>
        <p:spPr>
          <a:xfrm>
            <a:off x="2428860" y="6215082"/>
            <a:ext cx="3770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Genç Osman (2. Osman- 05.07)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23528" y="188640"/>
            <a:ext cx="8208912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IV.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Mehmet’in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Lehistan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Seferi (1672-1676):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Lehistan’ın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Ukrayna’dan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kaçarak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sığınan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Kazaklara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saldırması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Fazıl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Ahmet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komutasında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sefer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düzenlendi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Ordusu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Lehistan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içlerine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kadar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ilerledi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Lehistan’ın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barış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istemesi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1676’da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Bucaş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Podolya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Ukrayna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topraklarına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katıldı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Lehistan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yıllık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22.000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altın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vergi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ödemeyi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ettiler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UYARI :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mevcut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topraklarına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topraklar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eklediği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antlaşmadır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5" name="Picture 3" descr="http://media.dunyabulteni.net/haber/2014/03/06/dbd20f4b108be083050c2b33d559da30-12673573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996952"/>
            <a:ext cx="5544616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7" name="Picture 5" descr="http://www.nkfu.com/wp-content/uploads/2012/08/4-mehm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2996952"/>
            <a:ext cx="1944216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Metin kutusu"/>
          <p:cNvSpPr txBox="1"/>
          <p:nvPr/>
        </p:nvSpPr>
        <p:spPr>
          <a:xfrm>
            <a:off x="6660232" y="6550223"/>
            <a:ext cx="11432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>
                <a:solidFill>
                  <a:srgbClr val="FF0000"/>
                </a:solidFill>
              </a:rPr>
              <a:t>4. Mehmet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95536" y="260648"/>
            <a:ext cx="813690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OSMANLI – VENEDİK İLİŞKİLERİ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17.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yüzyılda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Ege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Akdeniz’in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güvenliği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açısından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önem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taşıyan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Girit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Venedik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arasındaki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sorundu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Girit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Venedik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Hıristiyan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korsanların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sığındığı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durumundaydı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1645’te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Sadrazam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Köprülü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Mehmet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zamanında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kuşatılan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1699’da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Fazıl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Ahmet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fethedildi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Girit’in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Fethi’nin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Önemi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Girit’in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Fethi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Akdeniz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Sicilya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Adası’nın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doğusundan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itibaren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Türk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Gölü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özelliğini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korudu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Bu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fetihten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donanması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ihmal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edilmeye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başlandı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eb551a7535004a27443fdb2afb737e3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501008"/>
            <a:ext cx="7776864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79512" y="173251"/>
            <a:ext cx="8424936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OSMANLI – AVUSTURYA İLİŞKİLERİ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Kanuni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devrinde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başlayan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ilişkiler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batıda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üstünlük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kurma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şeklinde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süregelmiştir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Özellikle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Macaristan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Erdel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arasında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sorunların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temel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olmuştur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Sokullu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devrinde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antlaşmadan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son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verilmişti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1593’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bozuldu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5" name="Picture 5" descr="http://www.pandora.com.tr/images/kapak/199489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2880320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07" name="Picture 7" descr="http://upload.wikimedia.org/wikipedia/commons/4/44/Battle_of_Mezokeresztes_15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628800"/>
            <a:ext cx="5256584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5 Metin kutusu"/>
          <p:cNvSpPr txBox="1"/>
          <p:nvPr/>
        </p:nvSpPr>
        <p:spPr>
          <a:xfrm>
            <a:off x="827584" y="6550223"/>
            <a:ext cx="73404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>
                <a:solidFill>
                  <a:srgbClr val="FF0000"/>
                </a:solidFill>
              </a:rPr>
              <a:t>‘’Osmanlı – Avusturya arasında uzun süre üstünlük mücadelesi yaşanmıştır.’’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79512" y="188640"/>
            <a:ext cx="8496944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1593 – 1606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Savaşları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Zitvatorok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Bosna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Beylerbeyi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Avusturya’ya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yaptığı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akın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öldürülünce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III. Murat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Ordusu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başarısız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Devlet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adamlarının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ricası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ordunun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geçen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III. Mehmet,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önce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Eğri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aldı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ardından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1596’da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Haçova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nda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ordusunu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bozguna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uğrattı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hemen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Estergon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Kanije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Kaleleri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fethedildi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Avusturya’nın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barış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isteği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doğudaki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Anadolu’daki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Celali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İsyanları’nın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etkisiyle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Zitvatorok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Antlaşması‘nı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imzaladı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(1606).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göre ;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Eğri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Kanije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Estergon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Kaleleri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bırakıldı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Avusturya’nın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verdiği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vergiler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kaldırılacak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defaya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mahsus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200.000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kuruş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tazminatı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verecekti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Arşidükası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Mukaddes  Roma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Germen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İmparatoru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edilecek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protokol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bakımından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Padişahına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eşit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sayılacaktı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UYARI: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antlaşmayla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üzerinde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kurduğu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üstünlük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sona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erdi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 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7" name="Picture 3" descr="http://www.muverrih.net/wp-content/uploads/2012/09/9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4941168"/>
            <a:ext cx="2626852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3. Mehmet - Haçova Fatihi - Hanedan - TRT Okul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00034" y="285728"/>
            <a:ext cx="7572428" cy="5715040"/>
          </a:xfrm>
          <a:prstGeom prst="rect">
            <a:avLst/>
          </a:prstGeom>
        </p:spPr>
      </p:pic>
      <p:sp>
        <p:nvSpPr>
          <p:cNvPr id="3" name="2 Metin kutusu"/>
          <p:cNvSpPr txBox="1"/>
          <p:nvPr/>
        </p:nvSpPr>
        <p:spPr>
          <a:xfrm>
            <a:off x="2285984" y="6000768"/>
            <a:ext cx="4095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solidFill>
                  <a:srgbClr val="FF0000"/>
                </a:solidFill>
              </a:rPr>
              <a:t>Haçova</a:t>
            </a:r>
            <a:r>
              <a:rPr lang="tr-TR" b="1" dirty="0">
                <a:solidFill>
                  <a:srgbClr val="FF0000"/>
                </a:solidFill>
              </a:rPr>
              <a:t> Fatihi (3. Mehmet- 05.29)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51520" y="188640"/>
            <a:ext cx="8280920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1662 – 1664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Vasvar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Avusturya’nın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Erdel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topraklarında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hak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iddia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ederek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Erdel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Beyliği’ne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saldırması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1662’de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Fazıl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Ahmet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komutasındaki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Uyvar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Kalesi’ni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kuşattı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barış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istemesi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sonucu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Vasvar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(1664).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göre, 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Erdel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bağlı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kalacak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tazminatı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ödeyecek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alınan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Novigrad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Uyvar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Kaleleri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kalacak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Zerinvar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onarılmamak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şartı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Avusturya’da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kalacak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gösterdiği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aday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Erdel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Beyi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tanınacaktı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Negociation_of_the_peace_of_karlowitz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3284984"/>
            <a:ext cx="7416824" cy="3283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39552" y="188640"/>
            <a:ext cx="7776864" cy="357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İkinci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Viyana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Kuşatması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(1683):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Macaristan’ın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1600" dirty="0">
                <a:latin typeface="Arial" pitchFamily="34" charset="0"/>
                <a:cs typeface="Arial" pitchFamily="34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Avusturya’ya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ait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kısmında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yaşayan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Macarlar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İmparatoru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I.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Leopold’un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baskısına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yardım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istediler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Sadrazam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Merzifonlu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Kara Mustafa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Viyana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Kalesi’nin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alınması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eski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ihtişamına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ulaşacağına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inanıyordu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1683’te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Viyana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kuşatıldı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Hanlığı’na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ait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yardımcı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kuvvetlerin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kuşatmadan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çekilmesi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hücumun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geciktirilmesi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Lehistan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Kralı’nın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yardıma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gelmesi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nedenlerden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dolayı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Viyana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alınamadı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Ordusu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bozguna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uğrayarak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Belgrat’a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kadar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çekildi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Sonuçları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de-DE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üzerindeki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yaptırım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gücü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Kutsal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İttifak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oluştu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çekilme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süreci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5" name="Picture 3" descr="http://www.gezijurnal.com/wp-content/uploads/2009/09/kutsal-ittifak-ordusunun-1686-budin-kusatma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933056"/>
            <a:ext cx="6264696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4 Metin kutusu"/>
          <p:cNvSpPr txBox="1"/>
          <p:nvPr/>
        </p:nvSpPr>
        <p:spPr>
          <a:xfrm>
            <a:off x="3203848" y="6519446"/>
            <a:ext cx="23503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</a:rPr>
              <a:t>2. Viyana Kuşatması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611560" y="260648"/>
            <a:ext cx="3888432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KUTSAL</a:t>
            </a: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b="1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BAĞLAŞMA (İTTİFAK) (1683-1699)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Viyana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Bozgunu’ndan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Papa’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harekete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geçmesi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Haçlı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oluşturuldu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Venedik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Lehistan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Malta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birliğe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katıldılar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Venedikliler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Mora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Dalmaçya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kıyılarına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Azak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çevresine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Lehistan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Podolya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Boğdan’a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Macaristan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Erdel’e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saldırdı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tr-TR" sz="16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16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süren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her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cephede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yenilgiye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uğradı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9" name="Picture 3" descr="https://encrypted-tbn0.gstatic.com/images?q=tbn:ANd9GcTzrjqrrR8eYNdWLHvPT1aviFUgXAhdryeWJnWqbIDjnzSsaYN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404664"/>
            <a:ext cx="3816424" cy="5904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701" name="Picture 5" descr="https://encrypted-tbn2.gstatic.com/images?q=tbn:ANd9GcR4vh7Da4wsNgV6Tyz4acH8y-NrUR5zrXUHvtE-D71CO6H1jo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437112"/>
            <a:ext cx="3600400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1"/>
          <p:cNvSpPr>
            <a:spLocks noChangeArrowheads="1"/>
          </p:cNvSpPr>
          <p:nvPr/>
        </p:nvSpPr>
        <p:spPr bwMode="auto">
          <a:xfrm>
            <a:off x="251520" y="188640"/>
            <a:ext cx="835292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DURAKLAMA DÖNEMİ (1579-1699)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Tarihi’nde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Sokullu’nun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ölümünden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Karlofça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’na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kadar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geçen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döneme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Duraklama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Dönemi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denir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Bu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ekonomik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sosyal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çözülmeler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başlamış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fetihler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durmuştur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9331" name="Picture 3" descr="http://img514.imageshack.us/img514/4578/osmanli46chyy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7488832" cy="4248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51520" y="188640"/>
            <a:ext cx="828092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KARLOFÇA ANTLAŞMASI (1699)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Lehistan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Venedik’le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1699’da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Karlofça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imzalandı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göre;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Tameşvar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Banat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haricinde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tüm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Macaristan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Erdel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Avusturya’ya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bırakıldı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Podolya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Ukrayna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Lehistan’a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verildi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Mora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Yarımadası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Dalmaçya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kıyıları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Venediklilere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bırakıldı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9" name="Picture 5" descr="http://www.sosyalmekan.net/forum/imagehosting/karlofca-antlasma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88840"/>
            <a:ext cx="8424936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2000232" y="5572140"/>
            <a:ext cx="46506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solidFill>
                  <a:srgbClr val="FF0000"/>
                </a:solidFill>
              </a:rPr>
              <a:t>Karlofça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Antmaşması</a:t>
            </a:r>
            <a:r>
              <a:rPr lang="tr-TR" b="1" dirty="0">
                <a:solidFill>
                  <a:srgbClr val="FF0000"/>
                </a:solidFill>
              </a:rPr>
              <a:t>( 1699 – 03.56sn)</a:t>
            </a:r>
          </a:p>
        </p:txBody>
      </p:sp>
      <p:pic>
        <p:nvPicPr>
          <p:cNvPr id="5" name="karlofça antlaşması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8143932" cy="5214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51520" y="245259"/>
            <a:ext cx="8352928" cy="357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İSTANBUL ANTLAŞMASI (1700)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1700’de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İstanbul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imzalandı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Buna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Azak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Kalesi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çevresi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Rusya’ya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bırakılacak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işgal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ettiği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yerleri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verecek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İstanbul’da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elçi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bulundurabilecek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Ruslar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Kudüs’ü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serbestçe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ziyaret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edebilecek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Antlaşmaların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Önemi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Karlofça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ilk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kaybettiği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antlaşmadır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Bu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antlaşmayla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Duraklama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ermiş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Gerileme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Ruslar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Azak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Kalesi’ni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alarak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ilk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Karadeniz’e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ulaşmıştır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askeri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alandaki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yetersizliği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iyice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kaynarc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645024"/>
            <a:ext cx="8640960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23528" y="260648"/>
            <a:ext cx="8208912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17.YÜZYIL’DA 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İÇ İSYANLAR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Tarihi’nde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daha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önceki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dönemlerde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görülmesine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rağmen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örgütünün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ordunun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güçlü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olması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sayesinde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bastırılabilmişti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18.yüzyılda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idari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askeri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ekonomik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düzenin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bozulmasına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bağlı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isyanların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etkileri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daha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fazla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karakterleri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nedenleri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yönünden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üçe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ayrılmıştır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İstanbul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İsyanları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İstanbul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isyanları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genellikle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kapıkulu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askerleri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çıkarılmıştır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İstanbul’da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isyanlara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bazen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ulema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medrese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öğrencileri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katılmıştır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Nedenleri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Maaşların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düşük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ayarlı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paralarla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verilmesi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Cülus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ulufe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dağıtımında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meydana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aksamalar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Yeniçeri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sipahilerin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çıkarlarına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ters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düşen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padişah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diğer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adamlarını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görevlerinden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uzaklaştırmak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istemeleri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adamlarının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birbirleri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arasındaki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mücadelelere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yeniçeri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sipahileri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etmeleridir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İstanbul’daki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ilk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Fatih’in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tahta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çıkması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yeniçerilerin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cülus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bahşişi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istemeleri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Yeniçerilerin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isteği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yerine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getirilmiş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cülus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bahşişi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vermek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gelenek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haline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getirilmiştir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Özellikle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Sokullu’nun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ölümünden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ayaklanmalar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artmıştır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III. Murat,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Genç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Osman, IV. Murat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IV. Mehmet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zamanında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olmuştur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323528" y="260648"/>
            <a:ext cx="806489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III. Murat </a:t>
            </a:r>
            <a:r>
              <a:rPr kumimoji="0" lang="de-DE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zamanında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Yeniçerilere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düşük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ayarlı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akçe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ulufe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verilince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bastırabilmek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Yeniçerilere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ulufelere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verilmiş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fakat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durum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hazinesini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zor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durumda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bırakmıştır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durum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nedeniyle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sipahi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maaşları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verilememiş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sipahiler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saraya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yürümüştür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yüzlerce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sipahinin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öldürülmesiyle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ancak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bastırılabilmiştir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Genç</a:t>
            </a:r>
            <a:r>
              <a:rPr kumimoji="0" lang="de-DE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Osman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Hotin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Seferi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yeniçerilerin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durumunu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görmüş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Yeniçeri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Ocağı’nı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kapatmaya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Fakat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niyeti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anlaşılınca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Yeniçeriler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etmiş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I.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Mustafa’yı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tahta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geçirerek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Genç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Osman’ı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katletmişlerdir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(1622).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İstanbul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olmuş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Yeniçerilerin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yönetimdeki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etkinliği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daha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artmıştır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IV. Murat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zamanında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cülus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bahşişi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yüzünden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saraydaki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altın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gümüş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eşya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eritilerek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kesilmiş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yeniçerilere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dağıtılmıştır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1632’de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ayaklanan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yeniçeri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sipahiler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Veziriazam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Hafız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Ahmet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öldürmüşlerdir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IV. Mehmet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devrinde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ayaklanan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sipahiler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padişahtan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işleriyle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bizzat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ilgilenmesini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suçlu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gördükleri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otuz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adamının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idam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edilmesini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istediler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olaylardan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idam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edilen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adamlarının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cesetleri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Sultanahmet’te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çınar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ağacına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asılmış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yüzden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tarihte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Çınar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Olayı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” (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Vakay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-ı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Vakvakiye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denmiştir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19" name="Picture 3" descr="http://www.nenedirvikipedi.com/wp-content/uploads/2013/12/Osmanl%C4%B1-imparatorlu%C4%9F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5589240"/>
            <a:ext cx="1800200" cy="1080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411760" y="6309320"/>
            <a:ext cx="40578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Murat Tarihi Konuşması – (13. 41sn)</a:t>
            </a:r>
          </a:p>
        </p:txBody>
      </p:sp>
      <p:pic>
        <p:nvPicPr>
          <p:cNvPr id="3" name="Filmim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5536" y="332656"/>
            <a:ext cx="7727687" cy="5904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51520" y="65530"/>
            <a:ext cx="813690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Celali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İsyanları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Yavuz Selim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devrinde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Bozoklu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Celal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isimli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binlerce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taraftarı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birlikte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etmişti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bastırıldıysa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Anadolu’da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tüm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Celali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İsyanları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anılmıştır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Nedenleri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Ekonomik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durumun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bozuk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paranın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ayarının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düşürülmesi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Vergi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sistemindeki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adaletsizlikten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dolayı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çiftçilerin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toprağını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terketmesi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eşkıyalığa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başlaması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Dirlik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sisteminin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bozulması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tımarlı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sipahilerin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ihmal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edilmesi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Kadıların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subaşıların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hoşgörüsüz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haksız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uygulamaları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Güvenliği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sağlaması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gereken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sipahi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sekbanların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zulmetmesi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Anadolu’da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sanat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ticaret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hayatının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gerilemesi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Haçova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Savaşı’ndan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asker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kaçaklarının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belirlenmesi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kaçakların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Anadolu’ya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kaçarak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eşkıyalığa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başlamaları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://www.kitapdenizi.com/resim/urun/137142turk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789040"/>
            <a:ext cx="2016224" cy="28331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http://media.dunyabulteni.net/250x190/2012/04/14/devlete-isyan-eden-celaliler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933056"/>
            <a:ext cx="4464496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8-2-2015 16-08-35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28596" y="332656"/>
            <a:ext cx="7743804" cy="5464259"/>
          </a:xfrm>
          <a:prstGeom prst="rect">
            <a:avLst/>
          </a:prstGeom>
        </p:spPr>
      </p:pic>
      <p:sp>
        <p:nvSpPr>
          <p:cNvPr id="4" name="3 Metin kutusu"/>
          <p:cNvSpPr txBox="1"/>
          <p:nvPr/>
        </p:nvSpPr>
        <p:spPr>
          <a:xfrm>
            <a:off x="323528" y="6093296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>
                <a:solidFill>
                  <a:srgbClr val="FF0000"/>
                </a:solidFill>
              </a:rPr>
              <a:t>OSMANLI DA CELALİ İSYANLARI’NIN SEBEBİ (PROF. DR.    HALİL İNALCIK -1.49sn)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51520" y="272262"/>
            <a:ext cx="5040560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En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Celali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İsyanları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Karayazıcı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Hasan,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Vardar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Ali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Canbolatoğlu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Kalenderoğlu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isyanlarıdır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Padişahlar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çıkardıkları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kanunnameler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önlemeye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çalıştılar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Anadolu’daki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yöneticiler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ayaklanmaları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şiddet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yoluyla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bastırmak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yolunu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tercih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ettiler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İsyanlar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binlerce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isyancı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öldürüldü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Sonuçları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Anadolu’da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mal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güvenliği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kalmadı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Vergiler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düzenli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toplanamadı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İran’la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isyanlarla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uğraşmak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zorunda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kalındı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İsyanların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olumlu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sonucu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adamlarının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kötü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gidişi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üzerinde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düşünmelerinin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sağlanması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3)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Eyalet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İsyanları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17.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yüzyılda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Anadolu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Rumeli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dışında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Bağdat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Basra,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Yemen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Trablusgarb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eyaletlerde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Erdel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Eflak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Boğdan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bağlı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beyliklerde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isyanlardır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-Devlet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bastırmada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zorlanmıştır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Feodal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beyler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nüfuz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sahibi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kimseler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buralarda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ayaklanarak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bağımsız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geldiler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http://www.kitapgalerisi.com/images_buyuk/f98/Osmanli-da-isyan-iklimi-E_167498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484784"/>
            <a:ext cx="2901387" cy="43304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23528" y="434861"/>
            <a:ext cx="5256584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YÜZYIL ISLAHATLARI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16.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yüzyılın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sonlarına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gelindiğine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toplum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düzenindeki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bozuklukların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iyice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artmış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farkedilmiş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bazı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tedbirler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alınmaya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çalışılmıştır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Kuyucu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Murat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Paşa’nın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Tedbirleri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I. Ahmet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sadrazam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Kuyucu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Murat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1606’da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Anadolu’ya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geçmiş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Celali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İsyanları’na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sert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tedbirler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Anadolu’da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binlerce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idam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edilmiş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fakat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tedbirler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yüzeysel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kaldığı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süre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tekrar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9" name="Picture 5" descr="http://2.bp.blogspot.com/-300rWfOnN4A/T8fPoN3LZQI/AAAAAAAAAcs/YAGcoo1zzrc/s1600/560770_289929207768510_207022382725860_630041_1041075548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717032"/>
            <a:ext cx="8496944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0" name="Picture 2" descr="https://gazeteciyazaryusufyavuz.files.wordpress.com/2013/05/kuyucu-murat-pac59f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9766" y="332656"/>
            <a:ext cx="2534681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uratpoyrazzz.files.wordpress.com/2013/02/duraklama-dc3b6neminde-yapc4b1lan-antlac59fmala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7416824" cy="5256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2 Metin kutusu"/>
          <p:cNvSpPr txBox="1"/>
          <p:nvPr/>
        </p:nvSpPr>
        <p:spPr>
          <a:xfrm>
            <a:off x="611560" y="260648"/>
            <a:ext cx="75007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DURAKLAMA DÖNEMİ PADİŞAHLARI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51520" y="260648"/>
            <a:ext cx="828092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II. (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Genç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) Osman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Islahatları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Genç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Osman’ın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ıslahat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girişimi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Yeniçeri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Ocağı’nı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kaldırma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çabasıdır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1620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Hotin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Seferi’nde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Yeniçerilerin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durumunu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görmüş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ocağı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kaldırmak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harekete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geçmiştir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Ancak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tecrübesizliği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sonucu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girişimini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tamamlayamadan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Yeniçeriler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tahttan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indirilmiş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idam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edilmiştir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7891" name="Picture 3" descr="http://img03.blogcu.com/images/n/o/t/notdefterlerim/0ccd590d071e31ca0ebe83c7b08f3a94_13018364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7344816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23528" y="497577"/>
            <a:ext cx="4032448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IV.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Murat’ın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Islahatları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Hükümdarlığının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yıllarında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yönetimi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Valide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Kösem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Sultan’ın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güdümünde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IV. Murat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yirmi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yaşına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geldiğinde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yönetimini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tamamen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eline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almış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yönetiminde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gördüğü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aksaklıkları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düzenlemek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amacıyla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bazı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tedbirler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almaya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;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Yeniçeri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sipahilerin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bulunan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zorba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asiler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kaldırıldı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İçki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tütün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kullanımı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sokağa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çıkmak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yasaklandı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Anadolu’daki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Celali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İsyanları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erdirildi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İstanbul’un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güvenliği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sağlandı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adamları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bilginlerine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kötüye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gidişinin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nedenlerini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bildiren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raporlar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hazırlattı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raporların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önemlisi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“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Koçi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Bey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Risalesi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” dir.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IV.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Murat’ın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tedbirleri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genellikle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kuvvet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şiddete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dayalı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olmuştur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15" name="Picture 3" descr="http://upload.wikimedia.org/wikipedia/commons/7/7a/IV._Mur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48680"/>
            <a:ext cx="4176464" cy="576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251520" y="188640"/>
            <a:ext cx="83529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Tarhuncu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Ahmet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Paşa’nın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Islahatları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IV.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Mehmet’in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sadrazamı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Tarhuncu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Mehmet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maliyede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düzenlemelere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Bütçe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hazırlayarak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giderlerinin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gelirlerden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fazla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olduğunu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somut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şekilde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koydu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Gereksiz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hediye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bahşişlerin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bütçe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açığının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temel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olduğunu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belirledi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Saray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harcamalarını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azaltmaya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çalıştı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Fakat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yaptığı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işler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çıkarları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zarar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gören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çevreleri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rahatsız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edince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idam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edildi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39" name="Picture 3" descr="http://www.bilgicik.net/wp-content/uploads/2014/01/Tarhuncu-Ahmet-Pas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16832"/>
            <a:ext cx="3240360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943" name="Picture 7" descr="http://www.edebiyatdefteri.com/resim/kitap/osmanlidevletindeyenilesmehareketleri_3419_604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916832"/>
            <a:ext cx="3312368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51520" y="887815"/>
            <a:ext cx="367240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Köprülüler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Devri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Islahatları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 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Köprülü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ailesi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bürokrat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fabrikası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çalışıp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bol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bol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sadrazam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yetiştirmişti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Tarhuncu’nun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idamından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sadrazamlığa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getirilenler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başarısız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olunca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Valide Turhan Sultan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tavsiye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sadarete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Köprülü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Mehmet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Paşa’yı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getirdi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Köprülü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Mehmet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işlerine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karışılmayacağı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tekliflerinin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edileceği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tayin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ettiği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kişilere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müdahale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edilmeyeceği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savunması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alınmadan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kendisi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hakkında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herhangi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verilmeyeceğine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güvence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aldıktan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görevine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89" name="Picture 5" descr="http://www.yucelkaya.com/cariye/images/hatice_turh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429000"/>
            <a:ext cx="2592288" cy="3101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991" name="AutoShape 7" descr="data:image/jpeg;base64,/9j/4AAQSkZJRgABAQAAAQABAAD/2wCEAAkGBxQTEhUTExQWFhUWGRgaGRgYGBwcGBwaGBoYGBcZGxccHCggGhslHBUUITEhJSkrLi4uFx8zODMsNygtLisBCgoKDg0OGxAQGywkICY0LDQ0LCwsLCwsLDQ0LCwsLCwsLCwsLCwsLCwsLCwsLCwsLCwsLCwsLCwsLCwsLCwsLP/AABEIAQMAwgMBEQACEQEDEQH/xAAcAAEAAgMBAQEAAAAAAAAAAAAABAUDBgcCAQj/xAA+EAABAwIDBgMGAwYFBQAAAAABAAIDBBESITEFBiJBUXETYYEHMkKRscFSodEUI2Jy4fAVJDOC8RY0Q8LS/8QAGgEBAAMBAQEAAAAAAAAAAAAAAAIDBAEFBv/EADERAAICAQMDAwQABQUBAQAAAAABAgMRBBIhMUFRBSJhEzJxgRQjQpHBJDNSobHw0f/aAAwDAQACEQMRAD8A7ggCAIAgCAIAgCA+OcBrkoykorLeAlkgVO2YWXBeCRrbNYLvU6K5bW8/gvhprJdiort6w2xa3Im1yV5c/Wp2ZjVHD8muGg49zPZ2661xhOSyx9b1EJZlho7/AAUDG/eWQW4G587nXpZaJeuWNZjFfsfwMPLPkm9L2tDjG0i9jnaxU6/W55xKKH8DF9GZIt7G3IcwggXsCDkrYet+73R4Iy9Pf9Mix2Xt+GfJjuLocivUo1td0tsepmt0tlayy0WszhAEAQBAEAQBAEAQBAEAQBAEB5keACToFVdbGqDnLojqWXhFHX7xtZhDWlxcbX5DzXhS9ejKPsjh/Jur0LeXJldPUOffEb5+g9F87qNVZZL3Ns2xqjWvaitqacYy22RaqVa3HLZfHomeWwtfBYgGx6dFze42HZcWYJkbQQbc2grjb4K89CBWycDeozA7LRBrODRXHl5MjQ14LCPfFx31XE3HDK3mLTMUjQ10bxoeE/1UmsqSR3OU14I8EeEusMLo33BGWRWqq6dcoyi8EZe72vo0bRQbyWfgm0sCHDz6j7r3dH6tFrFv9zzrdFwnX/Y2SKUOAc0gg6EL24yTWUec008M9rpwIAgCAIAgCAIAgCAIAgMc8wY0ucQAFXbZGuLlIlGLk8I0rb+0XVLHBri2O2WE5m3XyXyes9TndPC4j4Pa02njU+eWRoW3ZGei8hvDkXLPKJbg7itbMXCoXVZIt8IwG/A92RGR6Zokk3FDLSwKL42rslymTs7MzRMIAPkQj6lbZW1DRwX5OLT3K0R5y0aVJ4ePgSMLGhw1jfY/ylXRhuX5KnLqj3MzE2RgNiDiB/NRSUZRZGMmpfkjUtReRun7xh+YyVjjiOPDOyWFnxweax4wxya24XfTNTrjzKP7JJcteD5DtB8Li6J7hhPu3u0g63C9HRauVUl4K7aFYsPv3N83c29HVx4mmzhk9vMH9F9PGSnFSj0PEuplVLDLdSKggCAIAgCAIAgCAIAgKHfA/uRfTFn8l4frf2Q/J6Hp3+4/wa1suHC0D4cxZfMWyWc9z05MywMs0+RVFj5ydbyzMZONt+YyXIx3RyQeNp9pgCHNNtVyXHKIz6mKFlptMiFJe6JN/wC2TmsvpyKi4OXQpbwV1XSkh46EOH1WuiEslysWEfHM4gD/AOVn5haILEfwRzxnwY6KTNoNruBafRVXLqJLuVksXhy2FgGvuOgB5BXLM4flFralEm1lPdkrLD8QH3yVNWdyOKXRkKDCWNLgLuyNs8wt30mm0N3YzbjNe2tNjYG+IDTTJe9onJPauh5+tlmCz1Oor0jywgCAIAgCAIAgCAIAgKDfb/tj3C8f1hZrj+Td6e/5v6NapT7t+o/NfKTjhs9WXKJjI7Od0dmM1SnwQb4XwYNoRk4Tb3TorKscoinhMyNcGvBANnhRwtuO51tuJ6rIrYXjkcx3Xa4rDQi8pxZKZJn3UXJYwRcSPKTiIJ1GS0LKSz2HC5K5zneEx1rujdn1sFra9zTXUlHq0eql+Diy94OHYqVa3R+SEuXgrt743cMjcwbA/UGyaTLcol9El0JtM+7WE2u5tj+iz7HHKfZkJM1xs2HHGL8Lr+i9eHOGWy+78m1biSYqh1wDw3B/vmvV9O3bZZPK16XtOhreeeEAQBAEAQBAEAQBAEBSb3s/yr89LFeV6ss1L8m3094vSNO2bNjY3LVnPq1fMWLEuT1msZRaSEWa7qM1lwuiK4+DOQLBUPMXwc7swxC4LSPd0WmL556HH8GSQB8brDL7qLTjLgLiSyeKd1w0+iqaJyR7kjN2kBWV73lIhxhkRsXFKzqLhbYykopo63ymeIoxLEARm0FpF+min9X6cxKOGYZP3tMbDNoPzCr37L89iUViWCHsGbFAbjNjuf0Wq1r6mEuosjiTRVbcoiJ3PHMAjzBWrT5cUWKa2ovvZjTO8aRx/D9V7eii4xln4PN9Qa4SOlLYeaEAQBAEAQBAEAQBAEBWbyC9NJ2XneqL/Tt/g1aF/wA+JznYzrYQTfC8j0Oi+Y1GHyj27fuaLongcObSVj3e9NdyqPU+01QTGDzC5KK3Duzy6ptKGk++MreXJdcd1XHY5jMcmSObBJh5OC5zKtSGMxye2yajob+iKKeGw85MssnDcFK+JEEuSFVT4XxPvkTb7q6ub2tIlsyn8HimnwyyMNvxDsVOxKcFNEmm0mYtkvwyyw6A8TeztVGxqUIz7krO0ito5BHNNDfM5hbrJ74Qkick5YkeayUkscNS23yXaXKLaXkioLGGbN7O4yDLfyX0ujmp15PH1v3pG7rUZAgCAIAgCAIAgCAIAgIu1IsUMg6tP0WXWx3US/Bdp5bbYv5RyzZWRNuViB5jVfI2Poe/d9xscJGM/wAY/wCVlwuq7FEso+UbAMTehNlyeMpnZJ9SFV2c1kgzwO/opV/c4eSyK6xJVdazH9D9Uqym4tEIdGjK8DEDlZ4IUFwuQv8Aw8U+cZB1zChNqLTR1xxIrqrjp9LOjP5gq2Ets8eSxJKf5MNaRjilGjxhJUoJuMoPsI/Y14Ez8EsUpOR4CFOEd8HE445g14MO2H4Ktjjo8fTzV2nmpadruicFmv8AB98Vrg4HXxLZDMXWqDxyccGnwbduBFaKQnUut8l9Fo8fTyjxNb/um1LWZAgCAIAgCAIAgCAIAgPMrbgjqCoWLMGvg7F4aZx2hhLKl8Zyzdbsf6r4y55qTR9RZJSSl+C2pKkiNhIuWOLSs1kcSa8lN0eeCeXEPJ/EFkm3tI4ykYI7nxYzYdPVWZxtkjq4eRs1xfAWO1F25q6a96kiMvbM+QzkxjL3Db1CTjiX5D4ZLZJ5CxzVTicy8EZrML3Mys8X+xVrgnBS8EnLoyssXU7mG+KIk/Iq9YVifkuylZ+TFORNTON822cLHmuxThbyK/bPD78GDbc/iQRSDVrgDb+/JWaevZbKL6MVe3dEiuqLPudcQKtiuC1rP9jqO5rbU4NrXJPzX0mhWKInzeqebWXq1mcIAgCAIAgCAIAgCAIAgOVbyx+HWl3R2fY5r5O6GJTh8s+hoe6lfgkxtu57OTwHArzG+kvHBbLG1MmxWLGkG9siqZLl57lWexhe0iZrrHiBB+y4l7GjvVZPsERZOR8L8x35qxLdXnwJpOOQ1gZM4XNnjLp5qbe6Ca7EZcpM9RN08uFQlz0O4RHrGEBsl/ddZ38qurWfau51Y6MwxNa2qey/DK24v2zsu2RbqTXYk/sUu6KrZpMdTLTG2EtOH7LRYt1UbEW2dIzQbGHU8rPjAvlqbaLmcWKXYlFNTTKoSAltxc2C1RT7kpPjP5O0bvQ4aeMeV19Jp6/p1Rj4PlrZbptlkrisIAgCAIAgCAIAgCAIAgOd79wf5kC3+pH+YXz3qCUbm/we1oZ/yV8Mo9iVjsLC73o3Fh8wvN1FWPt78muXVx/ZsVOMJc3W/EFhsg5RTKW+TBtP3Gv6G6jVHEsMlF9j1tKS7WyNzw/fVdqXLixDuvJjrJC5jXjIsIPoVdVXh7ezInqpmzy+IXFuoXfp7efB1Poe2zBzRcZEWKhyunUNNMo9rTlnhSWzifhPYrXXHMXB9y5YaaPu3GgTw1AGuRP0+qjp+apViD3VOPgrKiQtqi0aH87jMK6ltVqWDTHDrTK+jhLpGsGpcB2z6LbXH6kkvJRdPZBtneqKLDG1vQAL6NnyyMy4dCAIAgCAIAgCAIAgCAIDQvaowtbBM3Vr7f3+a8vXwTmvlM9f0z3RnF/BrcbcMpHKVuJvfoF4spOUE/BtfaReMlGFj3ZEcJ8u686UctxK2uSW+JpBbn1VOVHDCz1MEUIwujz/AKcl3ek1JEmuUyJs+QDEx3I4T9itc+cMlKGXweInZObzjJ+S7JYafkhty8GekeA8s+F4u3vzXMJxyyUlmKfgjbZow4H+IZ/zDQqVMmiVfQx+EJqIj4mfkWqWfp3c9Gcr9tmOxre2W3dHLiIu1p9WlbKUtrRqhxDaTd0qTHtBoOYvf5Z3W3RRzZH4MPqEl9HB2xe4fPhAEAQBAEAQBAEAQBAEAQGub/bN8ejeBq3iHosWuX8vf4N/p1v07188GgbIkL6ZpOT4XWy1XgWLZZ7f6j1LVhv5LmmOLE3I4hcd159i2vJBvOJE2knuL8xkb9VRZDDwRZ6lkza63kf1SMVjAj0ZA2hFxYyeFwwnvyKvreY7fBZXNrBVRVQbM0nR37t/caFaFByg4rtyaLY8bl+SVckPj+KI3aRzadFW3ypdmQ4yn2ZlneHsDvxCx8nciuL2vCIxbjLaV+wZsD5IXkG+is1MXKKkuxO1e5SRS7ViOHALEMc4Z8hqFtpn28l25cvybL7LqbHUultkxlvU5L09AvezyPUp+2MTqi9U8gIAgBQBAEAQBAEAQBAEAQGKqhxsc08wR81XbDfBx8koS2yUvByShjENS5j8myYmkfxBfKTi3DPdH0k3vhlFjRQFhI5sNvQ6LFY1LlFbXDJUbcMpz4H5/wC7moNOcPwceHFMkzR3uORCrWI4ZFHiOISRFvUEE9CrFLbNYOpbWajXwusQciOE+RHulejXNZTRtqw44JVNW3YyUe9FwvHVulz21VdlaUnHyVfSa9j/AEWLmC+o8OXTpdZm218ohy3+Ch2jC6NzJdHRuAcP4ScittcotOPk0rE4NHzbuTiQcngO8jyXdPJf2Iw5SN49lNNanc/m51vkve0Efa2eH6k/5uEbyt554QAhAEAQBAEAQBAEAQBAEAQHKt+aTBUvNtbPZ3HvDuvmtRFRvlH/AO5PodJPdSl+mZNm7RErWSga8LvJeXOr6bcWWuDXDJ1QbsIAzacQ9FVDia8FeOcM9irDow+2VrrkqnuwiOMPDIdNWBsxZ8DgHN+4VjqbgpeCyUcwTKneSoax4ffgk4T9itOmi3Hb4L6IvH4KelrWwyHE4Frsj9BktVlLsr4XKLbMvlF1STAf5dxtiF4j9u6x3RbX1F26lHR7jzUvuCH2BHA//wBXKuCafHTqiyHtZT7TlPgxE2uCWnz6LbTDNjwRUkm0db3GpPDoogdSC4+pX0tFf060j5rUWfUsci/VxSEAQBAEAQBAEAQBAEAQBAEBqHtCoC+OOQatcP7PkvF9UrUXG39P/B6nptnMomjxUroXl4zieRiF8m+fzXkzkrVt7o9jO7ksana8cQu91rajUlRWjlL7CDrlJ+011m85BeyFjpA6+GwyF+RWj+BbxKbw0WfRW5Nkbw62W13NZhNwfiHl2V3+ng/JZGtRz4Z9bu7K8ASTkjllp6rv8RCPMYl2UkP+lBf/AFTfsMlNamXhHG+DHWbNnYRhlxYLFuWYKipQecx6nIQzHgzs3gBc3x2luJuFx5E8nKC0cccMzThKB6pj40zKe97yNGnLW/5LVpac2Ljgz6nFdbm+53eniDGtaNGgD5L2z5syIAgCAIAgCAIAgCAIAgCAIAgIu1KQSxPYeYNu/JZ9VSrqnAtosddikckqa3wWvY/ncAW0cNQfqvmo0yk/ldT6aKTlldCt2JsQzNMs7jhzs3r38l6spbY8cHHY5SxHoXcMTGNGABvLTJebOUn3LYtdDxI7O5ve6z/Tk2W544PWNvFZxJtpbRdipN4OcrGUYH1IDbm/TIZ3Vm15wTUcvggST8N87lWqMs/Bco8mt7TZcOubtOuWYXp1PsTtinHGDY/Y3s/xKxzyC4RNuCevJb6I4yz5f1OxrFZ3RXHkBAEAQBAEAQBAEAQBAEAQBAEAQHIt9aIPr3sjIzwue0nIu8ui8W+EIWuXY+l0eXpouRiile5wZkALjCFXfZmGUXwgokuanyOHUdVgUk3hk48dTVtsVUzMzLGD0Gq3UUxb+1s3VqGM4/uUR2/UC4DmOPfNbXpa8coqnLL9qT/ZcbDr3TMJd7wOmuiwXwjCWEThLPbBWba3i8J2FgDu600aRTjmTKb9SqeMZZVu2jNKLENaNbLVGqqPTkrhfdZzhI6R7D9otEs0Jyc8BzfTULVD4PH9Vr+2Z2RWHjBAAgCAIAgCAIAgCAIAgCAIAgBRg4RvTUj9oqZM/E8QYbdv6LxE22m++cn2mljiqK7YPVJUB9pS6zgCDfqOdlW4+7alwW8YxgjS1chyaS4u5gE5eit2QXYmtpjdS4YyRG7xNQ5zcV/K3JchNt9eDPZmUuqf/hqJM0ji18bQQTazbH0stj2Q+18FFTseVZBJeS83eYL4MxfXPmV5+rl/UjdjZhlcymjbUu8XEQOi075OpbCvUUylNyRF2jE/xCY3HwuQOfzWimyOzDXJinTqVNNS9pv3sbor1mO44WG/rktVfQ8/1WXEYncVYeKEAQBAEAQBAEAQBAEAQBAEAQBAcZ342WYax3Ddsty09Cf6ryLFtnKPjk+t0GoVlCfjgoqukMULC/J5c7K/quqam+DXW3Kbx0L3Ym0GuwssAQNeax3VqLzkpv08lmRY1dK2QZ5nqP1WSNrg+CuLlAhw7PihBcGXJGTjmV2Vsp9ehOTlY1k1+GlDZAQLEnn5q6VjlBo02PKIO2KYNqD5n9Oa0USzSX1tuKPddC1rMxmdLa+q5S25EWzePYjs8gTzEakMHpmvcr4jg+U9Vs3WJeDqimeWEAQBAEAQBAEAQBAEAQBAEAQBAavv5SEwiZouYjd38nxfLIrz9dQ5x3Lqen6Zbiz6b7/+nN690c4e8OuA7h7kAZLBXN143HtylKuSgU8bSBiGnULRZZGcsYPVrsjJYNm2ZVEx55C9tM1511ShLCMdsVu4FTVDCbG5HI8+yjGGXycUPJUUbWyHGZRjvm13LyA5K6zMeFHjydnPCwlwV2+cYaWyBwv0v0V+g5TizkZuMc+CrqanGwG97rVXWoyLrLFKGUdv9llPg2fHlm4lxN9br0IdD4zWS3XSZt6mZggCAIAgCAIAgCAIAgCAIAgCAIDFUx4mOaRcEEEdwoWfayUJbZJnF6HZpifMy3C1xI73tZeHn6n6Pp9TJNxn5RX1xMTwx3u/lfurFDt3NGlsco57mSSsda7bYe+ahKhPl9TbXXHuZKSFxGIggO+LW3YcyVU0ovBXqLYwRW7x7NDgX2DA3IC/GfMkaHyW2izHCPPrnv8Aa+V5NanoJpAWsBeQMgdQtisrhz5Oajdtxk+iKSKPBI0gjkRa11ByhOWYktNL+U8nYfYvvG2WnNKT+8juQDzaenZbMrCPn9XW1NzXRnSl0yBAEAQBAEAQBAEAQBAEAQBAEAQBAaNvFShtSbZA8R7ry7Kdlja6M9WqxypWfwUW36Fr2NYBd1736I1yXUWyg8mjVM7o3GM6Ajv3Ck4qR7tFqccl7LN4MBmcOQ8NrnaefdZ8Kctpg1Fv1bdq6dzSZJqieQYmyYLgmzSRqt2aaVx1M6tc3tjwiyr6/DKJIw9rw0WysCfMHNUVxUk4trBo1dcnCMov8l3tatjraUOYAJo7YmnW3xZc1VCDpnz0M1EpVyx2Zpm7W2JaOtjkZf3hcaXBNj9V6bW5ZTM96W5xfKP1XBJia13UA/PNWnjntAEAQBAEAQBAEAQBAEAQBAEAQBAc13q2oW1kjD/Dh+QusVrW5pnr00/yYyXyeXTC13DTP+iojLHBzGXwaNPCaiXGGu1sLDQA8yuue1Pyeg5uqO1MmbO2RNUVJEzrxxfDbLt5lUqaWcLky2y9qjHjPU2eu2QXWbG5zCfw25aLPJZlnByux1oqDu+Yj40j/EJ6gX/RXbuFhY/AldOzhvg1LeR9pTNCCx1uIt0J81poaksSNcIezkpBtbxpGGQAOa4cQFufNbIw2faUqVc4uMkfqLYdcyWFjmPa/hFy03Giuzk8GUXF4J6EQgCAIAgCAIAgCAIAgCAIAgPhKA0LfT2mQUTg1tpHcwDmsTtstntq6LqzbHSxjDfa8Gms22Kwvqg0i5yB5dfsqrk1I3wftjFPjBc7IkEvvEcrjqqo89SFvsXBZyQNFwLC3Rcw0uSmDyY6UtDSepVeSb6kqGRocTfQLsEs5OS54KXbFWCzpZw+RUkn2LK+5q52T4zpBewuctf+CrMvsX/xChg1/aO6rm3LXZn5W9dCt1M3LqVuUXyRaKvqKLDUU87mkGzmk8OXUKdEt1jg+xm1cFCKn1ydY3J9sENQRFVARSHLF8Dj9ldKOGefhS5idOhma8YmuDh1BuFEi1gyIcCAIAgCAIAgCAEoASgCAjV1WyJhkkIa0ZklDsYuTwjlu+ftKBY5tPk0DidzPks2pk+K49WejpKIpuU+xwqrqX1Epe65ufkFdCEaobUZ27L7M9TfNzdpOjqP2ZwGB7QW98lX9NThnub9Vmuzb2wsG81bhC27be9yWaVaXJGtubwzA3aoe3Q35npZVS5R36e2RkoaousPVZ0ngSWCwqZPDYcuR1V2EsHIJyaNdpmGW4JyOeXkNF3Y89SVklDoXceEMboHZXIGtl14fCK4ryavtio4JQXC7bkH1uMlspi+pY+Oho9Zd9OHEWD3k+fopw41Ml8GfUy31J/JQkWv1W9Hmm3boe0GooTk4vZzac8lVJLHBPP/ACO6ble0KmrxhBEcn4HHM9uqrDj3NxQiEAQBAEAQBAEAQFDvPvVBRsJe67uTQcyhbXU5HB96N9airkLiSGXyaPdA8wifY14UY4ialtWoIiDc+NxPoMgqq4qdzfgjZOUaseSJQzOjBcL/ACyIOoV84Qk9rZ3T2Tpjux/+FviM0QkYS2WI38yB5qqMHVZh9Gb9TP8AjNOrIL3ROh7G28yop2udYG2Y8xzVN0MMx1SXVFnRxsc04RYmyoUVyWTbyV8kbqd+NtyAfd6g6+qp+k4/guyrODPtLabahsWA5F1j1BI5qWzJ2MXDOTDseA07rPOLGTp1CuxwV2SVnK7GWvmBbk6wJPPQhVxpZ2Lwc23q2naRzGHIgYjfn+i9GiCislWqvcEorqfZoHNpISDkc1Tppp6ibMtrf0YIqhGHXGfe2V1ubMiRgkpsJsbhEjjPMcj4iHMcWuGYI1HYrk4YOqXB2P2d+10jDBXm/Jso1HQO/VUtNEsZO00tSyRoexwc05gjRcTyRMq6AgCAIAgCA59v7v6ynBjhN5NCRyK6i+uvuzi9ftCWd5fISbm6KWeC19ckYANaepvY69uy53ycbwio23HaRrM+FoGf5qWgr3x3+Wzmre1xj4SPcUnweIdNCMlc4OEt2EzZXc7I/T3vp3XB6hLow2UeYItlYdUv/mS29yFP+nhG1d2015PsznRObURHhvcjkDzBCyNt+2ZPVadR/wBRT9r/AOi/2PvmA44yRfTp6qLpXYpV8ZcF+3euB7DxtDs8nXt5Zo6W0ShOO7DZXbNrY3yFzXhovicARy0sOiKpxRplfCS2x5I9bvSx0jQXEBhv3R1PqyDshW3Ar6zegGJ0YBJJNiMrHrfmNcleqscspnqVnMOpr0NI6R2YJLiACM9eoXXNRTk+hS6ZyzKXL/JsW2n4ZWwYjhjY0eV+ayenOMq3Z5ZHUJx2xfZFXG/jLT+n/K370jKo5MUzzmHX6ZrnIIb2lSfJHGDy4kD6LqQNy3F9oM9A8NJL4iRdpPLnbos06kuYk9zZ+i92944K2ISQvB6t5g9CFCM03juGsFupnAgCA8ySBoJcQANSUOpZOWe0Df8A4TFTnI3BdfM9lyUtpprpxyzklPUY3FzySfPW/VR3clmSecAyJGuv0zUmsckerwR/DGJosCC4d79FTfJqDaJQj2KOreJap5de1zkM9OSvolKFCw+cFqrrs1bU+i8GWqdCy4awteDqb/RXVVzay3lMuvs0kfsi1Jf9kSnr3AECxF75q6dcZNNrkxU6ucIuKxj5PdNUljrvA8N+o5fJZrKG1x1Rp0+qdc/evbPt/kibUojG7+E5jsq4vKyZtbpfoWYXMX0ISlkxkyjoXO4icDfxFR3c4Rtp0c5x3t7V5f8Ag+VEQuQ12K3Pkr1CX9RRZGHP023g+yUwu3C4EH8lJwl4DqjuSjLqXm7Gz2/tMZEo4Did2bmbLFr7ZQoaa68GlaetY2zy/B8kc2aeWQk5uNj9FfRTGumK8Iy3TcrW0ZH0+EXzJGpUnjJHaVc8p+eit7dCrk+gnK/T8lBkjHVNFtb2/NHJjBEJRnOxcbsbyz0MwlhcRbVp0cOhCjKuMhnHB3Om9slKWNLmPBIBI6EjMKOxjKOmKJ0w1VS2Npe82aNSUOpN8I4rv7v+6YuijuIxfubcyouaXCNldaismibJ2xC8mKdpu48Lx8N/JYdTTd98H+i+F0c4ZvDaRkLGtbGJARnlc2trdeF9WU5OTeDVCMcFdtHZsMzQyIBsg1Ol/LPmttOosg90uhydSxya3UUDoZmNfcEYic73s02K3u9W1PaZ1XiyKNQLyXE8ySvforzFYPNnN72z60Fx/UpY0lyuBBOckiQ2MYrEWyPPnyUVH2bzTtX1dmMcf9jxA5gxA3GV+Si90W8P9Et1c64708rjKJ0kRkic33jHmD5LHJNTUvJ6coK7Syrzlw6FZs2mDiXP91uvn5JPrtR5uh00Z5ss+2JlfN4hIJsB7o5ditSrjCKbE7nqJvsuy7I9UbXtuGlufIi9/Vcct3bhCmq2D9rX+GYJqi54mi/UZell2CyUWWtyxJLPwXe7obHDUT24mswNJ0u7U/JefrXushV5eX+iVSSTkuxd7r7vmWIPaACT8V87qvV+pwqkoo5Tp5P3Mm7b3QqRCSxgNr5A5+eXNZKvWa3PbLj5LHQ8PBz2eJ8ZwyNc062cLH817Nd0bOU8mOUHHqj1HJf5clYuXwRPAYSea53wdQkvzARtnUjyR5Ka6EX1LOEnCOw+ii3yQP19UztY0veQ1ozJKpLUs9DiO/8AvyakujiJbE02/mHVRc8PCN1dSiuTmM9QSSMvqVyMFk5KzHCM0ELTbgsed1Y0itSLei3oqaUtDneJDzbYXw+Tl5t/ptViezh+S1XtPkmTb9U7M44HOJJJxWFllh6Xc1iU0vwW2a1Eev3mhq45HGIslYwhpvcWOSsq0NtFkYqWYtkq9RGSckuUmadQuIN24QeWJfTPH0zz9PJpvGP2ZSxxdZ1iCfebyKyY54bTNzU5YVmGn3RFILXeYW77oYPPlurn8ozMGO7Wix1OeWSzyrklmT6GmM42e2EcN9fBI2WSGSOvyss2qeZRSN3pftrtk/B4dGcDI2g4jxH9Fyr7nOXQhZBxphp6+r5ZJwODRdpa3S1gMxzvzVsZRbeFkm42Riv6Uu3+ckNtQMYdoBa99CR5eat27U1FZyYFb9SxSk8Y6keR1yTb3r2XdvCSZS5ZcpNdTpeytk08dJEx7wbyNdJc5ZcrdF8vrbrp6qexcJYRvr0yjHbI3aCEC+BoDSMre7blZfPSlPPu6mlJEhkhazjfhA1cTl81xpzlws/AT68Gie0h9O7Bc49buYRcdyvovSdPelJ4x+TLqZVpLeUe14aB1Ox9MLSCweOZ8z1WvSR1sL5K3mJmn9FwzFmvxtYSSBYr1489TJJpGb/D72NrldeG+TucGQbODiAPVdycZsMGyHYW8LdB9F3JA2v2jb7OmkMUZIjaSP5jpmsjnjhHowp2xyzm0hLyS3Md/wC7qK+SO5sRUAuMiT9+/ZdyyKRLmiDbZ2J5nVdjF4OuWDEydubcj9uy706kW8swO2biIOHXK3LRSUiM48EZ9Jgime3Quaz7pGW7UQj+yVccVTZW0zATYkN8+S9KyMsJpdCFEIyliUsE5rmsFsTXAG9hqVnalKWdrTPQ3KmvbvTSeeOpgnjIIdYEuzt0Vk7K9u3ujPOm2MlY193Ic8+6W4L81njNtrnKLZPrHZsb7kiKK0QHN7vyGZVNkszbNlNLjpow/wCT/wCjBJxFxzBA4XeQVsFtgsfsy2Jzsk3n4fwjzTSY8nDF5lxyV0o7F1f4Kabfre2cc/LbJElJHa4sc7XadPQ6qra0+6NMqqGl0/RipqEulYwG5Lw0fMKM5qCcvCyZp07cZ7MtNuUbnVU0bS7w2HQaXsBosfp/uqUpdWV6uyUp4yYP8Xq2R+EJXeGPPl06rR/BUbt2xNla1NsY4TPk206qRvgukc5osbFdr01Fct8YoPUWyjhs8toCBdxv5LS2Z2eBSAklt+3JQfTA6PJKoKW+eHPmVHODhsGzKNujm+qplLPQuimidJs8WNte/VdfTJxLBng2c7C3PkPouYIsv9s7r0pc8mLO/wCN/P8A3K2MI56Gqc5eSPTbs0rRlFbT4n8xn8S5KEc9CtSeTw/dumAFo+vxv/8ApFCPgnvZHqtgU/it/d6jPid5fxLm1YO7mY6XdymxEGIan4nfquuKwV5eTLX7DgEeTLZE+87X5riijucsp6jY0P7FHwaueTxOzIGR1UoQir92OS5L+TJfKI2y9hwYf9MZ+bv1V18nlcm3QVxx0K+fY0IkIwZfzO691bGT2Ge2itXcIk1tDGA6zfw8z+qohFNo9a1+2f6IT6Zr4TiF8Jy8vVSnFK3KKFFWaR7+cdDFUwNwty0abZnms8Yptlt3Cil/xZG2fTNNwRlhdzK2SgkeZRJ7Gvj/ACeKKnaHgAZOJBzOYXLUn1OaH22YQlpWAOs3Q/dVbFhs0TrillItdz6ZprY7j3RcZnW2qx6qKenlnvgzW8TSRP2MwHx3HNxebn1VlUFFRS6YRis6sp6iMeIRyW2KWwgllk6OBtybC9lVJIuSRElbd5upyikUtGeKMBoNlW0Sa9peQwNANgAoSSIJGWiPJHCJZkzxfQqhEpF1COEdh9FZhFD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6 Bulut Belirtme Çizgisi"/>
          <p:cNvSpPr/>
          <p:nvPr/>
        </p:nvSpPr>
        <p:spPr>
          <a:xfrm>
            <a:off x="4644008" y="188640"/>
            <a:ext cx="4104456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9" descr="http://ankakedisi.files.wordpress.com/2010/07/koprulu-mehmet-pasa.jpg?w=6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8984" y="620688"/>
            <a:ext cx="1805343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8 Metin kutusu"/>
          <p:cNvSpPr txBox="1"/>
          <p:nvPr/>
        </p:nvSpPr>
        <p:spPr>
          <a:xfrm>
            <a:off x="4283968" y="6519446"/>
            <a:ext cx="25074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</a:rPr>
              <a:t>Hatice Turhan Sultan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251520" y="260648"/>
            <a:ext cx="813690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Köprülü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Mehmet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sadrazamlığı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(1656-1661) :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İstanbul’daki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bilginleri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arasındaki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tartışmaları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erdirerek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ortalığı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yatıştırdı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Venediklilerin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Çanakkale’de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kurduğu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ablukayı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kaldırdı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Girit’e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asker-cephane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gönderdi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Venedikliler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işgal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edilmiş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bulunan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Limni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Bozcaada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İmroz’u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Erdel’de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ayaklanmayı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bastırdı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Anadolu’da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kendisine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çıkarılan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Abaza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Hasan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Paşa’nın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isyanını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çatışmalardan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bastırdı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Köprülü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Mehmet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Paşa’nın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ıslahatları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kuvvet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şiddet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yoluyla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ülkede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asayiş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düzeni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sağlamak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yönünde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olmuştur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Köprülü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Mehmet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Paşa’dan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sadrazamlığa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oğlu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Fazıl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Ahmet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(1661-1676)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getirildi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devirde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;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sonucunda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Vasvar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imzalandı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Girit’in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fethi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gerçekleştirildi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Podolya’yı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topraklarına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Bucaş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imzalandı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Fazıl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Ahmet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Paşa’dan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sadarete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Köprülü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Mehmet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Paşa’nın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damadı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Merzifonlu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Kara Mustafa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getirildi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Sadrazamlığı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II.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Viyana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Kuşatması’ndaki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başarısızlığına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kadar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sürdü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.(1676)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23528" y="5301208"/>
            <a:ext cx="78488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de-DE" sz="1600" b="1" dirty="0" err="1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Islahatların</a:t>
            </a:r>
            <a:r>
              <a:rPr lang="de-DE" sz="1600" b="1" dirty="0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b="1" dirty="0" err="1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Genel</a:t>
            </a:r>
            <a:r>
              <a:rPr lang="de-DE" sz="1600" b="1" dirty="0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b="1" dirty="0" err="1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Özellikleri</a:t>
            </a:r>
            <a:r>
              <a:rPr lang="de-DE" sz="1600" b="1" dirty="0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endParaRPr lang="tr-TR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kötü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gidişini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engelleyememiştir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1600" dirty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ıslahatlarda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köklü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çözümler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düşünülmemiş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kuvvet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şiddet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yoluyla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düzen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sağlanmaya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çalışılmıştır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1600" dirty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ıslahatlar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kişilere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bağlı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kalmış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kalıcı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olamamıştır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lang="de-DE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sosyalbilgiler.im/file/pic/photo/2014/02/c8c169eef2f1014142bd40fb140024f5_102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2106" r="2106"/>
          <a:stretch>
            <a:fillRect/>
          </a:stretch>
        </p:blipFill>
        <p:spPr bwMode="auto">
          <a:xfrm>
            <a:off x="0" y="0"/>
            <a:ext cx="6228184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038" name="Picture 6" descr="http://elmusavvir.files.wordpress.com/2008/10/bulutlar-doga-manzara-sa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0"/>
            <a:ext cx="2915816" cy="6858000"/>
          </a:xfrm>
          <a:prstGeom prst="rect">
            <a:avLst/>
          </a:prstGeom>
          <a:noFill/>
        </p:spPr>
      </p:pic>
      <p:sp>
        <p:nvSpPr>
          <p:cNvPr id="10" name="9 Metin kutusu"/>
          <p:cNvSpPr txBox="1"/>
          <p:nvPr/>
        </p:nvSpPr>
        <p:spPr>
          <a:xfrm>
            <a:off x="827584" y="6457890"/>
            <a:ext cx="5112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solidFill>
                  <a:srgbClr val="FF0000"/>
                </a:solidFill>
                <a:latin typeface="Algerian" pitchFamily="82" charset="0"/>
              </a:rPr>
              <a:t>TARİH ÖĞRETMENİ: hüseyin bora çelik</a:t>
            </a:r>
          </a:p>
        </p:txBody>
      </p:sp>
      <p:sp>
        <p:nvSpPr>
          <p:cNvPr id="11" name="10 Akış Çizelgesi: Belge"/>
          <p:cNvSpPr/>
          <p:nvPr/>
        </p:nvSpPr>
        <p:spPr>
          <a:xfrm>
            <a:off x="6372200" y="260648"/>
            <a:ext cx="2592288" cy="3312368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Algerian" pitchFamily="82" charset="0"/>
              </a:rPr>
              <a:t>‘’KONULARI TEKRAR ETMEYİ UNUTMAYIN’’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duraklama-tabl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1"/>
          <p:cNvSpPr>
            <a:spLocks noChangeArrowheads="1"/>
          </p:cNvSpPr>
          <p:nvPr/>
        </p:nvSpPr>
        <p:spPr bwMode="auto">
          <a:xfrm>
            <a:off x="251520" y="143055"/>
            <a:ext cx="7920880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DURAKLAMANIN NEDENLERİ :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İÇ NEDENLER :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İmparatorluğun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Yapısından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Kaynaklanan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Nedenler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İmparatorluğu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farklı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dil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kültüre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sahip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uluslardan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oluşuyordu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yönetimi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Müslüman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Türklerin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elindeydi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Fetihlerle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birlikte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sınırları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genişletildi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Fakat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fethedilen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yerlerde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yeterli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sistem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kurulamadı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Merkezden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uzak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yerlerin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yönetiminde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sorunlar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Ordu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Donanmanın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Bozulması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III. Murat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döneminden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itibaren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askere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almada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usulsüzlükler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Devşirme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sistemi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birlikte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Yeniçeri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Ocağı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bozuldu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Tımar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sistemindeki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aksaklıklar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artınca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Eyalet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Ordusu’nda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başıbozukluklar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başgösterdi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Donanmaya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gereken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önem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verilmedi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Ekonominin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Bozulması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Gelirlerin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azalmasına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karşın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giderlerin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artması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ekonominin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bozulmasına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açtı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Fetihlerin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durmasıyla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ganimet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bağlı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beyliklerden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alınan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vergilerden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elde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edilen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gelirler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azaldı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Coğrafi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Keşifler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ticari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gelirleri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azalttı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Ulufe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cülus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bahşişleri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artırıldı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Saray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masrafları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arttı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Tımar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sisteminin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bozulması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gelirleri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azaldı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Akçenin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değeri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düşürüldü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Eğitimin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Bozulması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eğitim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sisteminin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temeli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medreseler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eski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düzen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disiplininden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uzaklaştı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Batıdaki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teknik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bilimsel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gelişmelere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uydurulamadı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Çağın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gerisinde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medreselerin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yetersiz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kişiler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getirilmeye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başlandı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1"/>
          <p:cNvSpPr>
            <a:spLocks noChangeArrowheads="1"/>
          </p:cNvSpPr>
          <p:nvPr/>
        </p:nvSpPr>
        <p:spPr bwMode="auto">
          <a:xfrm>
            <a:off x="395536" y="404664"/>
            <a:ext cx="820891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DIŞ NEDENLER 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İmparatorluğun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Doğal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Sınırlarına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Ulaşması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fetihlerin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doğal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sonucu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çağının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güçlü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sınır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komşusu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Fetihler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dönemi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kapandı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sınırlar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doğuda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dağlarına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kuzeyde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Ukrayna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bozkırlarına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batıda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Baltık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Denizi’ne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güneyde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Afrika’nın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Sahra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Çölü’ne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dayandı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Coğrafi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Keşifler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keşfettikleri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yerlerdeki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değerli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madenleri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kendi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ülkelerine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taşıyarak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zenginleştiler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ticaret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yollarının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bulunmasıyla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İpek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Baharat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Yolları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önemini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kaybetti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durum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ekonomisini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olumsuz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etkiledi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Avrupa’daki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Bilimsel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Teknik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Gelişmeler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Rönesans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Reform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hareketlerinden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yaşadığı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izlenemedi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Kutsal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İttifak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2.Viyana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Kuşatması’ndan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Avrupalıların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Osmanlı’ya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birlikte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hareket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etmeye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başlamaları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 ADAMLARINA GÖRE NEDENLER: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Eski</a:t>
            </a:r>
            <a:r>
              <a:rPr kumimoji="0" lang="de-DE" sz="160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kanun</a:t>
            </a:r>
            <a:r>
              <a:rPr kumimoji="0" lang="de-DE" sz="160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düzenlemelere</a:t>
            </a:r>
            <a:r>
              <a:rPr kumimoji="0" lang="de-DE" sz="160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uyulmaması</a:t>
            </a:r>
            <a:endParaRPr kumimoji="0" lang="tr-TR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Ordunun</a:t>
            </a:r>
            <a:r>
              <a:rPr kumimoji="0" lang="de-DE" sz="160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disiplinsizliği</a:t>
            </a:r>
            <a:endParaRPr kumimoji="0" lang="tr-TR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Otorite</a:t>
            </a:r>
            <a:r>
              <a:rPr kumimoji="0" lang="de-DE" sz="160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boşluğu</a:t>
            </a:r>
            <a:endParaRPr kumimoji="0" lang="de-DE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0" name="Picture 2" descr="http://www.bilgiufku.com/wp-content/uploads/Osmanl%C4%B1-Tu%C4%9Fras%C4%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5589240"/>
            <a:ext cx="1881809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1"/>
          <p:cNvSpPr>
            <a:spLocks noChangeArrowheads="1"/>
          </p:cNvSpPr>
          <p:nvPr/>
        </p:nvSpPr>
        <p:spPr bwMode="auto">
          <a:xfrm>
            <a:off x="251520" y="86436"/>
            <a:ext cx="828092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OSMANLI – İRAN İLİŞKİLERİ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arasındaki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1555’te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Amasya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ermişti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1577’ de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başlayan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aralıklarla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1639’a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kadar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1577- 1590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Ferhat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İran’ın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düştüğü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taht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kavgalarından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faydalanmak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isteyen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III. Murat,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Sokullu’nun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çıkmasına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rağmen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Safevi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açtı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savaşta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başarılı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1590’da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Ferhat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(1590)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Azerbaycan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Dağıstan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Gürcistan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egemenliğine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Böylece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doğudaki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sınırlarını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geniş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kavuşturarak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Hazar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Denizi’ne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kadar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ulaştı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5715" name="Picture 3" descr="http://www.haberacisi.com/foto1000b6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780928"/>
            <a:ext cx="8424936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1"/>
          <p:cNvSpPr>
            <a:spLocks noChangeArrowheads="1"/>
          </p:cNvSpPr>
          <p:nvPr/>
        </p:nvSpPr>
        <p:spPr bwMode="auto">
          <a:xfrm>
            <a:off x="251520" y="260648"/>
            <a:ext cx="83529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1603-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1611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tr-TR" sz="1600" b="1" dirty="0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Nasuh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savaşıyor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olmasını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Celali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İsyanları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fırsat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bilerek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kaybettiği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yerleri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almak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harekete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geçti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Böylece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başlayan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yenilgiye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uğradı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1611’de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Nasuh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Ferhat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aldığı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yerleri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İran’a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vermeyi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e9e0b9d66ee1bcff3111b0dbd1abb5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988840"/>
            <a:ext cx="8496944" cy="460851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1"/>
          <p:cNvSpPr>
            <a:spLocks noChangeArrowheads="1"/>
          </p:cNvSpPr>
          <p:nvPr/>
        </p:nvSpPr>
        <p:spPr bwMode="auto">
          <a:xfrm>
            <a:off x="251520" y="188640"/>
            <a:ext cx="8496944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1617 – 1618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tr-TR" sz="1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Serav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Nasuh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Antlaşması’nda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vermeyi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ettiği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yıllık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yükü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ipeği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vermeyince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Serav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(1618)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Nasuh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Antlaşması’nın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getirilmesi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edildi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1622-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1639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veKasr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-ı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Şirin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Anadolu’daki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Şii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propagandasına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etmesi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Osmanlı’ya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ait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Bağdat’ı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işgal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etmesi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4. Murat,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Revan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Bağdat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Seferi’ne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Azerbaycan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Revan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İran’a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Bağdat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bırakıldı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UYARI :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çizilen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İran-Osmanlı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sınırları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günümüze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kadar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devam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etmiştir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7765" name="Picture 5" descr="http://tarih.tumders.com/wp-content/uploads/Kasr-%C4%B1-%C5%9Eirin-Antla%C5%9Fmas%C4%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212976"/>
            <a:ext cx="5472608" cy="33603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656</TotalTime>
  <Words>2790</Words>
  <PresentationFormat>Ekran Gösterisi (4:3)</PresentationFormat>
  <Paragraphs>203</Paragraphs>
  <Slides>35</Slides>
  <Notes>0</Notes>
  <HiddenSlides>0</HiddenSlides>
  <MMClips>5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35</vt:i4>
      </vt:variant>
    </vt:vector>
  </HeadingPairs>
  <TitlesOfParts>
    <vt:vector size="43" baseType="lpstr">
      <vt:lpstr>Algerian</vt:lpstr>
      <vt:lpstr>Arial</vt:lpstr>
      <vt:lpstr>Century Schoolbook</vt:lpstr>
      <vt:lpstr>Comic Sans MS</vt:lpstr>
      <vt:lpstr>Times New Roman</vt:lpstr>
      <vt:lpstr>Wingdings</vt:lpstr>
      <vt:lpstr>Wingdings 2</vt:lpstr>
      <vt:lpstr>Cumba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2014-05-15T19:45:21Z</dcterms:created>
  <dcterms:modified xsi:type="dcterms:W3CDTF">2021-05-03T12:06:02Z</dcterms:modified>
  <cp:category>https://www.sorubak.com</cp:category>
</cp:coreProperties>
</file>