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Poppins Medium Bold" charset="-94"/>
      <p:regular r:id="rId17"/>
    </p:embeddedFont>
    <p:embeddedFont>
      <p:font typeface="Calibri" pitchFamily="34" charset="0"/>
      <p:regular r:id="rId18"/>
      <p:bold r:id="rId19"/>
      <p:italic r:id="rId20"/>
      <p:boldItalic r:id="rId21"/>
    </p:embeddedFont>
    <p:embeddedFont>
      <p:font typeface="Poppins Light" charset="-94"/>
      <p:regular r:id="rId22"/>
    </p:embeddedFont>
    <p:embeddedFont>
      <p:font typeface="Poppins Light Bold" charset="-94"/>
      <p:regular r:id="rId23"/>
    </p:embeddedFont>
    <p:embeddedFont>
      <p:font typeface="Arimo Bold" charset="0"/>
      <p:regular r:id="rId24"/>
    </p:embeddedFont>
    <p:embeddedFont>
      <p:font typeface="Arimo"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3" d="100"/>
          <a:sy n="53" d="100"/>
        </p:scale>
        <p:origin x="-114"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A2E629-A136-4984-BEF3-03CDC759CD66}" type="datetimeFigureOut">
              <a:rPr lang="tr-TR" smtClean="0"/>
              <a:pPr/>
              <a:t>28/09/2020</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74C1FD-BC5C-4BD4-BFE5-294E71DAA6B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E74C1FD-BC5C-4BD4-BFE5-294E71DAA6B0}" type="slidenum">
              <a:rPr lang="tr-TR" smtClean="0"/>
              <a:pPr/>
              <a:t>7</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E74C1FD-BC5C-4BD4-BFE5-294E71DAA6B0}" type="slidenum">
              <a:rPr lang="tr-TR" smtClean="0"/>
              <a:pPr/>
              <a:t>13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9/28/2020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9/28/2020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9/28/2020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0F1E"/>
        </a:solidFill>
        <a:effectLst/>
      </p:bgPr>
    </p:bg>
    <p:spTree>
      <p:nvGrpSpPr>
        <p:cNvPr id="1" name=""/>
        <p:cNvGrpSpPr/>
        <p:nvPr/>
      </p:nvGrpSpPr>
      <p:grpSpPr>
        <a:xfrm>
          <a:off x="0" y="0"/>
          <a:ext cx="0" cy="0"/>
          <a:chOff x="0" y="0"/>
          <a:chExt cx="0" cy="0"/>
        </a:xfrm>
      </p:grpSpPr>
      <p:sp>
        <p:nvSpPr>
          <p:cNvPr id="3" name="AutoShape 3"/>
          <p:cNvSpPr/>
          <p:nvPr/>
        </p:nvSpPr>
        <p:spPr>
          <a:xfrm>
            <a:off x="1028700" y="9258300"/>
            <a:ext cx="700891" cy="91362"/>
          </a:xfrm>
          <a:prstGeom prst="rect">
            <a:avLst/>
          </a:prstGeom>
          <a:solidFill>
            <a:srgbClr val="FAFDFF"/>
          </a:solidFill>
        </p:spPr>
      </p:sp>
      <p:pic>
        <p:nvPicPr>
          <p:cNvPr id="4" name="Picture 4"/>
          <p:cNvPicPr>
            <a:picLocks noChangeAspect="1"/>
          </p:cNvPicPr>
          <p:nvPr/>
        </p:nvPicPr>
        <p:blipFill>
          <a:blip r:embed="rId2" cstate="print"/>
          <a:srcRect t="787" r="19409" b="787"/>
          <a:stretch>
            <a:fillRect/>
          </a:stretch>
        </p:blipFill>
        <p:spPr>
          <a:xfrm>
            <a:off x="0" y="0"/>
            <a:ext cx="12634498" cy="10287000"/>
          </a:xfrm>
          <a:prstGeom prst="rect">
            <a:avLst/>
          </a:prstGeom>
        </p:spPr>
      </p:pic>
      <p:sp>
        <p:nvSpPr>
          <p:cNvPr id="5" name="TextBox 5"/>
          <p:cNvSpPr txBox="1"/>
          <p:nvPr/>
        </p:nvSpPr>
        <p:spPr>
          <a:xfrm>
            <a:off x="4999739" y="3343208"/>
            <a:ext cx="7412446" cy="2736850"/>
          </a:xfrm>
          <a:prstGeom prst="rect">
            <a:avLst/>
          </a:prstGeom>
        </p:spPr>
        <p:txBody>
          <a:bodyPr lIns="0" tIns="0" rIns="0" bIns="0" rtlCol="0" anchor="t">
            <a:spAutoFit/>
          </a:bodyPr>
          <a:lstStyle/>
          <a:p>
            <a:pPr>
              <a:lnSpc>
                <a:spcPts val="10600"/>
              </a:lnSpc>
            </a:pPr>
            <a:r>
              <a:rPr lang="en-US" sz="10000" b="1" spc="-170" dirty="0" err="1">
                <a:solidFill>
                  <a:srgbClr val="FAFDFF"/>
                </a:solidFill>
                <a:latin typeface="Poppins Bold Bold Italics"/>
              </a:rPr>
              <a:t>Müzik</a:t>
            </a:r>
            <a:r>
              <a:rPr lang="en-US" sz="10000" b="1" spc="-170" dirty="0">
                <a:solidFill>
                  <a:srgbClr val="FAFDFF"/>
                </a:solidFill>
                <a:latin typeface="Poppins Bold Bold Italics"/>
              </a:rPr>
              <a:t> </a:t>
            </a:r>
            <a:r>
              <a:rPr lang="en-US" sz="10000" b="1" spc="-170" dirty="0" err="1">
                <a:solidFill>
                  <a:srgbClr val="FAFDFF"/>
                </a:solidFill>
                <a:latin typeface="Poppins Bold Bold Italics"/>
              </a:rPr>
              <a:t>Aletleri</a:t>
            </a:r>
            <a:endParaRPr lang="en-US" sz="10000" b="1" spc="-170" dirty="0">
              <a:solidFill>
                <a:srgbClr val="FAFDFF"/>
              </a:solidFill>
              <a:latin typeface="Poppins Bold Bold Italics"/>
            </a:endParaRPr>
          </a:p>
        </p:txBody>
      </p:sp>
      <p:sp>
        <p:nvSpPr>
          <p:cNvPr id="6" name="TextBox 6"/>
          <p:cNvSpPr txBox="1"/>
          <p:nvPr/>
        </p:nvSpPr>
        <p:spPr>
          <a:xfrm rot="5400000">
            <a:off x="13901636" y="3050324"/>
            <a:ext cx="5407862" cy="1364615"/>
          </a:xfrm>
          <a:prstGeom prst="rect">
            <a:avLst/>
          </a:prstGeom>
        </p:spPr>
        <p:txBody>
          <a:bodyPr lIns="0" tIns="0" rIns="0" bIns="0" rtlCol="0" anchor="t">
            <a:spAutoFit/>
          </a:bodyPr>
          <a:lstStyle/>
          <a:p>
            <a:pPr>
              <a:lnSpc>
                <a:spcPts val="3639"/>
              </a:lnSpc>
            </a:pPr>
            <a:r>
              <a:rPr lang="en-US" sz="2800" spc="140" dirty="0" err="1">
                <a:solidFill>
                  <a:srgbClr val="FAFDFF"/>
                </a:solidFill>
                <a:latin typeface="Poppins Medium Bold"/>
              </a:rPr>
              <a:t>Müzik</a:t>
            </a:r>
            <a:r>
              <a:rPr lang="en-US" sz="2800" spc="140" dirty="0">
                <a:solidFill>
                  <a:srgbClr val="FAFDFF"/>
                </a:solidFill>
                <a:latin typeface="Poppins Medium Bold"/>
              </a:rPr>
              <a:t> </a:t>
            </a:r>
            <a:r>
              <a:rPr lang="en-US" sz="2800" spc="140" dirty="0" err="1">
                <a:solidFill>
                  <a:srgbClr val="FAFDFF"/>
                </a:solidFill>
                <a:latin typeface="Poppins Medium Bold"/>
              </a:rPr>
              <a:t>aletleri</a:t>
            </a:r>
            <a:r>
              <a:rPr lang="en-US" sz="2800" spc="140" dirty="0">
                <a:solidFill>
                  <a:srgbClr val="FAFDFF"/>
                </a:solidFill>
                <a:latin typeface="Poppins Medium Bold"/>
              </a:rPr>
              <a:t> </a:t>
            </a:r>
            <a:r>
              <a:rPr lang="en-US" sz="2800" spc="140" dirty="0" err="1">
                <a:solidFill>
                  <a:srgbClr val="FAFDFF"/>
                </a:solidFill>
                <a:latin typeface="Poppins Medium Bold"/>
              </a:rPr>
              <a:t>nelerdir</a:t>
            </a:r>
            <a:r>
              <a:rPr lang="en-US" sz="2800" spc="140" dirty="0">
                <a:solidFill>
                  <a:srgbClr val="FAFDFF"/>
                </a:solidFill>
                <a:latin typeface="Poppins Medium Bold"/>
              </a:rPr>
              <a:t>?</a:t>
            </a:r>
          </a:p>
          <a:p>
            <a:pPr>
              <a:lnSpc>
                <a:spcPts val="3639"/>
              </a:lnSpc>
            </a:pPr>
            <a:r>
              <a:rPr lang="en-US" sz="2799" spc="139" dirty="0" err="1">
                <a:solidFill>
                  <a:srgbClr val="FAFDFF"/>
                </a:solidFill>
                <a:latin typeface="Poppins Medium Bold"/>
              </a:rPr>
              <a:t>Müzik</a:t>
            </a:r>
            <a:r>
              <a:rPr lang="en-US" sz="2799" spc="139" dirty="0">
                <a:solidFill>
                  <a:srgbClr val="FAFDFF"/>
                </a:solidFill>
                <a:latin typeface="Poppins Medium Bold"/>
              </a:rPr>
              <a:t> </a:t>
            </a:r>
            <a:r>
              <a:rPr lang="en-US" sz="2799" spc="139" dirty="0" err="1">
                <a:solidFill>
                  <a:srgbClr val="FAFDFF"/>
                </a:solidFill>
                <a:latin typeface="Poppins Medium Bold"/>
              </a:rPr>
              <a:t>aletleri</a:t>
            </a:r>
            <a:r>
              <a:rPr lang="en-US" sz="2799" spc="139" dirty="0">
                <a:solidFill>
                  <a:srgbClr val="FAFDFF"/>
                </a:solidFill>
                <a:latin typeface="Poppins Medium Bold"/>
              </a:rPr>
              <a:t> </a:t>
            </a:r>
            <a:r>
              <a:rPr lang="en-US" sz="2799" spc="139" dirty="0" err="1">
                <a:solidFill>
                  <a:srgbClr val="FAFDFF"/>
                </a:solidFill>
                <a:latin typeface="Poppins Medium Bold"/>
              </a:rPr>
              <a:t>çeşitleri</a:t>
            </a:r>
            <a:endParaRPr lang="en-US" sz="2799" spc="139" dirty="0">
              <a:solidFill>
                <a:srgbClr val="FAFDFF"/>
              </a:solidFill>
              <a:latin typeface="Poppins Medium Bold"/>
            </a:endParaRPr>
          </a:p>
          <a:p>
            <a:pPr>
              <a:lnSpc>
                <a:spcPts val="3640"/>
              </a:lnSpc>
            </a:pPr>
            <a:endParaRPr dirty="0"/>
          </a:p>
        </p:txBody>
      </p:sp>
      <p:sp>
        <p:nvSpPr>
          <p:cNvPr id="7" name="TextBox 7"/>
          <p:cNvSpPr txBox="1"/>
          <p:nvPr/>
        </p:nvSpPr>
        <p:spPr>
          <a:xfrm>
            <a:off x="4771885" y="9321087"/>
            <a:ext cx="12487415" cy="391795"/>
          </a:xfrm>
          <a:prstGeom prst="rect">
            <a:avLst/>
          </a:prstGeom>
        </p:spPr>
        <p:txBody>
          <a:bodyPr lIns="0" tIns="0" rIns="0" bIns="0" rtlCol="0" anchor="t">
            <a:spAutoFit/>
          </a:bodyPr>
          <a:lstStyle/>
          <a:p>
            <a:pPr algn="r">
              <a:lnSpc>
                <a:spcPts val="3120"/>
              </a:lnSpc>
            </a:pPr>
            <a:r>
              <a:rPr lang="en-US" sz="2400" spc="336">
                <a:solidFill>
                  <a:srgbClr val="FAFDFF"/>
                </a:solidFill>
                <a:latin typeface="Poppins Light"/>
              </a:rPr>
              <a:t> ESRA AYDIN</a:t>
            </a: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cstate="print"/>
          <a:srcRect t="7786" b="7786"/>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 y="6591300"/>
            <a:ext cx="15084779" cy="3695700"/>
          </a:xfrm>
          <a:prstGeom prst="rect">
            <a:avLst/>
          </a:prstGeom>
          <a:solidFill>
            <a:srgbClr val="FF914D">
              <a:alpha val="74901"/>
            </a:srgbClr>
          </a:solidFill>
        </p:spPr>
      </p:sp>
      <p:sp>
        <p:nvSpPr>
          <p:cNvPr id="3" name="TextBox 3"/>
          <p:cNvSpPr txBox="1"/>
          <p:nvPr/>
        </p:nvSpPr>
        <p:spPr>
          <a:xfrm>
            <a:off x="1025879" y="7958455"/>
            <a:ext cx="12910312" cy="1028065"/>
          </a:xfrm>
          <a:prstGeom prst="rect">
            <a:avLst/>
          </a:prstGeom>
        </p:spPr>
        <p:txBody>
          <a:bodyPr lIns="0" tIns="0" rIns="0" bIns="0" rtlCol="0" anchor="t">
            <a:spAutoFit/>
          </a:bodyPr>
          <a:lstStyle/>
          <a:p>
            <a:pPr>
              <a:lnSpc>
                <a:spcPts val="7920"/>
              </a:lnSpc>
            </a:pPr>
            <a:r>
              <a:rPr lang="en-US" sz="7200">
                <a:solidFill>
                  <a:srgbClr val="FAFDFF"/>
                </a:solidFill>
                <a:latin typeface="Poppins Bold Bold Italics"/>
              </a:rPr>
              <a:t>Yaylı Çalgılar</a:t>
            </a:r>
          </a:p>
        </p:txBody>
      </p:sp>
      <p:sp>
        <p:nvSpPr>
          <p:cNvPr id="4" name="TextBox 4"/>
          <p:cNvSpPr txBox="1"/>
          <p:nvPr/>
        </p:nvSpPr>
        <p:spPr>
          <a:xfrm rot="5400000">
            <a:off x="13043852" y="4761548"/>
            <a:ext cx="7957820"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YAYLI ÇALGILAR NELERDIR?</a:t>
            </a:r>
          </a:p>
        </p:txBody>
      </p:sp>
      <p:sp>
        <p:nvSpPr>
          <p:cNvPr id="5" name="AutoShape 5"/>
          <p:cNvSpPr/>
          <p:nvPr/>
        </p:nvSpPr>
        <p:spPr>
          <a:xfrm>
            <a:off x="16558409" y="9075577"/>
            <a:ext cx="700891" cy="91362"/>
          </a:xfrm>
          <a:prstGeom prst="rect">
            <a:avLst/>
          </a:prstGeom>
          <a:solidFill>
            <a:srgbClr val="FAFDFF"/>
          </a:solidFill>
        </p:spPr>
      </p:sp>
      <p:grpSp>
        <p:nvGrpSpPr>
          <p:cNvPr id="6" name="Group 6"/>
          <p:cNvGrpSpPr/>
          <p:nvPr/>
        </p:nvGrpSpPr>
        <p:grpSpPr>
          <a:xfrm>
            <a:off x="1025879" y="1028700"/>
            <a:ext cx="14058900" cy="2857500"/>
            <a:chOff x="0" y="0"/>
            <a:chExt cx="18745200" cy="3810000"/>
          </a:xfrm>
        </p:grpSpPr>
        <p:pic>
          <p:nvPicPr>
            <p:cNvPr id="7" name="Picture 7"/>
            <p:cNvPicPr>
              <a:picLocks noChangeAspect="1"/>
            </p:cNvPicPr>
            <p:nvPr/>
          </p:nvPicPr>
          <p:blipFill>
            <a:blip r:embed="rId3" cstate="print"/>
            <a:srcRect t="6469" b="6469"/>
            <a:stretch>
              <a:fillRect/>
            </a:stretch>
          </p:blipFill>
          <p:spPr>
            <a:xfrm>
              <a:off x="0" y="0"/>
              <a:ext cx="6163733" cy="3810000"/>
            </a:xfrm>
            <a:prstGeom prst="rect">
              <a:avLst/>
            </a:prstGeom>
          </p:spPr>
        </p:pic>
        <p:pic>
          <p:nvPicPr>
            <p:cNvPr id="8" name="Picture 8"/>
            <p:cNvPicPr>
              <a:picLocks noChangeAspect="1"/>
            </p:cNvPicPr>
            <p:nvPr/>
          </p:nvPicPr>
          <p:blipFill>
            <a:blip r:embed="rId4" cstate="print"/>
            <a:srcRect t="49" b="49"/>
            <a:stretch>
              <a:fillRect/>
            </a:stretch>
          </p:blipFill>
          <p:spPr>
            <a:xfrm>
              <a:off x="6290733" y="0"/>
              <a:ext cx="6163733" cy="3810000"/>
            </a:xfrm>
            <a:prstGeom prst="rect">
              <a:avLst/>
            </a:prstGeom>
          </p:spPr>
        </p:pic>
        <p:pic>
          <p:nvPicPr>
            <p:cNvPr id="9" name="Picture 9"/>
            <p:cNvPicPr>
              <a:picLocks noChangeAspect="1"/>
            </p:cNvPicPr>
            <p:nvPr/>
          </p:nvPicPr>
          <p:blipFill>
            <a:blip r:embed="rId5" cstate="print"/>
            <a:srcRect t="3611" b="3611"/>
            <a:stretch>
              <a:fillRect/>
            </a:stretch>
          </p:blipFill>
          <p:spPr>
            <a:xfrm>
              <a:off x="12581467" y="0"/>
              <a:ext cx="6163733" cy="3810000"/>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B0F1E"/>
        </a:solidFill>
        <a:effectLst/>
      </p:bgPr>
    </p:bg>
    <p:spTree>
      <p:nvGrpSpPr>
        <p:cNvPr id="1" name=""/>
        <p:cNvGrpSpPr/>
        <p:nvPr/>
      </p:nvGrpSpPr>
      <p:grpSpPr>
        <a:xfrm>
          <a:off x="0" y="0"/>
          <a:ext cx="0" cy="0"/>
          <a:chOff x="0" y="0"/>
          <a:chExt cx="0" cy="0"/>
        </a:xfrm>
      </p:grpSpPr>
      <p:sp>
        <p:nvSpPr>
          <p:cNvPr id="2" name="AutoShape 2"/>
          <p:cNvSpPr/>
          <p:nvPr/>
        </p:nvSpPr>
        <p:spPr>
          <a:xfrm>
            <a:off x="11465279" y="0"/>
            <a:ext cx="6822721" cy="10287000"/>
          </a:xfrm>
          <a:prstGeom prst="rect">
            <a:avLst/>
          </a:prstGeom>
          <a:solidFill>
            <a:srgbClr val="FF914D">
              <a:alpha val="74901"/>
            </a:srgbClr>
          </a:solidFill>
        </p:spPr>
      </p:sp>
      <p:pic>
        <p:nvPicPr>
          <p:cNvPr id="3" name="Picture 3"/>
          <p:cNvPicPr>
            <a:picLocks noChangeAspect="1"/>
          </p:cNvPicPr>
          <p:nvPr/>
        </p:nvPicPr>
        <p:blipFill>
          <a:blip r:embed="rId2" cstate="print">
            <a:alphaModFix amt="55000"/>
          </a:blip>
          <a:srcRect l="4959" t="6066" r="4959" b="3997"/>
          <a:stretch>
            <a:fillRect/>
          </a:stretch>
        </p:blipFill>
        <p:spPr>
          <a:xfrm>
            <a:off x="11436170" y="0"/>
            <a:ext cx="6851830" cy="10287000"/>
          </a:xfrm>
          <a:prstGeom prst="rect">
            <a:avLst/>
          </a:prstGeom>
        </p:spPr>
      </p:pic>
      <p:sp>
        <p:nvSpPr>
          <p:cNvPr id="4" name="TextBox 4"/>
          <p:cNvSpPr txBox="1"/>
          <p:nvPr/>
        </p:nvSpPr>
        <p:spPr>
          <a:xfrm>
            <a:off x="1028700" y="2183765"/>
            <a:ext cx="9374977" cy="6767195"/>
          </a:xfrm>
          <a:prstGeom prst="rect">
            <a:avLst/>
          </a:prstGeom>
        </p:spPr>
        <p:txBody>
          <a:bodyPr lIns="0" tIns="0" rIns="0" bIns="0" rtlCol="0" anchor="t">
            <a:spAutoFit/>
          </a:bodyPr>
          <a:lstStyle/>
          <a:p>
            <a:pPr>
              <a:lnSpc>
                <a:spcPts val="4480"/>
              </a:lnSpc>
            </a:pPr>
            <a:r>
              <a:rPr lang="en-US" sz="3200">
                <a:solidFill>
                  <a:srgbClr val="FFFFFF"/>
                </a:solidFill>
                <a:latin typeface="Poppins Light Bold"/>
              </a:rPr>
              <a:t>Yaylı çalgılar, yayın tel üstünde kaydırılarak titreşim yoluyla ses oluşturulmasını sağlayan çalgı topluluğudur. Yaylı çalgılar orkestrada kendine özgüye sahiptir. Orkestrada 1. ve 2. kemanlar, viyolalar, çellolar ve kontrabaslar yaylılar olarak adlandırılır. Bütün klasik müzik bestecileri yaylıları kullanmıştır. Ayrıca, bazı eserlerde iki adet çello bulunabilir.</a:t>
            </a:r>
          </a:p>
          <a:p>
            <a:pPr>
              <a:lnSpc>
                <a:spcPts val="4480"/>
              </a:lnSpc>
            </a:pPr>
            <a:endParaRPr/>
          </a:p>
          <a:p>
            <a:pPr>
              <a:lnSpc>
                <a:spcPts val="4480"/>
              </a:lnSpc>
            </a:pPr>
            <a:r>
              <a:rPr lang="en-US" sz="3200">
                <a:solidFill>
                  <a:srgbClr val="FFFFFF"/>
                </a:solidFill>
                <a:latin typeface="Poppins Light Bold"/>
              </a:rPr>
              <a:t>Klasik müziğin önde gelen çalgılarından olan yaylılar 17. yüzyıldan bu yana kullanılmaktadır. Bunlara sürtmeli çalgılar da denir.</a:t>
            </a:r>
          </a:p>
        </p:txBody>
      </p:sp>
      <p:sp>
        <p:nvSpPr>
          <p:cNvPr id="5" name="AutoShape 5"/>
          <p:cNvSpPr/>
          <p:nvPr/>
        </p:nvSpPr>
        <p:spPr>
          <a:xfrm>
            <a:off x="16558409" y="9075577"/>
            <a:ext cx="700891" cy="91362"/>
          </a:xfrm>
          <a:prstGeom prst="rect">
            <a:avLst/>
          </a:prstGeom>
          <a:solidFill>
            <a:srgbClr val="FAFDFF"/>
          </a:solidFill>
        </p:spPr>
      </p:sp>
      <p:sp>
        <p:nvSpPr>
          <p:cNvPr id="6" name="TextBox 6"/>
          <p:cNvSpPr txBox="1"/>
          <p:nvPr/>
        </p:nvSpPr>
        <p:spPr>
          <a:xfrm>
            <a:off x="1028700" y="952500"/>
            <a:ext cx="9374977" cy="712470"/>
          </a:xfrm>
          <a:prstGeom prst="rect">
            <a:avLst/>
          </a:prstGeom>
        </p:spPr>
        <p:txBody>
          <a:bodyPr lIns="0" tIns="0" rIns="0" bIns="0" rtlCol="0" anchor="t">
            <a:spAutoFit/>
          </a:bodyPr>
          <a:lstStyle/>
          <a:p>
            <a:pPr algn="ctr">
              <a:lnSpc>
                <a:spcPts val="5880"/>
              </a:lnSpc>
            </a:pPr>
            <a:r>
              <a:rPr lang="en-US" sz="4200" b="1" dirty="0">
                <a:solidFill>
                  <a:srgbClr val="FF914D"/>
                </a:solidFill>
                <a:latin typeface="Poppins Bold Bold"/>
              </a:rPr>
              <a:t>YAYLI ÇALGILAR</a:t>
            </a:r>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cstate="print"/>
          <a:srcRect t="7786" b="7786"/>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 y="6591300"/>
            <a:ext cx="15084779" cy="3695700"/>
          </a:xfrm>
          <a:prstGeom prst="rect">
            <a:avLst/>
          </a:prstGeom>
          <a:solidFill>
            <a:srgbClr val="FF914D">
              <a:alpha val="74901"/>
            </a:srgbClr>
          </a:solidFill>
        </p:spPr>
      </p:sp>
      <p:sp>
        <p:nvSpPr>
          <p:cNvPr id="3" name="TextBox 3"/>
          <p:cNvSpPr txBox="1"/>
          <p:nvPr/>
        </p:nvSpPr>
        <p:spPr>
          <a:xfrm>
            <a:off x="1025879" y="7958455"/>
            <a:ext cx="12910312" cy="1028065"/>
          </a:xfrm>
          <a:prstGeom prst="rect">
            <a:avLst/>
          </a:prstGeom>
        </p:spPr>
        <p:txBody>
          <a:bodyPr lIns="0" tIns="0" rIns="0" bIns="0" rtlCol="0" anchor="t">
            <a:spAutoFit/>
          </a:bodyPr>
          <a:lstStyle/>
          <a:p>
            <a:pPr>
              <a:lnSpc>
                <a:spcPts val="7920"/>
              </a:lnSpc>
            </a:pPr>
            <a:r>
              <a:rPr lang="en-US" sz="7200">
                <a:solidFill>
                  <a:srgbClr val="FAFDFF"/>
                </a:solidFill>
                <a:latin typeface="Poppins Bold Bold Italics"/>
              </a:rPr>
              <a:t>Tuşlu Çalgılar</a:t>
            </a:r>
          </a:p>
        </p:txBody>
      </p:sp>
      <p:sp>
        <p:nvSpPr>
          <p:cNvPr id="4" name="TextBox 4"/>
          <p:cNvSpPr txBox="1"/>
          <p:nvPr/>
        </p:nvSpPr>
        <p:spPr>
          <a:xfrm rot="5400000">
            <a:off x="13043852" y="4761548"/>
            <a:ext cx="7957820"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 TUŞLU ÇALGILAR NELERDIR?</a:t>
            </a:r>
          </a:p>
        </p:txBody>
      </p:sp>
      <p:sp>
        <p:nvSpPr>
          <p:cNvPr id="5" name="AutoShape 5"/>
          <p:cNvSpPr/>
          <p:nvPr/>
        </p:nvSpPr>
        <p:spPr>
          <a:xfrm>
            <a:off x="16558409" y="9075577"/>
            <a:ext cx="700891" cy="91362"/>
          </a:xfrm>
          <a:prstGeom prst="rect">
            <a:avLst/>
          </a:prstGeom>
          <a:solidFill>
            <a:srgbClr val="FAFDFF"/>
          </a:solidFill>
        </p:spPr>
      </p:sp>
      <p:grpSp>
        <p:nvGrpSpPr>
          <p:cNvPr id="6" name="Group 6"/>
          <p:cNvGrpSpPr/>
          <p:nvPr/>
        </p:nvGrpSpPr>
        <p:grpSpPr>
          <a:xfrm>
            <a:off x="1025879" y="1028700"/>
            <a:ext cx="14058900" cy="2857500"/>
            <a:chOff x="0" y="0"/>
            <a:chExt cx="18745200" cy="3810000"/>
          </a:xfrm>
        </p:grpSpPr>
        <p:pic>
          <p:nvPicPr>
            <p:cNvPr id="7" name="Picture 7"/>
            <p:cNvPicPr>
              <a:picLocks noChangeAspect="1"/>
            </p:cNvPicPr>
            <p:nvPr/>
          </p:nvPicPr>
          <p:blipFill>
            <a:blip r:embed="rId3" cstate="print"/>
            <a:srcRect t="34538" b="3648"/>
            <a:stretch>
              <a:fillRect/>
            </a:stretch>
          </p:blipFill>
          <p:spPr>
            <a:xfrm>
              <a:off x="0" y="0"/>
              <a:ext cx="6163733" cy="3810000"/>
            </a:xfrm>
            <a:prstGeom prst="rect">
              <a:avLst/>
            </a:prstGeom>
          </p:spPr>
        </p:pic>
        <p:pic>
          <p:nvPicPr>
            <p:cNvPr id="8" name="Picture 8"/>
            <p:cNvPicPr>
              <a:picLocks noChangeAspect="1"/>
            </p:cNvPicPr>
            <p:nvPr/>
          </p:nvPicPr>
          <p:blipFill>
            <a:blip r:embed="rId4" cstate="print"/>
            <a:srcRect t="3654" b="3654"/>
            <a:stretch>
              <a:fillRect/>
            </a:stretch>
          </p:blipFill>
          <p:spPr>
            <a:xfrm>
              <a:off x="6290733" y="0"/>
              <a:ext cx="6163733" cy="3810000"/>
            </a:xfrm>
            <a:prstGeom prst="rect">
              <a:avLst/>
            </a:prstGeom>
          </p:spPr>
        </p:pic>
        <p:pic>
          <p:nvPicPr>
            <p:cNvPr id="9" name="Picture 9"/>
            <p:cNvPicPr>
              <a:picLocks noChangeAspect="1"/>
            </p:cNvPicPr>
            <p:nvPr/>
          </p:nvPicPr>
          <p:blipFill>
            <a:blip r:embed="rId5" cstate="print"/>
            <a:srcRect t="3611" b="3611"/>
            <a:stretch>
              <a:fillRect/>
            </a:stretch>
          </p:blipFill>
          <p:spPr>
            <a:xfrm>
              <a:off x="12581467" y="0"/>
              <a:ext cx="6163733" cy="3810000"/>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0F1E"/>
        </a:solidFill>
        <a:effectLst/>
      </p:bgPr>
    </p:bg>
    <p:spTree>
      <p:nvGrpSpPr>
        <p:cNvPr id="1" name=""/>
        <p:cNvGrpSpPr/>
        <p:nvPr/>
      </p:nvGrpSpPr>
      <p:grpSpPr>
        <a:xfrm>
          <a:off x="0" y="0"/>
          <a:ext cx="0" cy="0"/>
          <a:chOff x="0" y="0"/>
          <a:chExt cx="0" cy="0"/>
        </a:xfrm>
      </p:grpSpPr>
      <p:sp>
        <p:nvSpPr>
          <p:cNvPr id="2" name="AutoShape 2"/>
          <p:cNvSpPr/>
          <p:nvPr/>
        </p:nvSpPr>
        <p:spPr>
          <a:xfrm>
            <a:off x="12668250" y="0"/>
            <a:ext cx="5638800" cy="10287000"/>
          </a:xfrm>
          <a:prstGeom prst="rect">
            <a:avLst/>
          </a:prstGeom>
          <a:solidFill>
            <a:srgbClr val="FF914D"/>
          </a:solidFill>
        </p:spPr>
      </p:sp>
      <p:pic>
        <p:nvPicPr>
          <p:cNvPr id="3" name="Picture 3"/>
          <p:cNvPicPr>
            <a:picLocks noChangeAspect="1"/>
          </p:cNvPicPr>
          <p:nvPr/>
        </p:nvPicPr>
        <p:blipFill>
          <a:blip r:embed="rId3" cstate="print">
            <a:alphaModFix amt="59000"/>
          </a:blip>
          <a:srcRect l="34364" r="29204"/>
          <a:stretch>
            <a:fillRect/>
          </a:stretch>
        </p:blipFill>
        <p:spPr>
          <a:xfrm>
            <a:off x="12668250" y="0"/>
            <a:ext cx="5619750" cy="10287000"/>
          </a:xfrm>
          <a:prstGeom prst="rect">
            <a:avLst/>
          </a:prstGeom>
        </p:spPr>
      </p:pic>
      <p:sp>
        <p:nvSpPr>
          <p:cNvPr id="4" name="TextBox 4"/>
          <p:cNvSpPr txBox="1"/>
          <p:nvPr/>
        </p:nvSpPr>
        <p:spPr>
          <a:xfrm>
            <a:off x="1028700" y="1265555"/>
            <a:ext cx="10491389" cy="7689215"/>
          </a:xfrm>
          <a:prstGeom prst="rect">
            <a:avLst/>
          </a:prstGeom>
        </p:spPr>
        <p:txBody>
          <a:bodyPr lIns="0" tIns="0" rIns="0" bIns="0" rtlCol="0" anchor="t">
            <a:spAutoFit/>
          </a:bodyPr>
          <a:lstStyle/>
          <a:p>
            <a:pPr>
              <a:lnSpc>
                <a:spcPts val="4480"/>
              </a:lnSpc>
            </a:pPr>
            <a:r>
              <a:rPr lang="en-US" sz="3200" spc="160" dirty="0" err="1">
                <a:solidFill>
                  <a:srgbClr val="FAFDFF"/>
                </a:solidFill>
                <a:latin typeface="Poppins Light"/>
              </a:rPr>
              <a:t>Tuşlu</a:t>
            </a:r>
            <a:r>
              <a:rPr lang="en-US" sz="3200" spc="160" dirty="0">
                <a:solidFill>
                  <a:srgbClr val="FAFDFF"/>
                </a:solidFill>
                <a:latin typeface="Poppins Light"/>
              </a:rPr>
              <a:t> </a:t>
            </a:r>
            <a:r>
              <a:rPr lang="en-US" sz="3200" spc="160" dirty="0" err="1">
                <a:solidFill>
                  <a:srgbClr val="FAFDFF"/>
                </a:solidFill>
                <a:latin typeface="Poppins Light"/>
              </a:rPr>
              <a:t>çalgılarda</a:t>
            </a:r>
            <a:r>
              <a:rPr lang="en-US" sz="3200" spc="160" dirty="0">
                <a:solidFill>
                  <a:srgbClr val="FAFDFF"/>
                </a:solidFill>
                <a:latin typeface="Poppins Light"/>
              </a:rPr>
              <a:t>, </a:t>
            </a:r>
            <a:r>
              <a:rPr lang="en-US" sz="3200" spc="160" dirty="0" err="1">
                <a:solidFill>
                  <a:srgbClr val="FAFDFF"/>
                </a:solidFill>
                <a:latin typeface="Poppins Light"/>
              </a:rPr>
              <a:t>klavye</a:t>
            </a:r>
            <a:r>
              <a:rPr lang="en-US" sz="3200" spc="160" dirty="0">
                <a:solidFill>
                  <a:srgbClr val="FAFDFF"/>
                </a:solidFill>
                <a:latin typeface="Poppins Light"/>
              </a:rPr>
              <a:t> </a:t>
            </a:r>
            <a:r>
              <a:rPr lang="en-US" sz="3200" spc="160" dirty="0" err="1">
                <a:solidFill>
                  <a:srgbClr val="FAFDFF"/>
                </a:solidFill>
                <a:latin typeface="Poppins Light"/>
              </a:rPr>
              <a:t>bazı</a:t>
            </a:r>
            <a:r>
              <a:rPr lang="en-US" sz="3200" spc="160" dirty="0">
                <a:solidFill>
                  <a:srgbClr val="FAFDFF"/>
                </a:solidFill>
                <a:latin typeface="Poppins Light"/>
              </a:rPr>
              <a:t> </a:t>
            </a:r>
            <a:r>
              <a:rPr lang="en-US" sz="3200" spc="160" dirty="0" err="1">
                <a:solidFill>
                  <a:srgbClr val="FAFDFF"/>
                </a:solidFill>
                <a:latin typeface="Poppins Light"/>
              </a:rPr>
              <a:t>müzik</a:t>
            </a:r>
            <a:r>
              <a:rPr lang="en-US" sz="3200" spc="160" dirty="0">
                <a:solidFill>
                  <a:srgbClr val="FAFDFF"/>
                </a:solidFill>
                <a:latin typeface="Poppins Light"/>
              </a:rPr>
              <a:t> </a:t>
            </a:r>
            <a:r>
              <a:rPr lang="en-US" sz="3200" spc="160" dirty="0" err="1">
                <a:solidFill>
                  <a:srgbClr val="FAFDFF"/>
                </a:solidFill>
                <a:latin typeface="Poppins Light"/>
              </a:rPr>
              <a:t>aletleri</a:t>
            </a:r>
            <a:r>
              <a:rPr lang="en-US" sz="3200" spc="160" dirty="0">
                <a:solidFill>
                  <a:srgbClr val="FAFDFF"/>
                </a:solidFill>
                <a:latin typeface="Poppins Light"/>
              </a:rPr>
              <a:t> </a:t>
            </a:r>
            <a:r>
              <a:rPr lang="en-US" sz="3200" spc="160" dirty="0" err="1">
                <a:solidFill>
                  <a:srgbClr val="FAFDFF"/>
                </a:solidFill>
                <a:latin typeface="Poppins Light"/>
              </a:rPr>
              <a:t>ve</a:t>
            </a:r>
            <a:r>
              <a:rPr lang="en-US" sz="3200" spc="160" dirty="0">
                <a:solidFill>
                  <a:srgbClr val="FAFDFF"/>
                </a:solidFill>
                <a:latin typeface="Poppins Light"/>
              </a:rPr>
              <a:t> </a:t>
            </a:r>
            <a:r>
              <a:rPr lang="en-US" sz="3200" spc="160" dirty="0" err="1">
                <a:solidFill>
                  <a:srgbClr val="FAFDFF"/>
                </a:solidFill>
                <a:latin typeface="Poppins Light"/>
              </a:rPr>
              <a:t>cihazlarında</a:t>
            </a:r>
            <a:r>
              <a:rPr lang="en-US" sz="3200" spc="160" dirty="0">
                <a:solidFill>
                  <a:srgbClr val="FAFDFF"/>
                </a:solidFill>
                <a:latin typeface="Poppins Light"/>
              </a:rPr>
              <a:t> </a:t>
            </a:r>
            <a:r>
              <a:rPr lang="en-US" sz="3200" spc="160" dirty="0" err="1">
                <a:solidFill>
                  <a:srgbClr val="FAFDFF"/>
                </a:solidFill>
                <a:latin typeface="Poppins Light"/>
              </a:rPr>
              <a:t>bulunan</a:t>
            </a:r>
            <a:r>
              <a:rPr lang="en-US" sz="3200" spc="160" dirty="0">
                <a:solidFill>
                  <a:srgbClr val="FAFDFF"/>
                </a:solidFill>
                <a:latin typeface="Poppins Light"/>
              </a:rPr>
              <a:t>, </a:t>
            </a:r>
            <a:r>
              <a:rPr lang="en-US" sz="3200" spc="160" dirty="0" err="1">
                <a:solidFill>
                  <a:srgbClr val="FAFDFF"/>
                </a:solidFill>
                <a:latin typeface="Poppins Light"/>
              </a:rPr>
              <a:t>çoğunlukla</a:t>
            </a:r>
            <a:r>
              <a:rPr lang="en-US" sz="3200" spc="160" dirty="0">
                <a:solidFill>
                  <a:srgbClr val="FAFDFF"/>
                </a:solidFill>
                <a:latin typeface="Poppins Light"/>
              </a:rPr>
              <a:t> </a:t>
            </a:r>
            <a:r>
              <a:rPr lang="en-US" sz="3200" spc="160" dirty="0" err="1">
                <a:solidFill>
                  <a:srgbClr val="FAFDFF"/>
                </a:solidFill>
                <a:latin typeface="Poppins Light"/>
              </a:rPr>
              <a:t>kaldıraç</a:t>
            </a:r>
            <a:r>
              <a:rPr lang="en-US" sz="3200" spc="160" dirty="0">
                <a:solidFill>
                  <a:srgbClr val="FAFDFF"/>
                </a:solidFill>
                <a:latin typeface="Poppins Light"/>
              </a:rPr>
              <a:t> </a:t>
            </a:r>
            <a:r>
              <a:rPr lang="en-US" sz="3200" spc="160" dirty="0" err="1">
                <a:solidFill>
                  <a:srgbClr val="FAFDFF"/>
                </a:solidFill>
                <a:latin typeface="Poppins Light"/>
              </a:rPr>
              <a:t>mekanizmasına</a:t>
            </a:r>
            <a:r>
              <a:rPr lang="en-US" sz="3200" spc="160" dirty="0">
                <a:solidFill>
                  <a:srgbClr val="FAFDFF"/>
                </a:solidFill>
                <a:latin typeface="Poppins Light"/>
              </a:rPr>
              <a:t> </a:t>
            </a:r>
            <a:r>
              <a:rPr lang="en-US" sz="3200" spc="160" dirty="0" err="1">
                <a:solidFill>
                  <a:srgbClr val="FAFDFF"/>
                </a:solidFill>
                <a:latin typeface="Poppins Light"/>
              </a:rPr>
              <a:t>sahip</a:t>
            </a:r>
            <a:r>
              <a:rPr lang="en-US" sz="3200" spc="160" dirty="0">
                <a:solidFill>
                  <a:srgbClr val="FAFDFF"/>
                </a:solidFill>
                <a:latin typeface="Poppins Light"/>
              </a:rPr>
              <a:t> </a:t>
            </a:r>
            <a:r>
              <a:rPr lang="en-US" sz="3200" spc="160" dirty="0" err="1">
                <a:solidFill>
                  <a:srgbClr val="FAFDFF"/>
                </a:solidFill>
                <a:latin typeface="Poppins Light"/>
              </a:rPr>
              <a:t>tuşlardan</a:t>
            </a:r>
            <a:r>
              <a:rPr lang="en-US" sz="3200" spc="160" dirty="0">
                <a:solidFill>
                  <a:srgbClr val="FAFDFF"/>
                </a:solidFill>
                <a:latin typeface="Poppins Light"/>
              </a:rPr>
              <a:t> </a:t>
            </a:r>
            <a:r>
              <a:rPr lang="en-US" sz="3200" spc="160" dirty="0" err="1">
                <a:solidFill>
                  <a:srgbClr val="FAFDFF"/>
                </a:solidFill>
                <a:latin typeface="Poppins Light"/>
              </a:rPr>
              <a:t>oluşan</a:t>
            </a:r>
            <a:r>
              <a:rPr lang="en-US" sz="3200" spc="160" dirty="0">
                <a:solidFill>
                  <a:srgbClr val="FAFDFF"/>
                </a:solidFill>
                <a:latin typeface="Poppins Light"/>
              </a:rPr>
              <a:t> </a:t>
            </a:r>
            <a:r>
              <a:rPr lang="en-US" sz="3200" spc="160" dirty="0" err="1">
                <a:solidFill>
                  <a:srgbClr val="FAFDFF"/>
                </a:solidFill>
                <a:latin typeface="Poppins Light"/>
              </a:rPr>
              <a:t>veya</a:t>
            </a:r>
            <a:r>
              <a:rPr lang="en-US" sz="3200" spc="160" dirty="0">
                <a:solidFill>
                  <a:srgbClr val="FAFDFF"/>
                </a:solidFill>
                <a:latin typeface="Poppins Light"/>
              </a:rPr>
              <a:t> </a:t>
            </a:r>
            <a:r>
              <a:rPr lang="en-US" sz="3200" spc="160" dirty="0" err="1">
                <a:solidFill>
                  <a:srgbClr val="FAFDFF"/>
                </a:solidFill>
                <a:latin typeface="Poppins Light"/>
              </a:rPr>
              <a:t>parmakla</a:t>
            </a:r>
            <a:r>
              <a:rPr lang="en-US" sz="3200" spc="160" dirty="0">
                <a:solidFill>
                  <a:srgbClr val="FAFDFF"/>
                </a:solidFill>
                <a:latin typeface="Poppins Light"/>
              </a:rPr>
              <a:t> </a:t>
            </a:r>
            <a:r>
              <a:rPr lang="en-US" sz="3200" spc="160" dirty="0" err="1">
                <a:solidFill>
                  <a:srgbClr val="FAFDFF"/>
                </a:solidFill>
                <a:latin typeface="Poppins Light"/>
              </a:rPr>
              <a:t>basılan</a:t>
            </a:r>
            <a:r>
              <a:rPr lang="en-US" sz="3200" spc="160" dirty="0">
                <a:solidFill>
                  <a:srgbClr val="FAFDFF"/>
                </a:solidFill>
                <a:latin typeface="Poppins Light"/>
              </a:rPr>
              <a:t> </a:t>
            </a:r>
            <a:r>
              <a:rPr lang="en-US" sz="3200" spc="160" dirty="0" err="1">
                <a:solidFill>
                  <a:srgbClr val="FAFDFF"/>
                </a:solidFill>
                <a:latin typeface="Poppins Light"/>
              </a:rPr>
              <a:t>tuşlara</a:t>
            </a:r>
            <a:r>
              <a:rPr lang="en-US" sz="3200" spc="160" dirty="0">
                <a:solidFill>
                  <a:srgbClr val="FAFDFF"/>
                </a:solidFill>
                <a:latin typeface="Poppins Light"/>
              </a:rPr>
              <a:t> </a:t>
            </a:r>
            <a:r>
              <a:rPr lang="en-US" sz="3200" spc="160" dirty="0" err="1">
                <a:solidFill>
                  <a:srgbClr val="FAFDFF"/>
                </a:solidFill>
                <a:latin typeface="Poppins Light"/>
              </a:rPr>
              <a:t>bağlı</a:t>
            </a:r>
            <a:r>
              <a:rPr lang="en-US" sz="3200" spc="160" dirty="0">
                <a:solidFill>
                  <a:srgbClr val="FAFDFF"/>
                </a:solidFill>
                <a:latin typeface="Poppins Light"/>
              </a:rPr>
              <a:t> </a:t>
            </a:r>
            <a:r>
              <a:rPr lang="en-US" sz="3200" spc="160" dirty="0" err="1" smtClean="0">
                <a:solidFill>
                  <a:srgbClr val="FAFDFF"/>
                </a:solidFill>
                <a:latin typeface="Poppins Light"/>
              </a:rPr>
              <a:t>olarak</a:t>
            </a:r>
            <a:r>
              <a:rPr lang="en-US" sz="3200" spc="160" dirty="0" smtClean="0">
                <a:solidFill>
                  <a:srgbClr val="FAFDFF"/>
                </a:solidFill>
                <a:latin typeface="Poppins Light"/>
              </a:rPr>
              <a:t> </a:t>
            </a:r>
            <a:r>
              <a:rPr lang="en-US" sz="3200" spc="160" dirty="0" err="1">
                <a:solidFill>
                  <a:srgbClr val="FAFDFF"/>
                </a:solidFill>
                <a:latin typeface="Poppins Light"/>
              </a:rPr>
              <a:t>sabit</a:t>
            </a:r>
            <a:r>
              <a:rPr lang="en-US" sz="3200" spc="160" dirty="0">
                <a:solidFill>
                  <a:srgbClr val="FAFDFF"/>
                </a:solidFill>
                <a:latin typeface="Poppins Light"/>
              </a:rPr>
              <a:t> </a:t>
            </a:r>
            <a:r>
              <a:rPr lang="en-US" sz="3200" spc="160" dirty="0" err="1">
                <a:solidFill>
                  <a:srgbClr val="FAFDFF"/>
                </a:solidFill>
                <a:latin typeface="Poppins Light"/>
              </a:rPr>
              <a:t>bir</a:t>
            </a:r>
            <a:r>
              <a:rPr lang="en-US" sz="3200" spc="160" dirty="0">
                <a:solidFill>
                  <a:srgbClr val="FAFDFF"/>
                </a:solidFill>
                <a:latin typeface="Poppins Light"/>
              </a:rPr>
              <a:t> </a:t>
            </a:r>
            <a:r>
              <a:rPr lang="en-US" sz="3200" spc="160" dirty="0" err="1">
                <a:solidFill>
                  <a:srgbClr val="FAFDFF"/>
                </a:solidFill>
                <a:latin typeface="Poppins Light"/>
              </a:rPr>
              <a:t>eksen</a:t>
            </a:r>
            <a:r>
              <a:rPr lang="en-US" sz="3200" spc="160" dirty="0">
                <a:solidFill>
                  <a:srgbClr val="FAFDFF"/>
                </a:solidFill>
                <a:latin typeface="Poppins Light"/>
              </a:rPr>
              <a:t> </a:t>
            </a:r>
            <a:r>
              <a:rPr lang="en-US" sz="3200" spc="160" dirty="0" err="1">
                <a:solidFill>
                  <a:srgbClr val="FAFDFF"/>
                </a:solidFill>
                <a:latin typeface="Poppins Light"/>
              </a:rPr>
              <a:t>üzerinde</a:t>
            </a:r>
            <a:r>
              <a:rPr lang="en-US" sz="3200" spc="160" dirty="0">
                <a:solidFill>
                  <a:srgbClr val="FAFDFF"/>
                </a:solidFill>
                <a:latin typeface="Poppins Light"/>
              </a:rPr>
              <a:t> </a:t>
            </a:r>
            <a:r>
              <a:rPr lang="en-US" sz="3200" spc="160" dirty="0" err="1">
                <a:solidFill>
                  <a:srgbClr val="FAFDFF"/>
                </a:solidFill>
                <a:latin typeface="Poppins Light"/>
              </a:rPr>
              <a:t>hareket</a:t>
            </a:r>
            <a:r>
              <a:rPr lang="en-US" sz="3200" spc="160" dirty="0">
                <a:solidFill>
                  <a:srgbClr val="FAFDFF"/>
                </a:solidFill>
                <a:latin typeface="Poppins Light"/>
              </a:rPr>
              <a:t> </a:t>
            </a:r>
            <a:r>
              <a:rPr lang="en-US" sz="3200" spc="160" dirty="0" err="1">
                <a:solidFill>
                  <a:srgbClr val="FAFDFF"/>
                </a:solidFill>
                <a:latin typeface="Poppins Light"/>
              </a:rPr>
              <a:t>eden</a:t>
            </a:r>
            <a:r>
              <a:rPr lang="en-US" sz="3200" spc="160" dirty="0">
                <a:solidFill>
                  <a:srgbClr val="FAFDFF"/>
                </a:solidFill>
                <a:latin typeface="Poppins Light"/>
              </a:rPr>
              <a:t> </a:t>
            </a:r>
            <a:r>
              <a:rPr lang="en-US" sz="3200" spc="160" dirty="0" err="1">
                <a:solidFill>
                  <a:srgbClr val="FAFDFF"/>
                </a:solidFill>
                <a:latin typeface="Poppins Light"/>
              </a:rPr>
              <a:t>kollardan</a:t>
            </a:r>
            <a:r>
              <a:rPr lang="en-US" sz="3200" spc="160" dirty="0">
                <a:solidFill>
                  <a:srgbClr val="FAFDFF"/>
                </a:solidFill>
                <a:latin typeface="Poppins Light"/>
              </a:rPr>
              <a:t> </a:t>
            </a:r>
            <a:r>
              <a:rPr lang="en-US" sz="3200" spc="160" dirty="0" err="1">
                <a:solidFill>
                  <a:srgbClr val="FAFDFF"/>
                </a:solidFill>
                <a:latin typeface="Poppins Light"/>
              </a:rPr>
              <a:t>oluşan</a:t>
            </a:r>
            <a:r>
              <a:rPr lang="en-US" sz="3200" spc="160" dirty="0">
                <a:solidFill>
                  <a:srgbClr val="FAFDFF"/>
                </a:solidFill>
                <a:latin typeface="Poppins Light"/>
              </a:rPr>
              <a:t> </a:t>
            </a:r>
            <a:r>
              <a:rPr lang="en-US" sz="3200" spc="160" dirty="0" err="1">
                <a:solidFill>
                  <a:srgbClr val="FAFDFF"/>
                </a:solidFill>
                <a:latin typeface="Poppins Light"/>
              </a:rPr>
              <a:t>mekanizma</a:t>
            </a:r>
            <a:r>
              <a:rPr lang="en-US" sz="3200" spc="160" dirty="0">
                <a:solidFill>
                  <a:srgbClr val="FAFDFF"/>
                </a:solidFill>
                <a:latin typeface="Poppins Light"/>
              </a:rPr>
              <a:t>. </a:t>
            </a:r>
            <a:r>
              <a:rPr lang="en-US" sz="3200" spc="160" dirty="0" err="1">
                <a:solidFill>
                  <a:srgbClr val="FAFDFF"/>
                </a:solidFill>
                <a:latin typeface="Poppins Light"/>
              </a:rPr>
              <a:t>Klavye</a:t>
            </a:r>
            <a:r>
              <a:rPr lang="en-US" sz="3200" spc="160" dirty="0">
                <a:solidFill>
                  <a:srgbClr val="FAFDFF"/>
                </a:solidFill>
                <a:latin typeface="Poppins Light"/>
              </a:rPr>
              <a:t> </a:t>
            </a:r>
            <a:r>
              <a:rPr lang="en-US" sz="3200" spc="160" dirty="0" err="1">
                <a:solidFill>
                  <a:srgbClr val="FAFDFF"/>
                </a:solidFill>
                <a:latin typeface="Poppins Light"/>
              </a:rPr>
              <a:t>aynı</a:t>
            </a:r>
            <a:r>
              <a:rPr lang="en-US" sz="3200" spc="160" dirty="0">
                <a:solidFill>
                  <a:srgbClr val="FAFDFF"/>
                </a:solidFill>
                <a:latin typeface="Poppins Light"/>
              </a:rPr>
              <a:t> </a:t>
            </a:r>
            <a:r>
              <a:rPr lang="en-US" sz="3200" spc="160" dirty="0" err="1">
                <a:solidFill>
                  <a:srgbClr val="FAFDFF"/>
                </a:solidFill>
                <a:latin typeface="Poppins Light"/>
              </a:rPr>
              <a:t>zamanda</a:t>
            </a:r>
            <a:r>
              <a:rPr lang="en-US" sz="3200" spc="160" dirty="0">
                <a:solidFill>
                  <a:srgbClr val="FAFDFF"/>
                </a:solidFill>
                <a:latin typeface="Poppins Light"/>
              </a:rPr>
              <a:t> </a:t>
            </a:r>
            <a:r>
              <a:rPr lang="en-US" sz="3200" spc="160" dirty="0" err="1">
                <a:solidFill>
                  <a:srgbClr val="FAFDFF"/>
                </a:solidFill>
                <a:latin typeface="Poppins Light"/>
              </a:rPr>
              <a:t>klavyeye</a:t>
            </a:r>
            <a:r>
              <a:rPr lang="en-US" sz="3200" spc="160" dirty="0">
                <a:solidFill>
                  <a:srgbClr val="FAFDFF"/>
                </a:solidFill>
                <a:latin typeface="Poppins Light"/>
              </a:rPr>
              <a:t> </a:t>
            </a:r>
            <a:r>
              <a:rPr lang="en-US" sz="3200" spc="160" dirty="0" err="1">
                <a:solidFill>
                  <a:srgbClr val="FAFDFF"/>
                </a:solidFill>
                <a:latin typeface="Poppins Light"/>
              </a:rPr>
              <a:t>sahip</a:t>
            </a:r>
            <a:r>
              <a:rPr lang="en-US" sz="3200" spc="160" dirty="0">
                <a:solidFill>
                  <a:srgbClr val="FAFDFF"/>
                </a:solidFill>
                <a:latin typeface="Poppins Light"/>
              </a:rPr>
              <a:t> </a:t>
            </a:r>
            <a:r>
              <a:rPr lang="en-US" sz="3200" spc="160" dirty="0" err="1">
                <a:solidFill>
                  <a:srgbClr val="FAFDFF"/>
                </a:solidFill>
                <a:latin typeface="Poppins Light"/>
              </a:rPr>
              <a:t>elektronik</a:t>
            </a:r>
            <a:r>
              <a:rPr lang="en-US" sz="3200" spc="160" dirty="0">
                <a:solidFill>
                  <a:srgbClr val="FAFDFF"/>
                </a:solidFill>
                <a:latin typeface="Poppins Light"/>
              </a:rPr>
              <a:t> </a:t>
            </a:r>
            <a:r>
              <a:rPr lang="en-US" sz="3200" spc="160" dirty="0" err="1">
                <a:solidFill>
                  <a:srgbClr val="FAFDFF"/>
                </a:solidFill>
                <a:latin typeface="Poppins Light"/>
              </a:rPr>
              <a:t>müzik</a:t>
            </a:r>
            <a:r>
              <a:rPr lang="en-US" sz="3200" spc="160" dirty="0">
                <a:solidFill>
                  <a:srgbClr val="FAFDFF"/>
                </a:solidFill>
                <a:latin typeface="Poppins Light"/>
              </a:rPr>
              <a:t> </a:t>
            </a:r>
            <a:r>
              <a:rPr lang="en-US" sz="3200" spc="160" dirty="0" err="1">
                <a:solidFill>
                  <a:srgbClr val="FAFDFF"/>
                </a:solidFill>
                <a:latin typeface="Poppins Light"/>
              </a:rPr>
              <a:t>cihazları</a:t>
            </a:r>
            <a:r>
              <a:rPr lang="en-US" sz="3200" spc="160" dirty="0">
                <a:solidFill>
                  <a:srgbClr val="FAFDFF"/>
                </a:solidFill>
                <a:latin typeface="Poppins Light"/>
              </a:rPr>
              <a:t> </a:t>
            </a:r>
            <a:r>
              <a:rPr lang="en-US" sz="3200" spc="160" dirty="0" err="1">
                <a:solidFill>
                  <a:srgbClr val="FAFDFF"/>
                </a:solidFill>
                <a:latin typeface="Poppins Light"/>
              </a:rPr>
              <a:t>için</a:t>
            </a:r>
            <a:r>
              <a:rPr lang="en-US" sz="3200" spc="160" dirty="0">
                <a:solidFill>
                  <a:srgbClr val="FAFDFF"/>
                </a:solidFill>
                <a:latin typeface="Poppins Light"/>
              </a:rPr>
              <a:t> de </a:t>
            </a:r>
            <a:r>
              <a:rPr lang="en-US" sz="3200" spc="160" dirty="0" err="1">
                <a:solidFill>
                  <a:srgbClr val="FAFDFF"/>
                </a:solidFill>
                <a:latin typeface="Poppins Light"/>
              </a:rPr>
              <a:t>kullanılan</a:t>
            </a:r>
            <a:r>
              <a:rPr lang="en-US" sz="3200" spc="160" dirty="0">
                <a:solidFill>
                  <a:srgbClr val="FAFDFF"/>
                </a:solidFill>
                <a:latin typeface="Poppins Light"/>
              </a:rPr>
              <a:t> </a:t>
            </a:r>
            <a:r>
              <a:rPr lang="en-US" sz="3200" spc="160" dirty="0" err="1">
                <a:solidFill>
                  <a:srgbClr val="FAFDFF"/>
                </a:solidFill>
                <a:latin typeface="Poppins Light"/>
              </a:rPr>
              <a:t>genel</a:t>
            </a:r>
            <a:r>
              <a:rPr lang="en-US" sz="3200" spc="160" dirty="0">
                <a:solidFill>
                  <a:srgbClr val="FAFDFF"/>
                </a:solidFill>
                <a:latin typeface="Poppins Light"/>
              </a:rPr>
              <a:t> </a:t>
            </a:r>
            <a:r>
              <a:rPr lang="en-US" sz="3200" spc="160" dirty="0" err="1">
                <a:solidFill>
                  <a:srgbClr val="FAFDFF"/>
                </a:solidFill>
                <a:latin typeface="Poppins Light"/>
              </a:rPr>
              <a:t>bir</a:t>
            </a:r>
            <a:r>
              <a:rPr lang="en-US" sz="3200" spc="160" dirty="0">
                <a:solidFill>
                  <a:srgbClr val="FAFDFF"/>
                </a:solidFill>
                <a:latin typeface="Poppins Light"/>
              </a:rPr>
              <a:t> </a:t>
            </a:r>
            <a:r>
              <a:rPr lang="en-US" sz="3200" spc="160" dirty="0" err="1">
                <a:solidFill>
                  <a:srgbClr val="FAFDFF"/>
                </a:solidFill>
                <a:latin typeface="Poppins Light"/>
              </a:rPr>
              <a:t>terimdir</a:t>
            </a:r>
            <a:r>
              <a:rPr lang="en-US" sz="3200" spc="160" dirty="0">
                <a:solidFill>
                  <a:srgbClr val="FAFDFF"/>
                </a:solidFill>
                <a:latin typeface="Poppins Light"/>
              </a:rPr>
              <a:t>.</a:t>
            </a:r>
          </a:p>
          <a:p>
            <a:pPr>
              <a:lnSpc>
                <a:spcPts val="4480"/>
              </a:lnSpc>
            </a:pPr>
            <a:endParaRPr dirty="0"/>
          </a:p>
          <a:p>
            <a:pPr>
              <a:lnSpc>
                <a:spcPts val="4160"/>
              </a:lnSpc>
            </a:pPr>
            <a:r>
              <a:rPr lang="en-US" sz="3200" spc="160" dirty="0" err="1">
                <a:solidFill>
                  <a:srgbClr val="FAFDFF"/>
                </a:solidFill>
                <a:latin typeface="Poppins Light"/>
              </a:rPr>
              <a:t>Klavyeler</a:t>
            </a:r>
            <a:r>
              <a:rPr lang="en-US" sz="3200" spc="160" dirty="0">
                <a:solidFill>
                  <a:srgbClr val="FAFDFF"/>
                </a:solidFill>
                <a:latin typeface="Poppins Light"/>
              </a:rPr>
              <a:t> </a:t>
            </a:r>
            <a:r>
              <a:rPr lang="en-US" sz="3200" spc="160" dirty="0" err="1">
                <a:solidFill>
                  <a:srgbClr val="FAFDFF"/>
                </a:solidFill>
                <a:latin typeface="Poppins Light"/>
              </a:rPr>
              <a:t>kendi</a:t>
            </a:r>
            <a:r>
              <a:rPr lang="en-US" sz="3200" spc="160" dirty="0">
                <a:solidFill>
                  <a:srgbClr val="FAFDFF"/>
                </a:solidFill>
                <a:latin typeface="Poppins Light"/>
              </a:rPr>
              <a:t> </a:t>
            </a:r>
            <a:r>
              <a:rPr lang="en-US" sz="3200" spc="160" dirty="0" err="1">
                <a:solidFill>
                  <a:srgbClr val="FAFDFF"/>
                </a:solidFill>
                <a:latin typeface="Poppins Light"/>
              </a:rPr>
              <a:t>aralarında</a:t>
            </a:r>
            <a:r>
              <a:rPr lang="en-US" sz="3200" spc="160" dirty="0">
                <a:solidFill>
                  <a:srgbClr val="FAFDFF"/>
                </a:solidFill>
                <a:latin typeface="Poppins Light"/>
              </a:rPr>
              <a:t> </a:t>
            </a:r>
            <a:r>
              <a:rPr lang="en-US" sz="3200" spc="160" dirty="0" err="1">
                <a:solidFill>
                  <a:srgbClr val="FAFDFF"/>
                </a:solidFill>
                <a:latin typeface="Poppins Light"/>
              </a:rPr>
              <a:t>mekanik</a:t>
            </a:r>
            <a:r>
              <a:rPr lang="en-US" sz="3200" spc="160" dirty="0">
                <a:solidFill>
                  <a:srgbClr val="FAFDFF"/>
                </a:solidFill>
                <a:latin typeface="Poppins Light"/>
              </a:rPr>
              <a:t> </a:t>
            </a:r>
            <a:r>
              <a:rPr lang="en-US" sz="3200" spc="160" dirty="0" err="1">
                <a:solidFill>
                  <a:srgbClr val="FAFDFF"/>
                </a:solidFill>
                <a:latin typeface="Poppins Light"/>
              </a:rPr>
              <a:t>yapı</a:t>
            </a:r>
            <a:r>
              <a:rPr lang="en-US" sz="3200" spc="160" dirty="0">
                <a:solidFill>
                  <a:srgbClr val="FAFDFF"/>
                </a:solidFill>
                <a:latin typeface="Poppins Light"/>
              </a:rPr>
              <a:t>, </a:t>
            </a:r>
            <a:r>
              <a:rPr lang="en-US" sz="3200" spc="160" dirty="0" err="1">
                <a:solidFill>
                  <a:srgbClr val="FAFDFF"/>
                </a:solidFill>
                <a:latin typeface="Poppins Light"/>
              </a:rPr>
              <a:t>malzeme</a:t>
            </a:r>
            <a:r>
              <a:rPr lang="en-US" sz="3200" spc="160" dirty="0">
                <a:solidFill>
                  <a:srgbClr val="FAFDFF"/>
                </a:solidFill>
                <a:latin typeface="Poppins Light"/>
              </a:rPr>
              <a:t>, </a:t>
            </a:r>
            <a:r>
              <a:rPr lang="en-US" sz="3200" spc="160" dirty="0" err="1">
                <a:solidFill>
                  <a:srgbClr val="FAFDFF"/>
                </a:solidFill>
                <a:latin typeface="Poppins Light"/>
              </a:rPr>
              <a:t>tuş</a:t>
            </a:r>
            <a:r>
              <a:rPr lang="en-US" sz="3200" spc="160" dirty="0">
                <a:solidFill>
                  <a:srgbClr val="FAFDFF"/>
                </a:solidFill>
                <a:latin typeface="Poppins Light"/>
              </a:rPr>
              <a:t> </a:t>
            </a:r>
            <a:r>
              <a:rPr lang="en-US" sz="3200" spc="160" dirty="0" err="1">
                <a:solidFill>
                  <a:srgbClr val="FAFDFF"/>
                </a:solidFill>
                <a:latin typeface="Poppins Light"/>
              </a:rPr>
              <a:t>ölçüsü</a:t>
            </a:r>
            <a:r>
              <a:rPr lang="en-US" sz="3200" spc="160" dirty="0">
                <a:solidFill>
                  <a:srgbClr val="FAFDFF"/>
                </a:solidFill>
                <a:latin typeface="Poppins Light"/>
              </a:rPr>
              <a:t> </a:t>
            </a:r>
            <a:r>
              <a:rPr lang="en-US" sz="3200" spc="160" dirty="0" err="1">
                <a:solidFill>
                  <a:srgbClr val="FAFDFF"/>
                </a:solidFill>
                <a:latin typeface="Poppins Light"/>
              </a:rPr>
              <a:t>ve</a:t>
            </a:r>
            <a:r>
              <a:rPr lang="en-US" sz="3200" spc="160" dirty="0">
                <a:solidFill>
                  <a:srgbClr val="FAFDFF"/>
                </a:solidFill>
                <a:latin typeface="Poppins Light"/>
              </a:rPr>
              <a:t> </a:t>
            </a:r>
            <a:r>
              <a:rPr lang="en-US" sz="3200" spc="160" dirty="0" err="1">
                <a:solidFill>
                  <a:srgbClr val="FAFDFF"/>
                </a:solidFill>
                <a:latin typeface="Poppins Light"/>
              </a:rPr>
              <a:t>sayısı</a:t>
            </a:r>
            <a:r>
              <a:rPr lang="en-US" sz="3200" spc="160" dirty="0">
                <a:solidFill>
                  <a:srgbClr val="FAFDFF"/>
                </a:solidFill>
                <a:latin typeface="Poppins Light"/>
              </a:rPr>
              <a:t> </a:t>
            </a:r>
            <a:r>
              <a:rPr lang="en-US" sz="3200" spc="160" dirty="0" err="1">
                <a:solidFill>
                  <a:srgbClr val="FAFDFF"/>
                </a:solidFill>
                <a:latin typeface="Poppins Light"/>
              </a:rPr>
              <a:t>açısından</a:t>
            </a:r>
            <a:r>
              <a:rPr lang="en-US" sz="3200" spc="160" dirty="0">
                <a:solidFill>
                  <a:srgbClr val="FAFDFF"/>
                </a:solidFill>
                <a:latin typeface="Poppins Light"/>
              </a:rPr>
              <a:t> </a:t>
            </a:r>
            <a:r>
              <a:rPr lang="en-US" sz="3200" spc="160" dirty="0" err="1">
                <a:solidFill>
                  <a:srgbClr val="FAFDFF"/>
                </a:solidFill>
                <a:latin typeface="Poppins Light"/>
              </a:rPr>
              <a:t>farklılıklar</a:t>
            </a:r>
            <a:r>
              <a:rPr lang="en-US" sz="3200" spc="160" dirty="0">
                <a:solidFill>
                  <a:srgbClr val="FAFDFF"/>
                </a:solidFill>
                <a:latin typeface="Poppins Light"/>
              </a:rPr>
              <a:t> </a:t>
            </a:r>
            <a:r>
              <a:rPr lang="en-US" sz="3200" spc="160" dirty="0" err="1">
                <a:solidFill>
                  <a:srgbClr val="FAFDFF"/>
                </a:solidFill>
                <a:latin typeface="Poppins Light"/>
              </a:rPr>
              <a:t>gösterseler</a:t>
            </a:r>
            <a:r>
              <a:rPr lang="en-US" sz="3200" spc="160" dirty="0">
                <a:solidFill>
                  <a:srgbClr val="FAFDFF"/>
                </a:solidFill>
                <a:latin typeface="Poppins Light"/>
              </a:rPr>
              <a:t> de </a:t>
            </a:r>
            <a:r>
              <a:rPr lang="en-US" sz="3200" spc="160" dirty="0" err="1">
                <a:solidFill>
                  <a:srgbClr val="FAFDFF"/>
                </a:solidFill>
                <a:latin typeface="Poppins Light"/>
              </a:rPr>
              <a:t>benzer</a:t>
            </a:r>
            <a:r>
              <a:rPr lang="en-US" sz="3200" spc="160" dirty="0">
                <a:solidFill>
                  <a:srgbClr val="FAFDFF"/>
                </a:solidFill>
                <a:latin typeface="Poppins Light"/>
              </a:rPr>
              <a:t> </a:t>
            </a:r>
            <a:r>
              <a:rPr lang="en-US" sz="3200" spc="160" dirty="0" err="1">
                <a:solidFill>
                  <a:srgbClr val="FAFDFF"/>
                </a:solidFill>
                <a:latin typeface="Poppins Light"/>
              </a:rPr>
              <a:t>bir</a:t>
            </a:r>
            <a:r>
              <a:rPr lang="en-US" sz="3200" spc="160" dirty="0">
                <a:solidFill>
                  <a:srgbClr val="FAFDFF"/>
                </a:solidFill>
                <a:latin typeface="Poppins Light"/>
              </a:rPr>
              <a:t> </a:t>
            </a:r>
            <a:r>
              <a:rPr lang="en-US" sz="3200" spc="160" dirty="0" err="1">
                <a:solidFill>
                  <a:srgbClr val="FAFDFF"/>
                </a:solidFill>
                <a:latin typeface="Poppins Light"/>
              </a:rPr>
              <a:t>görünüm</a:t>
            </a:r>
            <a:r>
              <a:rPr lang="en-US" sz="3200" spc="160" dirty="0">
                <a:solidFill>
                  <a:srgbClr val="FAFDFF"/>
                </a:solidFill>
                <a:latin typeface="Poppins Light"/>
              </a:rPr>
              <a:t> </a:t>
            </a:r>
            <a:r>
              <a:rPr lang="en-US" sz="3200" spc="160" dirty="0" err="1">
                <a:solidFill>
                  <a:srgbClr val="FAFDFF"/>
                </a:solidFill>
                <a:latin typeface="Poppins Light"/>
              </a:rPr>
              <a:t>taşırlar</a:t>
            </a:r>
            <a:r>
              <a:rPr lang="en-US" sz="3200" spc="160" dirty="0">
                <a:solidFill>
                  <a:srgbClr val="FAFDFF"/>
                </a:solidFill>
                <a:latin typeface="Poppins Light"/>
              </a:rPr>
              <a:t>. </a:t>
            </a:r>
            <a:r>
              <a:rPr lang="en-US" sz="3200" spc="160" dirty="0" err="1">
                <a:solidFill>
                  <a:srgbClr val="FAFDFF"/>
                </a:solidFill>
                <a:latin typeface="Poppins Light"/>
              </a:rPr>
              <a:t>Piyano</a:t>
            </a:r>
            <a:r>
              <a:rPr lang="en-US" sz="3200" spc="160" dirty="0">
                <a:solidFill>
                  <a:srgbClr val="FAFDFF"/>
                </a:solidFill>
                <a:latin typeface="Poppins Light"/>
              </a:rPr>
              <a:t>, </a:t>
            </a:r>
            <a:r>
              <a:rPr lang="en-US" sz="3200" spc="160" dirty="0" err="1">
                <a:solidFill>
                  <a:srgbClr val="FAFDFF"/>
                </a:solidFill>
                <a:latin typeface="Poppins Light"/>
              </a:rPr>
              <a:t>elektronik</a:t>
            </a:r>
            <a:r>
              <a:rPr lang="en-US" sz="3200" spc="160" dirty="0">
                <a:solidFill>
                  <a:srgbClr val="FAFDFF"/>
                </a:solidFill>
                <a:latin typeface="Poppins Light"/>
              </a:rPr>
              <a:t> </a:t>
            </a:r>
            <a:r>
              <a:rPr lang="en-US" sz="3200" spc="160" dirty="0" err="1">
                <a:solidFill>
                  <a:srgbClr val="FAFDFF"/>
                </a:solidFill>
                <a:latin typeface="Poppins Light"/>
              </a:rPr>
              <a:t>piyano</a:t>
            </a:r>
            <a:r>
              <a:rPr lang="en-US" sz="3200" spc="160" dirty="0">
                <a:solidFill>
                  <a:srgbClr val="FAFDFF"/>
                </a:solidFill>
                <a:latin typeface="Poppins Light"/>
              </a:rPr>
              <a:t>, </a:t>
            </a:r>
            <a:r>
              <a:rPr lang="en-US" sz="3200" spc="160" dirty="0" err="1">
                <a:solidFill>
                  <a:srgbClr val="FAFDFF"/>
                </a:solidFill>
                <a:latin typeface="Poppins Light"/>
              </a:rPr>
              <a:t>klavsen</a:t>
            </a:r>
            <a:r>
              <a:rPr lang="en-US" sz="3200" spc="160" dirty="0">
                <a:solidFill>
                  <a:srgbClr val="FAFDFF"/>
                </a:solidFill>
                <a:latin typeface="Poppins Light"/>
              </a:rPr>
              <a:t>, </a:t>
            </a:r>
            <a:r>
              <a:rPr lang="en-US" sz="3200" spc="160" dirty="0" err="1">
                <a:solidFill>
                  <a:srgbClr val="FAFDFF"/>
                </a:solidFill>
                <a:latin typeface="Poppins Light"/>
              </a:rPr>
              <a:t>kilise</a:t>
            </a:r>
            <a:r>
              <a:rPr lang="en-US" sz="3200" spc="160" dirty="0">
                <a:solidFill>
                  <a:srgbClr val="FAFDFF"/>
                </a:solidFill>
                <a:latin typeface="Poppins Light"/>
              </a:rPr>
              <a:t> </a:t>
            </a:r>
            <a:r>
              <a:rPr lang="en-US" sz="3200" spc="160" dirty="0" err="1">
                <a:solidFill>
                  <a:srgbClr val="FAFDFF"/>
                </a:solidFill>
                <a:latin typeface="Poppins Light"/>
              </a:rPr>
              <a:t>orgu</a:t>
            </a:r>
            <a:r>
              <a:rPr lang="en-US" sz="3200" spc="160" dirty="0">
                <a:solidFill>
                  <a:srgbClr val="FAFDFF"/>
                </a:solidFill>
                <a:latin typeface="Poppins Light"/>
              </a:rPr>
              <a:t>, </a:t>
            </a:r>
            <a:r>
              <a:rPr lang="en-US" sz="3200" spc="160" dirty="0" err="1">
                <a:solidFill>
                  <a:srgbClr val="FAFDFF"/>
                </a:solidFill>
                <a:latin typeface="Poppins Light"/>
              </a:rPr>
              <a:t>akordiyon</a:t>
            </a:r>
            <a:r>
              <a:rPr lang="en-US" sz="3200" spc="160" dirty="0">
                <a:solidFill>
                  <a:srgbClr val="FAFDFF"/>
                </a:solidFill>
                <a:latin typeface="Poppins Light"/>
              </a:rPr>
              <a:t> </a:t>
            </a:r>
            <a:r>
              <a:rPr lang="en-US" sz="3200" spc="160" dirty="0" err="1">
                <a:solidFill>
                  <a:srgbClr val="FAFDFF"/>
                </a:solidFill>
                <a:latin typeface="Poppins Light"/>
              </a:rPr>
              <a:t>ve</a:t>
            </a:r>
            <a:r>
              <a:rPr lang="en-US" sz="3200" spc="160" dirty="0">
                <a:solidFill>
                  <a:srgbClr val="FAFDFF"/>
                </a:solidFill>
                <a:latin typeface="Poppins Light"/>
              </a:rPr>
              <a:t> </a:t>
            </a:r>
            <a:r>
              <a:rPr lang="en-US" sz="3200" spc="160" dirty="0" err="1">
                <a:solidFill>
                  <a:srgbClr val="FAFDFF"/>
                </a:solidFill>
                <a:latin typeface="Poppins Light"/>
              </a:rPr>
              <a:t>melodika</a:t>
            </a:r>
            <a:r>
              <a:rPr lang="en-US" sz="3200" spc="160" dirty="0">
                <a:solidFill>
                  <a:srgbClr val="FAFDFF"/>
                </a:solidFill>
                <a:latin typeface="Poppins Light"/>
              </a:rPr>
              <a:t> </a:t>
            </a:r>
            <a:r>
              <a:rPr lang="en-US" sz="3200" spc="160" dirty="0" err="1">
                <a:solidFill>
                  <a:srgbClr val="FAFDFF"/>
                </a:solidFill>
                <a:latin typeface="Poppins Light"/>
              </a:rPr>
              <a:t>klavyeli</a:t>
            </a:r>
            <a:r>
              <a:rPr lang="en-US" sz="3200" spc="160" dirty="0">
                <a:solidFill>
                  <a:srgbClr val="FAFDFF"/>
                </a:solidFill>
                <a:latin typeface="Poppins Light"/>
              </a:rPr>
              <a:t> </a:t>
            </a:r>
            <a:r>
              <a:rPr lang="en-US" sz="3200" spc="160" dirty="0" err="1">
                <a:solidFill>
                  <a:srgbClr val="FAFDFF"/>
                </a:solidFill>
                <a:latin typeface="Poppins Light"/>
              </a:rPr>
              <a:t>müzik</a:t>
            </a:r>
            <a:r>
              <a:rPr lang="en-US" sz="3200" spc="160" dirty="0">
                <a:solidFill>
                  <a:srgbClr val="FAFDFF"/>
                </a:solidFill>
                <a:latin typeface="Poppins Light"/>
              </a:rPr>
              <a:t> </a:t>
            </a:r>
            <a:r>
              <a:rPr lang="en-US" sz="3200" spc="160" dirty="0" err="1">
                <a:solidFill>
                  <a:srgbClr val="FAFDFF"/>
                </a:solidFill>
                <a:latin typeface="Poppins Light"/>
              </a:rPr>
              <a:t>aletlerinden</a:t>
            </a:r>
            <a:r>
              <a:rPr lang="en-US" sz="3200" spc="160" dirty="0">
                <a:solidFill>
                  <a:srgbClr val="FAFDFF"/>
                </a:solidFill>
                <a:latin typeface="Poppins Light"/>
              </a:rPr>
              <a:t> </a:t>
            </a:r>
            <a:r>
              <a:rPr lang="en-US" sz="3200" spc="160" dirty="0" err="1">
                <a:solidFill>
                  <a:srgbClr val="FAFDFF"/>
                </a:solidFill>
                <a:latin typeface="Poppins Light"/>
              </a:rPr>
              <a:t>bazılarıdır</a:t>
            </a:r>
            <a:r>
              <a:rPr lang="en-US" sz="3200" spc="160" dirty="0">
                <a:solidFill>
                  <a:srgbClr val="FAFDFF"/>
                </a:solidFill>
                <a:latin typeface="Poppins Light"/>
              </a:rPr>
              <a:t>.</a:t>
            </a:r>
          </a:p>
        </p:txBody>
      </p:sp>
      <p:sp>
        <p:nvSpPr>
          <p:cNvPr id="5" name="AutoShape 5"/>
          <p:cNvSpPr/>
          <p:nvPr/>
        </p:nvSpPr>
        <p:spPr>
          <a:xfrm>
            <a:off x="16558409" y="9166938"/>
            <a:ext cx="700891" cy="91362"/>
          </a:xfrm>
          <a:prstGeom prst="rect">
            <a:avLst/>
          </a:prstGeom>
          <a:solidFill>
            <a:srgbClr val="FAFDFF"/>
          </a:solidFill>
        </p:spPr>
      </p:sp>
      <p:sp>
        <p:nvSpPr>
          <p:cNvPr id="6" name="TextBox 6"/>
          <p:cNvSpPr txBox="1"/>
          <p:nvPr/>
        </p:nvSpPr>
        <p:spPr>
          <a:xfrm rot="5400000">
            <a:off x="13482284" y="4323116"/>
            <a:ext cx="7080955"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TUŞLU ÇALGILAR</a:t>
            </a:r>
          </a:p>
        </p:txBody>
      </p:sp>
      <p:pic>
        <p:nvPicPr>
          <p:cNvPr id="1026" name="Picture 2" descr="C:\Users\user\Downloads\Logo\dersimiz.com.png"/>
          <p:cNvPicPr>
            <a:picLocks noChangeAspect="1" noChangeArrowheads="1"/>
          </p:cNvPicPr>
          <p:nvPr/>
        </p:nvPicPr>
        <p:blipFill>
          <a:blip r:embed="rId4" cstate="print"/>
          <a:srcRect/>
          <a:stretch>
            <a:fillRect/>
          </a:stretch>
        </p:blipFill>
        <p:spPr bwMode="auto">
          <a:xfrm>
            <a:off x="15697200" y="9639300"/>
            <a:ext cx="1809750" cy="333375"/>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B0F1E"/>
        </a:solidFill>
        <a:effectLst/>
      </p:bgPr>
    </p:bg>
    <p:spTree>
      <p:nvGrpSpPr>
        <p:cNvPr id="1" name=""/>
        <p:cNvGrpSpPr/>
        <p:nvPr/>
      </p:nvGrpSpPr>
      <p:grpSpPr>
        <a:xfrm>
          <a:off x="0" y="0"/>
          <a:ext cx="0" cy="0"/>
          <a:chOff x="0" y="0"/>
          <a:chExt cx="0" cy="0"/>
        </a:xfrm>
      </p:grpSpPr>
      <p:pic>
        <p:nvPicPr>
          <p:cNvPr id="1027" name="Picture 3" descr="C:\Users\user\Desktop\5898.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124200" y="1866900"/>
            <a:ext cx="11125200" cy="6549034"/>
          </a:xfrm>
          <a:prstGeom prst="rect">
            <a:avLst/>
          </a:prstGeom>
          <a:noFill/>
        </p:spPr>
      </p:pic>
      <p:sp>
        <p:nvSpPr>
          <p:cNvPr id="3" name="AutoShape 3"/>
          <p:cNvSpPr/>
          <p:nvPr/>
        </p:nvSpPr>
        <p:spPr>
          <a:xfrm>
            <a:off x="1028700" y="9258300"/>
            <a:ext cx="700891" cy="91362"/>
          </a:xfrm>
          <a:prstGeom prst="rect">
            <a:avLst/>
          </a:prstGeom>
          <a:solidFill>
            <a:srgbClr val="FAFDFF"/>
          </a:solidFill>
        </p:spPr>
      </p:sp>
      <p:sp>
        <p:nvSpPr>
          <p:cNvPr id="5" name="TextBox 5"/>
          <p:cNvSpPr txBox="1"/>
          <p:nvPr/>
        </p:nvSpPr>
        <p:spPr>
          <a:xfrm>
            <a:off x="5029200" y="4457700"/>
            <a:ext cx="7412446" cy="1359346"/>
          </a:xfrm>
          <a:prstGeom prst="rect">
            <a:avLst/>
          </a:prstGeom>
        </p:spPr>
        <p:txBody>
          <a:bodyPr lIns="0" tIns="0" rIns="0" bIns="0" rtlCol="0" anchor="t">
            <a:spAutoFit/>
          </a:bodyPr>
          <a:lstStyle/>
          <a:p>
            <a:pPr algn="ctr">
              <a:lnSpc>
                <a:spcPts val="10600"/>
              </a:lnSpc>
            </a:pPr>
            <a:r>
              <a:rPr lang="tr-TR" sz="10000" b="1" spc="-170" dirty="0" smtClean="0">
                <a:solidFill>
                  <a:srgbClr val="FAFDFF"/>
                </a:solidFill>
                <a:latin typeface="Poppins Bold Bold Italics"/>
              </a:rPr>
              <a:t>SON</a:t>
            </a:r>
            <a:endParaRPr lang="en-US" sz="10000" b="1" spc="-170" dirty="0">
              <a:solidFill>
                <a:srgbClr val="FAFDFF"/>
              </a:solidFill>
              <a:latin typeface="Poppins Bold Bold Italics"/>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914D"/>
        </a:solidFill>
        <a:effectLst/>
      </p:bgPr>
    </p:bg>
    <p:spTree>
      <p:nvGrpSpPr>
        <p:cNvPr id="1" name=""/>
        <p:cNvGrpSpPr/>
        <p:nvPr/>
      </p:nvGrpSpPr>
      <p:grpSpPr>
        <a:xfrm>
          <a:off x="0" y="0"/>
          <a:ext cx="0" cy="0"/>
          <a:chOff x="0" y="0"/>
          <a:chExt cx="0" cy="0"/>
        </a:xfrm>
      </p:grpSpPr>
      <p:sp>
        <p:nvSpPr>
          <p:cNvPr id="2" name="AutoShape 2"/>
          <p:cNvSpPr/>
          <p:nvPr/>
        </p:nvSpPr>
        <p:spPr>
          <a:xfrm>
            <a:off x="1028700" y="1028700"/>
            <a:ext cx="16230600" cy="8229600"/>
          </a:xfrm>
          <a:prstGeom prst="rect">
            <a:avLst/>
          </a:prstGeom>
          <a:solidFill>
            <a:srgbClr val="0B0F1E"/>
          </a:solidFill>
        </p:spPr>
      </p:sp>
      <p:grpSp>
        <p:nvGrpSpPr>
          <p:cNvPr id="3" name="Group 3"/>
          <p:cNvGrpSpPr/>
          <p:nvPr/>
        </p:nvGrpSpPr>
        <p:grpSpPr>
          <a:xfrm>
            <a:off x="1561748" y="1685796"/>
            <a:ext cx="7080955" cy="3226882"/>
            <a:chOff x="0" y="0"/>
            <a:chExt cx="9441273" cy="4302509"/>
          </a:xfrm>
        </p:grpSpPr>
        <p:sp>
          <p:nvSpPr>
            <p:cNvPr id="4" name="TextBox 4"/>
            <p:cNvSpPr txBox="1"/>
            <p:nvPr/>
          </p:nvSpPr>
          <p:spPr>
            <a:xfrm>
              <a:off x="0" y="-100965"/>
              <a:ext cx="9441273" cy="3156754"/>
            </a:xfrm>
            <a:prstGeom prst="rect">
              <a:avLst/>
            </a:prstGeom>
          </p:spPr>
          <p:txBody>
            <a:bodyPr lIns="0" tIns="0" rIns="0" bIns="0" rtlCol="0" anchor="t">
              <a:spAutoFit/>
            </a:bodyPr>
            <a:lstStyle/>
            <a:p>
              <a:pPr>
                <a:lnSpc>
                  <a:spcPts val="9504"/>
                </a:lnSpc>
              </a:pPr>
              <a:r>
                <a:rPr lang="en-US" sz="7200" b="1" dirty="0" err="1">
                  <a:solidFill>
                    <a:srgbClr val="FAFDFF"/>
                  </a:solidFill>
                  <a:latin typeface="Poppins Bold Bold Italics"/>
                </a:rPr>
                <a:t>Müzik</a:t>
              </a:r>
              <a:r>
                <a:rPr lang="en-US" sz="7200" b="1" dirty="0">
                  <a:solidFill>
                    <a:srgbClr val="FAFDFF"/>
                  </a:solidFill>
                  <a:latin typeface="Poppins Bold Bold Italics"/>
                </a:rPr>
                <a:t> </a:t>
              </a:r>
              <a:r>
                <a:rPr lang="en-US" sz="7200" b="1" dirty="0" err="1">
                  <a:solidFill>
                    <a:srgbClr val="FAFDFF"/>
                  </a:solidFill>
                  <a:latin typeface="Poppins Bold Bold Italics"/>
                </a:rPr>
                <a:t>aleti</a:t>
              </a:r>
              <a:r>
                <a:rPr lang="en-US" sz="7200" b="1" dirty="0">
                  <a:solidFill>
                    <a:srgbClr val="FAFDFF"/>
                  </a:solidFill>
                  <a:latin typeface="Poppins Bold Bold Italics"/>
                </a:rPr>
                <a:t> (</a:t>
              </a:r>
              <a:r>
                <a:rPr lang="en-US" sz="7200" b="1" dirty="0" err="1">
                  <a:solidFill>
                    <a:srgbClr val="FAFDFF"/>
                  </a:solidFill>
                  <a:latin typeface="Poppins Bold Bold Italics"/>
                </a:rPr>
                <a:t>çalgı</a:t>
              </a:r>
              <a:r>
                <a:rPr lang="en-US" sz="7200" b="1" dirty="0">
                  <a:solidFill>
                    <a:srgbClr val="FAFDFF"/>
                  </a:solidFill>
                  <a:latin typeface="Poppins Bold Bold Italics"/>
                </a:rPr>
                <a:t>) </a:t>
              </a:r>
              <a:r>
                <a:rPr lang="en-US" sz="7200" b="1" dirty="0" err="1">
                  <a:solidFill>
                    <a:srgbClr val="FAFDFF"/>
                  </a:solidFill>
                  <a:latin typeface="Poppins Bold Bold Italics"/>
                </a:rPr>
                <a:t>nedir</a:t>
              </a:r>
              <a:r>
                <a:rPr lang="en-US" sz="7200" b="1" dirty="0">
                  <a:solidFill>
                    <a:srgbClr val="FAFDFF"/>
                  </a:solidFill>
                  <a:latin typeface="Poppins Bold Bold Italics"/>
                </a:rPr>
                <a:t>?</a:t>
              </a:r>
            </a:p>
          </p:txBody>
        </p:sp>
        <p:sp>
          <p:nvSpPr>
            <p:cNvPr id="5" name="TextBox 5"/>
            <p:cNvSpPr txBox="1"/>
            <p:nvPr/>
          </p:nvSpPr>
          <p:spPr>
            <a:xfrm>
              <a:off x="0" y="3649518"/>
              <a:ext cx="9441273" cy="652992"/>
            </a:xfrm>
            <a:prstGeom prst="rect">
              <a:avLst/>
            </a:prstGeom>
          </p:spPr>
          <p:txBody>
            <a:bodyPr lIns="0" tIns="0" rIns="0" bIns="0" rtlCol="0" anchor="t">
              <a:spAutoFit/>
            </a:bodyPr>
            <a:lstStyle/>
            <a:p>
              <a:pPr>
                <a:lnSpc>
                  <a:spcPts val="3840"/>
                </a:lnSpc>
              </a:pPr>
              <a:endParaRPr/>
            </a:p>
          </p:txBody>
        </p:sp>
      </p:grpSp>
      <p:sp>
        <p:nvSpPr>
          <p:cNvPr id="6" name="TextBox 6"/>
          <p:cNvSpPr txBox="1"/>
          <p:nvPr/>
        </p:nvSpPr>
        <p:spPr>
          <a:xfrm>
            <a:off x="7107197" y="5232748"/>
            <a:ext cx="9406331" cy="3453130"/>
          </a:xfrm>
          <a:prstGeom prst="rect">
            <a:avLst/>
          </a:prstGeom>
        </p:spPr>
        <p:txBody>
          <a:bodyPr lIns="0" tIns="0" rIns="0" bIns="0" rtlCol="0" anchor="t">
            <a:spAutoFit/>
          </a:bodyPr>
          <a:lstStyle/>
          <a:p>
            <a:pPr algn="just">
              <a:lnSpc>
                <a:spcPts val="3919"/>
              </a:lnSpc>
            </a:pPr>
            <a:r>
              <a:rPr lang="en-US" sz="2800">
                <a:solidFill>
                  <a:srgbClr val="FAFDFF"/>
                </a:solidFill>
                <a:latin typeface="Poppins Light Bold"/>
              </a:rPr>
              <a:t>  Çalgı veya müzik aleti veya enstrüman, müzik yapmak için kullanılan aletlere verilen genel isimdir. Prensip olarak, ses çıkaran her nesne çalgı olabilir; ancak bir nesneyi çalgı yapan şey, müzik yapmak amacıyla kullanılmasıdır. Çalgıların tarihi, insan kültürünün başlarına kadar uzanır. İlk çalgıların ritüellerde kullanıldığı düşünülmektedir.</a:t>
            </a:r>
          </a:p>
        </p:txBody>
      </p:sp>
      <p:sp>
        <p:nvSpPr>
          <p:cNvPr id="7" name="AutoShape 7"/>
          <p:cNvSpPr/>
          <p:nvPr/>
        </p:nvSpPr>
        <p:spPr>
          <a:xfrm>
            <a:off x="15812638" y="1640116"/>
            <a:ext cx="700891" cy="91362"/>
          </a:xfrm>
          <a:prstGeom prst="rect">
            <a:avLst/>
          </a:prstGeom>
          <a:solidFill>
            <a:srgbClr val="FAFDFF"/>
          </a:solidFill>
        </p:spPr>
      </p:sp>
      <p:pic>
        <p:nvPicPr>
          <p:cNvPr id="8" name="Picture 8"/>
          <p:cNvPicPr>
            <a:picLocks noChangeAspect="1"/>
          </p:cNvPicPr>
          <p:nvPr/>
        </p:nvPicPr>
        <p:blipFill>
          <a:blip r:embed="rId2" cstate="print"/>
          <a:srcRect/>
          <a:stretch>
            <a:fillRect/>
          </a:stretch>
        </p:blipFill>
        <p:spPr>
          <a:xfrm>
            <a:off x="12014109" y="1731477"/>
            <a:ext cx="3150286" cy="2531685"/>
          </a:xfrm>
          <a:prstGeom prst="rect">
            <a:avLst/>
          </a:prstGeom>
        </p:spPr>
      </p:pic>
      <p:pic>
        <p:nvPicPr>
          <p:cNvPr id="9" name="Picture 9"/>
          <p:cNvPicPr>
            <a:picLocks noChangeAspect="1"/>
          </p:cNvPicPr>
          <p:nvPr/>
        </p:nvPicPr>
        <p:blipFill>
          <a:blip r:embed="rId3" cstate="print"/>
          <a:srcRect/>
          <a:stretch>
            <a:fillRect/>
          </a:stretch>
        </p:blipFill>
        <p:spPr>
          <a:xfrm>
            <a:off x="9648704" y="2059364"/>
            <a:ext cx="1482555" cy="2203798"/>
          </a:xfrm>
          <a:prstGeom prst="rect">
            <a:avLst/>
          </a:prstGeom>
        </p:spPr>
      </p:pic>
      <p:pic>
        <p:nvPicPr>
          <p:cNvPr id="10" name="Picture 10"/>
          <p:cNvPicPr>
            <a:picLocks noChangeAspect="1"/>
          </p:cNvPicPr>
          <p:nvPr/>
        </p:nvPicPr>
        <p:blipFill>
          <a:blip r:embed="rId4" cstate="print"/>
          <a:srcRect/>
          <a:stretch>
            <a:fillRect/>
          </a:stretch>
        </p:blipFill>
        <p:spPr>
          <a:xfrm>
            <a:off x="1561748" y="4571078"/>
            <a:ext cx="1541180" cy="4114800"/>
          </a:xfrm>
          <a:prstGeom prst="rect">
            <a:avLst/>
          </a:prstGeom>
        </p:spPr>
      </p:pic>
      <p:pic>
        <p:nvPicPr>
          <p:cNvPr id="11" name="Picture 11"/>
          <p:cNvPicPr>
            <a:picLocks noChangeAspect="1"/>
          </p:cNvPicPr>
          <p:nvPr/>
        </p:nvPicPr>
        <p:blipFill>
          <a:blip r:embed="rId5" cstate="print"/>
          <a:srcRect/>
          <a:stretch>
            <a:fillRect/>
          </a:stretch>
        </p:blipFill>
        <p:spPr>
          <a:xfrm>
            <a:off x="1028700" y="4172836"/>
            <a:ext cx="5639509" cy="4513042"/>
          </a:xfrm>
          <a:prstGeom prst="rect">
            <a:avLst/>
          </a:prstGeom>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srcRect l="4625" r="19152"/>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028700" y="1028700"/>
            <a:ext cx="10172700" cy="8229600"/>
          </a:xfrm>
          <a:prstGeom prst="rect">
            <a:avLst/>
          </a:prstGeom>
          <a:solidFill>
            <a:srgbClr val="FF914D">
              <a:alpha val="74901"/>
            </a:srgbClr>
          </a:solidFill>
        </p:spPr>
      </p:sp>
      <p:sp>
        <p:nvSpPr>
          <p:cNvPr id="3" name="AutoShape 3"/>
          <p:cNvSpPr/>
          <p:nvPr/>
        </p:nvSpPr>
        <p:spPr>
          <a:xfrm>
            <a:off x="16558409" y="1028700"/>
            <a:ext cx="700891" cy="91362"/>
          </a:xfrm>
          <a:prstGeom prst="rect">
            <a:avLst/>
          </a:prstGeom>
          <a:solidFill>
            <a:srgbClr val="FAFDFF"/>
          </a:solidFill>
        </p:spPr>
      </p:sp>
      <p:sp>
        <p:nvSpPr>
          <p:cNvPr id="4" name="TextBox 4"/>
          <p:cNvSpPr txBox="1"/>
          <p:nvPr/>
        </p:nvSpPr>
        <p:spPr>
          <a:xfrm>
            <a:off x="1453445" y="22860"/>
            <a:ext cx="7690555" cy="1028065"/>
          </a:xfrm>
          <a:prstGeom prst="rect">
            <a:avLst/>
          </a:prstGeom>
        </p:spPr>
        <p:txBody>
          <a:bodyPr lIns="0" tIns="0" rIns="0" bIns="0" rtlCol="0" anchor="t">
            <a:spAutoFit/>
          </a:bodyPr>
          <a:lstStyle/>
          <a:p>
            <a:pPr>
              <a:lnSpc>
                <a:spcPts val="7920"/>
              </a:lnSpc>
            </a:pPr>
            <a:endParaRPr/>
          </a:p>
        </p:txBody>
      </p:sp>
      <p:sp>
        <p:nvSpPr>
          <p:cNvPr id="5" name="TextBox 5"/>
          <p:cNvSpPr txBox="1"/>
          <p:nvPr/>
        </p:nvSpPr>
        <p:spPr>
          <a:xfrm>
            <a:off x="1742825" y="2534920"/>
            <a:ext cx="7992402" cy="5083810"/>
          </a:xfrm>
          <a:prstGeom prst="rect">
            <a:avLst/>
          </a:prstGeom>
        </p:spPr>
        <p:txBody>
          <a:bodyPr lIns="0" tIns="0" rIns="0" bIns="0" rtlCol="0" anchor="t">
            <a:spAutoFit/>
          </a:bodyPr>
          <a:lstStyle/>
          <a:p>
            <a:pPr>
              <a:lnSpc>
                <a:spcPts val="5040"/>
              </a:lnSpc>
            </a:pPr>
            <a:r>
              <a:rPr lang="en-US" sz="3600">
                <a:solidFill>
                  <a:srgbClr val="FFFFFF"/>
                </a:solidFill>
                <a:latin typeface="Arimo Bold"/>
              </a:rPr>
              <a:t>Çalgılar çalınış şekillerine göre şu şekilde gruplandırılırlar:</a:t>
            </a:r>
          </a:p>
          <a:p>
            <a:pPr>
              <a:lnSpc>
                <a:spcPts val="5040"/>
              </a:lnSpc>
            </a:pPr>
            <a:endParaRPr/>
          </a:p>
          <a:p>
            <a:pPr>
              <a:lnSpc>
                <a:spcPts val="5040"/>
              </a:lnSpc>
            </a:pPr>
            <a:r>
              <a:rPr lang="en-US" sz="3600">
                <a:solidFill>
                  <a:srgbClr val="FFFFFF"/>
                </a:solidFill>
                <a:latin typeface="Arimo Bold"/>
              </a:rPr>
              <a:t>O Telli çalgılar</a:t>
            </a:r>
          </a:p>
          <a:p>
            <a:pPr>
              <a:lnSpc>
                <a:spcPts val="5040"/>
              </a:lnSpc>
            </a:pPr>
            <a:r>
              <a:rPr lang="en-US" sz="3600">
                <a:solidFill>
                  <a:srgbClr val="FFFFFF"/>
                </a:solidFill>
                <a:latin typeface="Arimo Bold"/>
              </a:rPr>
              <a:t>O Vurmalı çalgılar</a:t>
            </a:r>
          </a:p>
          <a:p>
            <a:pPr>
              <a:lnSpc>
                <a:spcPts val="5040"/>
              </a:lnSpc>
            </a:pPr>
            <a:r>
              <a:rPr lang="en-US" sz="3600">
                <a:solidFill>
                  <a:srgbClr val="FFFFFF"/>
                </a:solidFill>
                <a:latin typeface="Arimo Bold"/>
              </a:rPr>
              <a:t>O Nefesli çalgılar</a:t>
            </a:r>
          </a:p>
          <a:p>
            <a:pPr>
              <a:lnSpc>
                <a:spcPts val="5040"/>
              </a:lnSpc>
            </a:pPr>
            <a:r>
              <a:rPr lang="en-US" sz="3600">
                <a:solidFill>
                  <a:srgbClr val="FFFFFF"/>
                </a:solidFill>
                <a:latin typeface="Arimo Bold"/>
              </a:rPr>
              <a:t>O Yaylı çalgılar</a:t>
            </a:r>
          </a:p>
          <a:p>
            <a:pPr>
              <a:lnSpc>
                <a:spcPts val="5040"/>
              </a:lnSpc>
            </a:pPr>
            <a:r>
              <a:rPr lang="en-US" sz="3600">
                <a:solidFill>
                  <a:srgbClr val="FFFFFF"/>
                </a:solidFill>
                <a:latin typeface="Arimo Bold"/>
              </a:rPr>
              <a:t>O Tuşlu çalgılar</a:t>
            </a: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srcRect t="7786" b="7786"/>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 y="6591300"/>
            <a:ext cx="15084779" cy="3695700"/>
          </a:xfrm>
          <a:prstGeom prst="rect">
            <a:avLst/>
          </a:prstGeom>
          <a:solidFill>
            <a:srgbClr val="FF914D">
              <a:alpha val="74901"/>
            </a:srgbClr>
          </a:solidFill>
        </p:spPr>
      </p:sp>
      <p:sp>
        <p:nvSpPr>
          <p:cNvPr id="3" name="TextBox 3"/>
          <p:cNvSpPr txBox="1"/>
          <p:nvPr/>
        </p:nvSpPr>
        <p:spPr>
          <a:xfrm>
            <a:off x="1025879" y="7958455"/>
            <a:ext cx="12910312" cy="1028065"/>
          </a:xfrm>
          <a:prstGeom prst="rect">
            <a:avLst/>
          </a:prstGeom>
        </p:spPr>
        <p:txBody>
          <a:bodyPr lIns="0" tIns="0" rIns="0" bIns="0" rtlCol="0" anchor="t">
            <a:spAutoFit/>
          </a:bodyPr>
          <a:lstStyle/>
          <a:p>
            <a:pPr>
              <a:lnSpc>
                <a:spcPts val="7920"/>
              </a:lnSpc>
            </a:pPr>
            <a:r>
              <a:rPr lang="en-US" sz="7200">
                <a:solidFill>
                  <a:srgbClr val="FAFDFF"/>
                </a:solidFill>
                <a:latin typeface="Poppins Bold Bold Italics"/>
              </a:rPr>
              <a:t>Telli Çalgılar</a:t>
            </a:r>
          </a:p>
        </p:txBody>
      </p:sp>
      <p:sp>
        <p:nvSpPr>
          <p:cNvPr id="4" name="TextBox 4"/>
          <p:cNvSpPr txBox="1"/>
          <p:nvPr/>
        </p:nvSpPr>
        <p:spPr>
          <a:xfrm rot="5400000">
            <a:off x="13406074" y="4399326"/>
            <a:ext cx="7233378" cy="492125"/>
          </a:xfrm>
          <a:prstGeom prst="rect">
            <a:avLst/>
          </a:prstGeom>
        </p:spPr>
        <p:txBody>
          <a:bodyPr lIns="0" tIns="0" rIns="0" bIns="0" rtlCol="0" anchor="t">
            <a:spAutoFit/>
          </a:bodyPr>
          <a:lstStyle/>
          <a:p>
            <a:pPr>
              <a:lnSpc>
                <a:spcPts val="3840"/>
              </a:lnSpc>
            </a:pPr>
            <a:r>
              <a:rPr lang="en-US" sz="3200" b="1" spc="256" dirty="0" smtClean="0">
                <a:solidFill>
                  <a:srgbClr val="FAFDFF"/>
                </a:solidFill>
                <a:latin typeface="Poppins Bold Italics"/>
              </a:rPr>
              <a:t>TELLI </a:t>
            </a:r>
            <a:r>
              <a:rPr lang="en-US" sz="3200" b="1" spc="256" dirty="0">
                <a:solidFill>
                  <a:srgbClr val="FAFDFF"/>
                </a:solidFill>
                <a:latin typeface="Poppins Bold Italics"/>
              </a:rPr>
              <a:t>ÇALGILAR NELERDIR?</a:t>
            </a:r>
          </a:p>
        </p:txBody>
      </p:sp>
      <p:sp>
        <p:nvSpPr>
          <p:cNvPr id="5" name="TextBox 5"/>
          <p:cNvSpPr txBox="1"/>
          <p:nvPr/>
        </p:nvSpPr>
        <p:spPr>
          <a:xfrm>
            <a:off x="1028700" y="4638256"/>
            <a:ext cx="4452058" cy="523875"/>
          </a:xfrm>
          <a:prstGeom prst="rect">
            <a:avLst/>
          </a:prstGeom>
        </p:spPr>
        <p:txBody>
          <a:bodyPr lIns="0" tIns="0" rIns="0" bIns="0" rtlCol="0" anchor="t">
            <a:spAutoFit/>
          </a:bodyPr>
          <a:lstStyle/>
          <a:p>
            <a:pPr>
              <a:lnSpc>
                <a:spcPts val="4200"/>
              </a:lnSpc>
            </a:pPr>
            <a:r>
              <a:rPr lang="en-US" sz="3000" spc="390">
                <a:solidFill>
                  <a:srgbClr val="FAFDFF"/>
                </a:solidFill>
                <a:latin typeface="Poppins Light Bold"/>
              </a:rPr>
              <a:t>TEZENELI ÇALGILAR</a:t>
            </a:r>
          </a:p>
        </p:txBody>
      </p:sp>
      <p:sp>
        <p:nvSpPr>
          <p:cNvPr id="6" name="TextBox 6"/>
          <p:cNvSpPr txBox="1"/>
          <p:nvPr/>
        </p:nvSpPr>
        <p:spPr>
          <a:xfrm>
            <a:off x="5829300" y="4638256"/>
            <a:ext cx="4452058" cy="1057275"/>
          </a:xfrm>
          <a:prstGeom prst="rect">
            <a:avLst/>
          </a:prstGeom>
        </p:spPr>
        <p:txBody>
          <a:bodyPr lIns="0" tIns="0" rIns="0" bIns="0" rtlCol="0" anchor="t">
            <a:spAutoFit/>
          </a:bodyPr>
          <a:lstStyle/>
          <a:p>
            <a:pPr>
              <a:lnSpc>
                <a:spcPts val="4200"/>
              </a:lnSpc>
            </a:pPr>
            <a:r>
              <a:rPr lang="en-US" sz="3000" spc="390">
                <a:solidFill>
                  <a:srgbClr val="FAFDFF"/>
                </a:solidFill>
                <a:latin typeface="Poppins Light Bold"/>
              </a:rPr>
              <a:t>YAYLI TELLI ÇALGILAR</a:t>
            </a:r>
          </a:p>
        </p:txBody>
      </p:sp>
      <p:sp>
        <p:nvSpPr>
          <p:cNvPr id="7" name="TextBox 7"/>
          <p:cNvSpPr txBox="1"/>
          <p:nvPr/>
        </p:nvSpPr>
        <p:spPr>
          <a:xfrm>
            <a:off x="10664117" y="4638256"/>
            <a:ext cx="4452058" cy="1057275"/>
          </a:xfrm>
          <a:prstGeom prst="rect">
            <a:avLst/>
          </a:prstGeom>
        </p:spPr>
        <p:txBody>
          <a:bodyPr lIns="0" tIns="0" rIns="0" bIns="0" rtlCol="0" anchor="t">
            <a:spAutoFit/>
          </a:bodyPr>
          <a:lstStyle/>
          <a:p>
            <a:pPr>
              <a:lnSpc>
                <a:spcPts val="4200"/>
              </a:lnSpc>
            </a:pPr>
            <a:r>
              <a:rPr lang="en-US" sz="3000" spc="390">
                <a:solidFill>
                  <a:srgbClr val="FAFDFF"/>
                </a:solidFill>
                <a:latin typeface="Poppins Light Bold"/>
              </a:rPr>
              <a:t>VURMALI TELLI ÇALGILAR</a:t>
            </a:r>
          </a:p>
        </p:txBody>
      </p:sp>
      <p:sp>
        <p:nvSpPr>
          <p:cNvPr id="8" name="AutoShape 8"/>
          <p:cNvSpPr/>
          <p:nvPr/>
        </p:nvSpPr>
        <p:spPr>
          <a:xfrm>
            <a:off x="16558409" y="9075577"/>
            <a:ext cx="700891" cy="91362"/>
          </a:xfrm>
          <a:prstGeom prst="rect">
            <a:avLst/>
          </a:prstGeom>
          <a:solidFill>
            <a:srgbClr val="FAFDFF"/>
          </a:solidFill>
        </p:spPr>
      </p:sp>
      <p:grpSp>
        <p:nvGrpSpPr>
          <p:cNvPr id="9" name="Group 9"/>
          <p:cNvGrpSpPr/>
          <p:nvPr/>
        </p:nvGrpSpPr>
        <p:grpSpPr>
          <a:xfrm>
            <a:off x="1025879" y="1028700"/>
            <a:ext cx="14058900" cy="2857500"/>
            <a:chOff x="0" y="0"/>
            <a:chExt cx="18745200" cy="3810000"/>
          </a:xfrm>
        </p:grpSpPr>
        <p:pic>
          <p:nvPicPr>
            <p:cNvPr id="10" name="Picture 10"/>
            <p:cNvPicPr>
              <a:picLocks noChangeAspect="1"/>
            </p:cNvPicPr>
            <p:nvPr/>
          </p:nvPicPr>
          <p:blipFill>
            <a:blip r:embed="rId3" cstate="print"/>
            <a:srcRect t="3654" b="3654"/>
            <a:stretch>
              <a:fillRect/>
            </a:stretch>
          </p:blipFill>
          <p:spPr>
            <a:xfrm>
              <a:off x="0" y="0"/>
              <a:ext cx="6163733" cy="3810000"/>
            </a:xfrm>
            <a:prstGeom prst="rect">
              <a:avLst/>
            </a:prstGeom>
          </p:spPr>
        </p:pic>
        <p:pic>
          <p:nvPicPr>
            <p:cNvPr id="11" name="Picture 11"/>
            <p:cNvPicPr>
              <a:picLocks noChangeAspect="1"/>
            </p:cNvPicPr>
            <p:nvPr/>
          </p:nvPicPr>
          <p:blipFill>
            <a:blip r:embed="rId4" cstate="print"/>
            <a:srcRect l="51" r="51"/>
            <a:stretch>
              <a:fillRect/>
            </a:stretch>
          </p:blipFill>
          <p:spPr>
            <a:xfrm>
              <a:off x="6290733" y="0"/>
              <a:ext cx="6163733" cy="3810000"/>
            </a:xfrm>
            <a:prstGeom prst="rect">
              <a:avLst/>
            </a:prstGeom>
          </p:spPr>
        </p:pic>
        <p:pic>
          <p:nvPicPr>
            <p:cNvPr id="12" name="Picture 12"/>
            <p:cNvPicPr>
              <a:picLocks noChangeAspect="1"/>
            </p:cNvPicPr>
            <p:nvPr/>
          </p:nvPicPr>
          <p:blipFill>
            <a:blip r:embed="rId5" cstate="print"/>
            <a:srcRect t="3654" b="3654"/>
            <a:stretch>
              <a:fillRect/>
            </a:stretch>
          </p:blipFill>
          <p:spPr>
            <a:xfrm>
              <a:off x="12581467" y="0"/>
              <a:ext cx="6163733" cy="3810000"/>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914D"/>
        </a:solidFill>
        <a:effectLst/>
      </p:bgPr>
    </p:bg>
    <p:spTree>
      <p:nvGrpSpPr>
        <p:cNvPr id="1" name=""/>
        <p:cNvGrpSpPr/>
        <p:nvPr/>
      </p:nvGrpSpPr>
      <p:grpSpPr>
        <a:xfrm>
          <a:off x="0" y="0"/>
          <a:ext cx="0" cy="0"/>
          <a:chOff x="0" y="0"/>
          <a:chExt cx="0" cy="0"/>
        </a:xfrm>
      </p:grpSpPr>
      <p:sp>
        <p:nvSpPr>
          <p:cNvPr id="2" name="AutoShape 2"/>
          <p:cNvSpPr/>
          <p:nvPr/>
        </p:nvSpPr>
        <p:spPr>
          <a:xfrm>
            <a:off x="1028700" y="1028700"/>
            <a:ext cx="16230600" cy="8229600"/>
          </a:xfrm>
          <a:prstGeom prst="rect">
            <a:avLst/>
          </a:prstGeom>
          <a:solidFill>
            <a:srgbClr val="0B0F1E"/>
          </a:solidFill>
        </p:spPr>
      </p:sp>
      <p:sp>
        <p:nvSpPr>
          <p:cNvPr id="3" name="TextBox 3"/>
          <p:cNvSpPr txBox="1"/>
          <p:nvPr/>
        </p:nvSpPr>
        <p:spPr>
          <a:xfrm>
            <a:off x="1764116" y="2129267"/>
            <a:ext cx="7080955"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TELLI ÇALGILAR</a:t>
            </a:r>
          </a:p>
        </p:txBody>
      </p:sp>
      <p:sp>
        <p:nvSpPr>
          <p:cNvPr id="4" name="TextBox 4"/>
          <p:cNvSpPr txBox="1"/>
          <p:nvPr/>
        </p:nvSpPr>
        <p:spPr>
          <a:xfrm>
            <a:off x="1634381" y="3330002"/>
            <a:ext cx="15019238" cy="5057782"/>
          </a:xfrm>
          <a:prstGeom prst="rect">
            <a:avLst/>
          </a:prstGeom>
        </p:spPr>
        <p:txBody>
          <a:bodyPr lIns="0" tIns="0" rIns="0" bIns="0" rtlCol="0" anchor="t">
            <a:spAutoFit/>
          </a:bodyPr>
          <a:lstStyle/>
          <a:p>
            <a:pPr>
              <a:lnSpc>
                <a:spcPts val="3638"/>
              </a:lnSpc>
            </a:pPr>
            <a:r>
              <a:rPr lang="en-US" sz="2598">
                <a:solidFill>
                  <a:srgbClr val="FFFFFF"/>
                </a:solidFill>
                <a:latin typeface="Arimo"/>
              </a:rPr>
              <a:t>Telli çalgılar, titreşen teller aracılığı ile ses üreten müzik aletleridir. Üç ana grup altında incelenebilir:</a:t>
            </a:r>
          </a:p>
          <a:p>
            <a:pPr>
              <a:lnSpc>
                <a:spcPts val="3638"/>
              </a:lnSpc>
            </a:pPr>
            <a:endParaRPr/>
          </a:p>
          <a:p>
            <a:pPr>
              <a:lnSpc>
                <a:spcPts val="3638"/>
              </a:lnSpc>
            </a:pPr>
            <a:r>
              <a:rPr lang="en-US" sz="2598">
                <a:solidFill>
                  <a:srgbClr val="FF914D"/>
                </a:solidFill>
                <a:latin typeface="Arimo Bold"/>
              </a:rPr>
              <a:t>Tezeneli çalgılar:</a:t>
            </a:r>
            <a:r>
              <a:rPr lang="en-US" sz="2598">
                <a:solidFill>
                  <a:srgbClr val="FFFFFF"/>
                </a:solidFill>
                <a:latin typeface="Arimo Bold"/>
              </a:rPr>
              <a:t> </a:t>
            </a:r>
            <a:r>
              <a:rPr lang="en-US" sz="2598">
                <a:solidFill>
                  <a:srgbClr val="FFFFFF"/>
                </a:solidFill>
                <a:latin typeface="Arimo"/>
              </a:rPr>
              <a:t>Tellerin mızrap, pena vb. aletler yardımı ile çekip bırakılarak titreştirilmesi ile çalışır. Salt parmaklar da kullanılabilir. Bu tip çalgılara örnek olarak gitar,elektro gitar, bağlama, ut, tambur, cümbüş, mandolin, kanun, arp, tar gösterilebilir.</a:t>
            </a:r>
          </a:p>
          <a:p>
            <a:pPr>
              <a:lnSpc>
                <a:spcPts val="3638"/>
              </a:lnSpc>
            </a:pPr>
            <a:endParaRPr/>
          </a:p>
          <a:p>
            <a:pPr>
              <a:lnSpc>
                <a:spcPts val="3638"/>
              </a:lnSpc>
            </a:pPr>
            <a:r>
              <a:rPr lang="en-US" sz="2598">
                <a:solidFill>
                  <a:srgbClr val="FF914D"/>
                </a:solidFill>
                <a:latin typeface="Arimo Bold"/>
              </a:rPr>
              <a:t>Yaylı telli çalgılar: </a:t>
            </a:r>
            <a:r>
              <a:rPr lang="en-US" sz="2598">
                <a:solidFill>
                  <a:srgbClr val="FFFFFF"/>
                </a:solidFill>
                <a:latin typeface="Arimo"/>
              </a:rPr>
              <a:t>Çalgının telleri ile onu çalmakta kullanılan yayın kıllarının birbirine sürtülerek çekilmesi sonucu ses üretilir. Yaylı çalgılara örnek olarak keman ve kemençe gösterilebilir.</a:t>
            </a:r>
          </a:p>
          <a:p>
            <a:pPr>
              <a:lnSpc>
                <a:spcPts val="3638"/>
              </a:lnSpc>
            </a:pPr>
            <a:endParaRPr/>
          </a:p>
          <a:p>
            <a:pPr algn="l">
              <a:lnSpc>
                <a:spcPts val="3638"/>
              </a:lnSpc>
            </a:pPr>
            <a:r>
              <a:rPr lang="en-US" sz="2598">
                <a:solidFill>
                  <a:srgbClr val="FF914D"/>
                </a:solidFill>
                <a:latin typeface="Arimo Bold"/>
              </a:rPr>
              <a:t>Vurmalı telli çalgılar: </a:t>
            </a:r>
            <a:r>
              <a:rPr lang="en-US" sz="2598">
                <a:solidFill>
                  <a:srgbClr val="FFFFFF"/>
                </a:solidFill>
                <a:latin typeface="Arimo"/>
              </a:rPr>
              <a:t>Tellerin üzerine bir çekiç ile vurularak titreşim ve ses oluşturulur. Bu tip çalgıların en bilinen örneği piyanodur. (Piyano perküsyon sınıfına da dahil edilebilir.)</a:t>
            </a:r>
          </a:p>
        </p:txBody>
      </p:sp>
      <p:sp>
        <p:nvSpPr>
          <p:cNvPr id="5" name="AutoShape 5"/>
          <p:cNvSpPr/>
          <p:nvPr/>
        </p:nvSpPr>
        <p:spPr>
          <a:xfrm>
            <a:off x="15812638" y="1640116"/>
            <a:ext cx="700891" cy="91362"/>
          </a:xfrm>
          <a:prstGeom prst="rect">
            <a:avLst/>
          </a:prstGeom>
          <a:solidFill>
            <a:srgbClr val="FAFDFF"/>
          </a:solidFill>
        </p:spPr>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srcRect t="7786" b="7786"/>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 y="6591300"/>
            <a:ext cx="15084779" cy="3695700"/>
          </a:xfrm>
          <a:prstGeom prst="rect">
            <a:avLst/>
          </a:prstGeom>
          <a:solidFill>
            <a:srgbClr val="FF914D">
              <a:alpha val="74901"/>
            </a:srgbClr>
          </a:solidFill>
        </p:spPr>
      </p:sp>
      <p:sp>
        <p:nvSpPr>
          <p:cNvPr id="3" name="TextBox 3"/>
          <p:cNvSpPr txBox="1"/>
          <p:nvPr/>
        </p:nvSpPr>
        <p:spPr>
          <a:xfrm>
            <a:off x="1025879" y="7958455"/>
            <a:ext cx="12910312" cy="1028065"/>
          </a:xfrm>
          <a:prstGeom prst="rect">
            <a:avLst/>
          </a:prstGeom>
        </p:spPr>
        <p:txBody>
          <a:bodyPr lIns="0" tIns="0" rIns="0" bIns="0" rtlCol="0" anchor="t">
            <a:spAutoFit/>
          </a:bodyPr>
          <a:lstStyle/>
          <a:p>
            <a:pPr>
              <a:lnSpc>
                <a:spcPts val="7920"/>
              </a:lnSpc>
            </a:pPr>
            <a:r>
              <a:rPr lang="en-US" sz="7200">
                <a:solidFill>
                  <a:srgbClr val="FAFDFF"/>
                </a:solidFill>
                <a:latin typeface="Poppins Bold Bold Italics"/>
              </a:rPr>
              <a:t>Vurmalı Çalgılar</a:t>
            </a:r>
          </a:p>
        </p:txBody>
      </p:sp>
      <p:sp>
        <p:nvSpPr>
          <p:cNvPr id="4" name="TextBox 4"/>
          <p:cNvSpPr txBox="1"/>
          <p:nvPr/>
        </p:nvSpPr>
        <p:spPr>
          <a:xfrm rot="5400000">
            <a:off x="13043852" y="4761548"/>
            <a:ext cx="7957820"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 VURMALI ÇALGILAR NELERDIR?</a:t>
            </a:r>
          </a:p>
        </p:txBody>
      </p:sp>
      <p:sp>
        <p:nvSpPr>
          <p:cNvPr id="5" name="AutoShape 5"/>
          <p:cNvSpPr/>
          <p:nvPr/>
        </p:nvSpPr>
        <p:spPr>
          <a:xfrm>
            <a:off x="16558409" y="9075577"/>
            <a:ext cx="700891" cy="91362"/>
          </a:xfrm>
          <a:prstGeom prst="rect">
            <a:avLst/>
          </a:prstGeom>
          <a:solidFill>
            <a:srgbClr val="FAFDFF"/>
          </a:solidFill>
        </p:spPr>
      </p:sp>
      <p:grpSp>
        <p:nvGrpSpPr>
          <p:cNvPr id="6" name="Group 6"/>
          <p:cNvGrpSpPr/>
          <p:nvPr/>
        </p:nvGrpSpPr>
        <p:grpSpPr>
          <a:xfrm>
            <a:off x="1025879" y="1028700"/>
            <a:ext cx="14058900" cy="2857500"/>
            <a:chOff x="0" y="0"/>
            <a:chExt cx="18745200" cy="3810000"/>
          </a:xfrm>
        </p:grpSpPr>
        <p:pic>
          <p:nvPicPr>
            <p:cNvPr id="7" name="Picture 7"/>
            <p:cNvPicPr>
              <a:picLocks noChangeAspect="1"/>
            </p:cNvPicPr>
            <p:nvPr/>
          </p:nvPicPr>
          <p:blipFill>
            <a:blip r:embed="rId3" cstate="print"/>
            <a:srcRect t="3523" b="3523"/>
            <a:stretch>
              <a:fillRect/>
            </a:stretch>
          </p:blipFill>
          <p:spPr>
            <a:xfrm>
              <a:off x="0" y="0"/>
              <a:ext cx="6163733" cy="3810000"/>
            </a:xfrm>
            <a:prstGeom prst="rect">
              <a:avLst/>
            </a:prstGeom>
          </p:spPr>
        </p:pic>
        <p:pic>
          <p:nvPicPr>
            <p:cNvPr id="8" name="Picture 8"/>
            <p:cNvPicPr>
              <a:picLocks noChangeAspect="1"/>
            </p:cNvPicPr>
            <p:nvPr/>
          </p:nvPicPr>
          <p:blipFill>
            <a:blip r:embed="rId4" cstate="print"/>
            <a:srcRect l="4500" r="4499"/>
            <a:stretch>
              <a:fillRect/>
            </a:stretch>
          </p:blipFill>
          <p:spPr>
            <a:xfrm>
              <a:off x="6290733" y="0"/>
              <a:ext cx="6163733" cy="3810000"/>
            </a:xfrm>
            <a:prstGeom prst="rect">
              <a:avLst/>
            </a:prstGeom>
          </p:spPr>
        </p:pic>
        <p:pic>
          <p:nvPicPr>
            <p:cNvPr id="9" name="Picture 9"/>
            <p:cNvPicPr>
              <a:picLocks noChangeAspect="1"/>
            </p:cNvPicPr>
            <p:nvPr/>
          </p:nvPicPr>
          <p:blipFill>
            <a:blip r:embed="rId5" cstate="print"/>
            <a:srcRect t="3654" b="3654"/>
            <a:stretch>
              <a:fillRect/>
            </a:stretch>
          </p:blipFill>
          <p:spPr>
            <a:xfrm>
              <a:off x="12581467" y="0"/>
              <a:ext cx="6163733" cy="3810000"/>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B0F1E"/>
        </a:solidFill>
        <a:effectLst/>
      </p:bgPr>
    </p:bg>
    <p:spTree>
      <p:nvGrpSpPr>
        <p:cNvPr id="1" name=""/>
        <p:cNvGrpSpPr/>
        <p:nvPr/>
      </p:nvGrpSpPr>
      <p:grpSpPr>
        <a:xfrm>
          <a:off x="0" y="0"/>
          <a:ext cx="0" cy="0"/>
          <a:chOff x="0" y="0"/>
          <a:chExt cx="0" cy="0"/>
        </a:xfrm>
      </p:grpSpPr>
      <p:sp>
        <p:nvSpPr>
          <p:cNvPr id="2" name="AutoShape 2"/>
          <p:cNvSpPr/>
          <p:nvPr/>
        </p:nvSpPr>
        <p:spPr>
          <a:xfrm>
            <a:off x="0" y="6286500"/>
            <a:ext cx="3956050" cy="4000500"/>
          </a:xfrm>
          <a:prstGeom prst="rect">
            <a:avLst/>
          </a:prstGeom>
          <a:solidFill>
            <a:srgbClr val="FF914D">
              <a:alpha val="24705"/>
            </a:srgbClr>
          </a:solidFill>
        </p:spPr>
      </p:sp>
      <p:sp>
        <p:nvSpPr>
          <p:cNvPr id="3" name="AutoShape 3"/>
          <p:cNvSpPr/>
          <p:nvPr/>
        </p:nvSpPr>
        <p:spPr>
          <a:xfrm>
            <a:off x="8298162" y="8138178"/>
            <a:ext cx="3954771" cy="2148822"/>
          </a:xfrm>
          <a:prstGeom prst="rect">
            <a:avLst/>
          </a:prstGeom>
          <a:solidFill>
            <a:srgbClr val="FF914D">
              <a:alpha val="74901"/>
            </a:srgbClr>
          </a:solidFill>
        </p:spPr>
      </p:sp>
      <p:sp>
        <p:nvSpPr>
          <p:cNvPr id="4" name="TextBox 4"/>
          <p:cNvSpPr txBox="1"/>
          <p:nvPr/>
        </p:nvSpPr>
        <p:spPr>
          <a:xfrm>
            <a:off x="1978025" y="1202690"/>
            <a:ext cx="15471618" cy="5083810"/>
          </a:xfrm>
          <a:prstGeom prst="rect">
            <a:avLst/>
          </a:prstGeom>
        </p:spPr>
        <p:txBody>
          <a:bodyPr lIns="0" tIns="0" rIns="0" bIns="0" rtlCol="0" anchor="t">
            <a:spAutoFit/>
          </a:bodyPr>
          <a:lstStyle/>
          <a:p>
            <a:pPr algn="r">
              <a:lnSpc>
                <a:spcPts val="5040"/>
              </a:lnSpc>
            </a:pPr>
            <a:r>
              <a:rPr lang="en-US" sz="3600">
                <a:solidFill>
                  <a:srgbClr val="FAFDFF"/>
                </a:solidFill>
                <a:latin typeface="Arimo Bold"/>
              </a:rPr>
              <a:t>Perküsyon veya vurmalı çalgı; </a:t>
            </a:r>
            <a:r>
              <a:rPr lang="en-US" sz="3600">
                <a:solidFill>
                  <a:srgbClr val="FAFDFF"/>
                </a:solidFill>
                <a:latin typeface="Arimo"/>
              </a:rPr>
              <a:t>bagetle, elle veya benzer başka bir çalgıyla vurma, sürtme veya ovma yoluyla ses çıkaran çalgı türüdür. Vurmalı çalgıların insan sesinden sonra en eski çalgı türü olduğu düşünülmektedir.</a:t>
            </a:r>
          </a:p>
          <a:p>
            <a:pPr algn="r">
              <a:lnSpc>
                <a:spcPts val="5040"/>
              </a:lnSpc>
            </a:pPr>
            <a:endParaRPr/>
          </a:p>
          <a:p>
            <a:pPr algn="r">
              <a:lnSpc>
                <a:spcPts val="5040"/>
              </a:lnSpc>
            </a:pPr>
            <a:r>
              <a:rPr lang="en-US" sz="3600">
                <a:solidFill>
                  <a:srgbClr val="FAFDFF"/>
                </a:solidFill>
                <a:latin typeface="Arimo"/>
              </a:rPr>
              <a:t>Vurmalı çalgılar müzikte ritim yapısı kurulmak için kullanılır. Ritim, eski Yunancada ‘akış’ anlamına gelmektedir. Değişen uzunlukta vuruşların ortaya çıkardığı ses bütünlükleri ve serileri ritimleri oluşturur. Modern müzikte ritim yapıları, genellikle perküsyon aletleriyle icra edilir.</a:t>
            </a:r>
          </a:p>
        </p:txBody>
      </p:sp>
      <p:sp>
        <p:nvSpPr>
          <p:cNvPr id="5" name="AutoShape 5"/>
          <p:cNvSpPr/>
          <p:nvPr/>
        </p:nvSpPr>
        <p:spPr>
          <a:xfrm>
            <a:off x="4129853" y="-1207761"/>
            <a:ext cx="3954771" cy="2148822"/>
          </a:xfrm>
          <a:prstGeom prst="rect">
            <a:avLst/>
          </a:prstGeom>
          <a:solidFill>
            <a:srgbClr val="FF914D"/>
          </a:solidFill>
        </p:spPr>
      </p:sp>
      <p:sp>
        <p:nvSpPr>
          <p:cNvPr id="6" name="AutoShape 6"/>
          <p:cNvSpPr/>
          <p:nvPr/>
        </p:nvSpPr>
        <p:spPr>
          <a:xfrm>
            <a:off x="1028700" y="9258300"/>
            <a:ext cx="700891" cy="91362"/>
          </a:xfrm>
          <a:prstGeom prst="rect">
            <a:avLst/>
          </a:prstGeom>
          <a:solidFill>
            <a:srgbClr val="FAFDFF"/>
          </a:solidFill>
        </p:spPr>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cstate="print"/>
          <a:srcRect t="7786" b="7786"/>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 y="6591300"/>
            <a:ext cx="15084779" cy="3695700"/>
          </a:xfrm>
          <a:prstGeom prst="rect">
            <a:avLst/>
          </a:prstGeom>
          <a:solidFill>
            <a:srgbClr val="FF914D">
              <a:alpha val="74901"/>
            </a:srgbClr>
          </a:solidFill>
        </p:spPr>
      </p:sp>
      <p:sp>
        <p:nvSpPr>
          <p:cNvPr id="3" name="TextBox 3"/>
          <p:cNvSpPr txBox="1"/>
          <p:nvPr/>
        </p:nvSpPr>
        <p:spPr>
          <a:xfrm>
            <a:off x="1025879" y="7958455"/>
            <a:ext cx="12910312" cy="1028065"/>
          </a:xfrm>
          <a:prstGeom prst="rect">
            <a:avLst/>
          </a:prstGeom>
        </p:spPr>
        <p:txBody>
          <a:bodyPr lIns="0" tIns="0" rIns="0" bIns="0" rtlCol="0" anchor="t">
            <a:spAutoFit/>
          </a:bodyPr>
          <a:lstStyle/>
          <a:p>
            <a:pPr>
              <a:lnSpc>
                <a:spcPts val="7920"/>
              </a:lnSpc>
            </a:pPr>
            <a:r>
              <a:rPr lang="en-US" sz="7200">
                <a:solidFill>
                  <a:srgbClr val="FAFDFF"/>
                </a:solidFill>
                <a:latin typeface="Poppins Bold Bold Italics"/>
              </a:rPr>
              <a:t>Nefesli Çalgılar</a:t>
            </a:r>
          </a:p>
        </p:txBody>
      </p:sp>
      <p:sp>
        <p:nvSpPr>
          <p:cNvPr id="4" name="TextBox 4"/>
          <p:cNvSpPr txBox="1"/>
          <p:nvPr/>
        </p:nvSpPr>
        <p:spPr>
          <a:xfrm rot="5400000">
            <a:off x="13043852" y="4761548"/>
            <a:ext cx="7957820" cy="492125"/>
          </a:xfrm>
          <a:prstGeom prst="rect">
            <a:avLst/>
          </a:prstGeom>
        </p:spPr>
        <p:txBody>
          <a:bodyPr lIns="0" tIns="0" rIns="0" bIns="0" rtlCol="0" anchor="t">
            <a:spAutoFit/>
          </a:bodyPr>
          <a:lstStyle/>
          <a:p>
            <a:pPr>
              <a:lnSpc>
                <a:spcPts val="3840"/>
              </a:lnSpc>
            </a:pPr>
            <a:r>
              <a:rPr lang="en-US" sz="3200" b="1" spc="256" dirty="0">
                <a:solidFill>
                  <a:srgbClr val="FAFDFF"/>
                </a:solidFill>
                <a:latin typeface="Poppins Bold Italics"/>
              </a:rPr>
              <a:t>NEFESLI ÇALGILAR NELERDIR?</a:t>
            </a:r>
          </a:p>
        </p:txBody>
      </p:sp>
      <p:sp>
        <p:nvSpPr>
          <p:cNvPr id="5" name="AutoShape 5"/>
          <p:cNvSpPr/>
          <p:nvPr/>
        </p:nvSpPr>
        <p:spPr>
          <a:xfrm>
            <a:off x="16558409" y="9075577"/>
            <a:ext cx="700891" cy="91362"/>
          </a:xfrm>
          <a:prstGeom prst="rect">
            <a:avLst/>
          </a:prstGeom>
          <a:solidFill>
            <a:srgbClr val="FAFDFF"/>
          </a:solidFill>
        </p:spPr>
      </p:sp>
      <p:grpSp>
        <p:nvGrpSpPr>
          <p:cNvPr id="6" name="Group 6"/>
          <p:cNvGrpSpPr/>
          <p:nvPr/>
        </p:nvGrpSpPr>
        <p:grpSpPr>
          <a:xfrm>
            <a:off x="1025879" y="1028700"/>
            <a:ext cx="14058900" cy="2857500"/>
            <a:chOff x="0" y="0"/>
            <a:chExt cx="18745200" cy="3810000"/>
          </a:xfrm>
        </p:grpSpPr>
        <p:pic>
          <p:nvPicPr>
            <p:cNvPr id="7" name="Picture 7"/>
            <p:cNvPicPr>
              <a:picLocks noChangeAspect="1"/>
            </p:cNvPicPr>
            <p:nvPr/>
          </p:nvPicPr>
          <p:blipFill>
            <a:blip r:embed="rId3" cstate="print"/>
            <a:srcRect t="7345" b="7345"/>
            <a:stretch>
              <a:fillRect/>
            </a:stretch>
          </p:blipFill>
          <p:spPr>
            <a:xfrm>
              <a:off x="0" y="0"/>
              <a:ext cx="6163733" cy="3810000"/>
            </a:xfrm>
            <a:prstGeom prst="rect">
              <a:avLst/>
            </a:prstGeom>
          </p:spPr>
        </p:pic>
        <p:pic>
          <p:nvPicPr>
            <p:cNvPr id="8" name="Picture 8"/>
            <p:cNvPicPr>
              <a:picLocks noChangeAspect="1"/>
            </p:cNvPicPr>
            <p:nvPr/>
          </p:nvPicPr>
          <p:blipFill>
            <a:blip r:embed="rId4" cstate="print"/>
            <a:srcRect t="3640" b="3640"/>
            <a:stretch>
              <a:fillRect/>
            </a:stretch>
          </p:blipFill>
          <p:spPr>
            <a:xfrm>
              <a:off x="6290733" y="0"/>
              <a:ext cx="6163733" cy="3810000"/>
            </a:xfrm>
            <a:prstGeom prst="rect">
              <a:avLst/>
            </a:prstGeom>
          </p:spPr>
        </p:pic>
        <p:pic>
          <p:nvPicPr>
            <p:cNvPr id="9" name="Picture 9"/>
            <p:cNvPicPr>
              <a:picLocks noChangeAspect="1"/>
            </p:cNvPicPr>
            <p:nvPr/>
          </p:nvPicPr>
          <p:blipFill>
            <a:blip r:embed="rId5" cstate="print"/>
            <a:srcRect t="3654" b="3654"/>
            <a:stretch>
              <a:fillRect/>
            </a:stretch>
          </p:blipFill>
          <p:spPr>
            <a:xfrm>
              <a:off x="12581467" y="0"/>
              <a:ext cx="6163733" cy="3810000"/>
            </a:xfrm>
            <a:prstGeom prst="rect">
              <a:avLst/>
            </a:prstGeom>
          </p:spPr>
        </p:pic>
      </p:gr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cstate="print"/>
          <a:srcRect t="8214" b="14155"/>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1315766" y="1028700"/>
            <a:ext cx="6438900" cy="8229600"/>
          </a:xfrm>
          <a:prstGeom prst="rect">
            <a:avLst/>
          </a:prstGeom>
          <a:solidFill>
            <a:srgbClr val="FF914D"/>
          </a:solidFill>
        </p:spPr>
      </p:sp>
      <p:sp>
        <p:nvSpPr>
          <p:cNvPr id="3" name="AutoShape 3"/>
          <p:cNvSpPr/>
          <p:nvPr/>
        </p:nvSpPr>
        <p:spPr>
          <a:xfrm>
            <a:off x="12065224" y="1712454"/>
            <a:ext cx="700891" cy="91362"/>
          </a:xfrm>
          <a:prstGeom prst="rect">
            <a:avLst/>
          </a:prstGeom>
          <a:solidFill>
            <a:srgbClr val="FAFDFF"/>
          </a:solidFill>
        </p:spPr>
      </p:sp>
      <p:sp>
        <p:nvSpPr>
          <p:cNvPr id="4" name="TextBox 4"/>
          <p:cNvSpPr txBox="1"/>
          <p:nvPr/>
        </p:nvSpPr>
        <p:spPr>
          <a:xfrm>
            <a:off x="12065224" y="1951547"/>
            <a:ext cx="5194076" cy="6767195"/>
          </a:xfrm>
          <a:prstGeom prst="rect">
            <a:avLst/>
          </a:prstGeom>
        </p:spPr>
        <p:txBody>
          <a:bodyPr lIns="0" tIns="0" rIns="0" bIns="0" rtlCol="0" anchor="t">
            <a:spAutoFit/>
          </a:bodyPr>
          <a:lstStyle/>
          <a:p>
            <a:pPr>
              <a:lnSpc>
                <a:spcPts val="4480"/>
              </a:lnSpc>
            </a:pPr>
            <a:r>
              <a:rPr lang="en-US" sz="3200">
                <a:solidFill>
                  <a:srgbClr val="FAFDFF"/>
                </a:solidFill>
                <a:latin typeface="Poppins Medium Bold"/>
              </a:rPr>
              <a:t>Halk arasında nefesli çalgılar adıyla da bilinen üflemeli çalgılar hem geleneksel Türk müziğinde hem de dünya genelinde icra edilen müzik türlerinde önemli bir yere sahiptir. Bu isimle anılan çalgıların tamamına yakının tarihi yüzyıllar öncesine dayanır.</a:t>
            </a: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TotalTime>
  <Words>547</Words>
  <PresentationFormat>Özel</PresentationFormat>
  <Paragraphs>49</Paragraphs>
  <Slides>14</Slides>
  <Notes>2</Notes>
  <HiddenSlides>0</HiddenSlides>
  <MMClips>0</MMClips>
  <ScaleCrop>false</ScaleCrop>
  <HeadingPairs>
    <vt:vector size="6" baseType="variant">
      <vt:variant>
        <vt:lpstr>Kullanılan Yazı Tipleri</vt:lpstr>
      </vt:variant>
      <vt:variant>
        <vt:i4>10</vt:i4>
      </vt:variant>
      <vt:variant>
        <vt:lpstr>Tema</vt:lpstr>
      </vt:variant>
      <vt:variant>
        <vt:i4>1</vt:i4>
      </vt:variant>
      <vt:variant>
        <vt:lpstr>Slayt Başlıkları</vt:lpstr>
      </vt:variant>
      <vt:variant>
        <vt:i4>14</vt:i4>
      </vt:variant>
    </vt:vector>
  </HeadingPairs>
  <TitlesOfParts>
    <vt:vector size="25" baseType="lpstr">
      <vt:lpstr>Arial</vt:lpstr>
      <vt:lpstr>Poppins Bold Bold Italics</vt:lpstr>
      <vt:lpstr>Poppins Medium Bold</vt:lpstr>
      <vt:lpstr>Calibri</vt:lpstr>
      <vt:lpstr>Poppins Light</vt:lpstr>
      <vt:lpstr>Poppins Light Bold</vt:lpstr>
      <vt:lpstr>Arimo Bold</vt:lpstr>
      <vt:lpstr>Poppins Bold Italics</vt:lpstr>
      <vt:lpstr>Arimo</vt:lpstr>
      <vt:lpstr>Poppins Bold Bold</vt:lpstr>
      <vt:lpstr>Office Theme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2006-08-16T00:00:00Z</dcterms:created>
  <dcterms:modified xsi:type="dcterms:W3CDTF">2020-09-28T10:06:11Z</dcterms:modified>
  <cp:category>https://www.sorubak.com</cp:category>
  <dc:identifier>DAEI5jsU1Bg</dc:identifier>
</cp:coreProperties>
</file>