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  <p:sldMasterId id="2147483706" r:id="rId2"/>
  </p:sldMasterIdLst>
  <p:sldIdLst>
    <p:sldId id="256" r:id="rId3"/>
    <p:sldId id="257" r:id="rId4"/>
    <p:sldId id="267" r:id="rId5"/>
    <p:sldId id="259" r:id="rId6"/>
    <p:sldId id="260" r:id="rId7"/>
    <p:sldId id="273" r:id="rId8"/>
    <p:sldId id="258" r:id="rId9"/>
    <p:sldId id="262" r:id="rId10"/>
    <p:sldId id="264" r:id="rId11"/>
    <p:sldId id="271" r:id="rId12"/>
    <p:sldId id="274" r:id="rId13"/>
    <p:sldId id="275" r:id="rId14"/>
    <p:sldId id="261" r:id="rId15"/>
    <p:sldId id="263" r:id="rId16"/>
    <p:sldId id="265" r:id="rId17"/>
    <p:sldId id="266" r:id="rId18"/>
    <p:sldId id="268" r:id="rId19"/>
    <p:sldId id="269" r:id="rId20"/>
    <p:sldId id="272" r:id="rId2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2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14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87B2C74-50A3-43A1-A1B4-9945F27E8D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A929EA7-F4C4-4095-AB04-2BE09E881B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DD6B317-50D6-4F3C-AE4C-766218063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EAF0B09-C2A6-4994-A446-CCB4FE147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95BC25A-BD30-4725-8AAB-AC50EE62F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5908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F5CB70D-690A-4221-A4CF-698602CA4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E87A32E-6508-44CA-8CA9-2A8CFE0E25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B2753CF-C9D0-47FB-92BF-BC267EAE6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6F21527-C1E6-41ED-B168-AB194BAD0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5B42A09-32F3-4E5E-B6BC-4F2EFC24A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113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E5C16DB6-499D-411D-AEAB-5E41C5D627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DFF007F-75F5-4CD8-BDB0-601358E609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C12F609-74A8-4434-8821-33D1EA5C3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61A6071-30AD-450C-AD02-F69068DBE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D874A51-3B8C-4ADC-BB80-B766389B6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43906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9959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5879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0325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6238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4604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45143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2068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3941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138E223-9E24-4496-A960-FBDC9F486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E45B610-30B6-41F9-9B05-F31C08802C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26C7ADC-1001-4F68-AE46-5D2004122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047B9B4-CC25-4135-85E8-9EE985AB8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98E38B7-72E7-45E8-A418-3402AF7CC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00245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67582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46434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89975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01581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559438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5184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72475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7675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FB094B8-0483-435B-8DBE-4DCB0329F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B649CA9-B31A-4904-B413-D11C5637FC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8C0D224-330F-4655-B558-6269A0F94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76851E4-CEFC-4580-AC88-DD7277E0A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5D3C880-87C2-4A1C-9A4F-419377E96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9554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2663E05-3146-447B-AF27-E5EFE33CA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EDEE031-1E07-4DD6-B28F-9F48AB31A9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6C1CEB5-1E92-41F0-AEBA-AEB3489E6D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ADDDFD18-D623-44AD-8CB9-BC66A7EB3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60FC64B-1016-43C9-B4D6-5E8F9F691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54EA958-DD1E-4BE9-B2D4-92257A6CE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7929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FAB2C8-E9AA-4150-BB8E-B0AD98B5D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EC7529F-7781-4B07-9B83-D28098BD7D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D497881-0556-4289-A6D6-20D2FE9A37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1D8BDBCB-A474-4D9D-AE19-35BDAE11E6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6E83B965-4AE2-44F3-913C-2DC990C43C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6868895E-4FB1-4632-B33C-162AB6A09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2D8BB6E8-74B3-4141-A615-D534831AD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E8A61FED-8CCE-425B-AB0A-237F9CAC4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8558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625AAB9-5AB5-4529-A1C2-11215D538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53D2049E-C119-4725-8940-D82543524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0ED47C55-1D7F-4EA4-8926-F48FF8540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5A172AA2-11AD-4F0B-8706-129719142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89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F4EAD9AB-2E6D-43BA-BAE1-94E8D9959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EF19D2A1-95B1-434A-BE1C-9F3FF40EA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88EEF8B-83AE-45B6-B85B-3689028C7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8815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5503D5B-AEB2-481D-89B8-C98880CFD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9F561F5-6687-413D-BB1E-782FF4D927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F50A7DF-3379-4657-AA16-F0EEC03838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6FCB346-3951-41DA-909D-0CA4D2000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B32F41EA-7AF8-4FC7-8F31-EC33C8B11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C8D042BA-F95E-4A5D-9F5B-31B8F06DD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0019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5A95C68-41BE-46A0-A1B3-0B694607B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323479E6-4F6C-4AFC-8536-4145249475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3E5D3F63-C314-4EEC-94DA-94D2A9A95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2C13F27-2352-4B53-B364-ED05A376E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A884E0E-C104-47C2-A20B-E796D0AB2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8EB7235-C74B-47A3-B73E-2814BAC91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92928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55E714E2-D93C-4CAD-AE97-DDB844101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BCB6B3D-B841-43A4-8F13-E8227EB6A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869E55A-B829-403A-89E4-0FC95082CA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FAAB775-1904-45B1-98D7-0B080CA628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F923FC9-5A01-459E-A0AC-49685B8D7E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7171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EE4E2-64FD-4F9C-BD6A-DA7E14DDB873}" type="datetimeFigureOut">
              <a:rPr lang="tr-TR" smtClean="0"/>
              <a:t>9.01.2021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50FD8B8-9E25-4EBF-815F-664F54ADDD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6872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gnettoptan.com/tr/page/buzdolabi-magnetleri" TargetMode="Externa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A41FE98B-65DB-4CA7-A62B-4EF09355B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8122"/>
          </a:xfrm>
          <a:prstGeom prst="rect">
            <a:avLst/>
          </a:prstGeom>
        </p:spPr>
      </p:pic>
      <p:sp>
        <p:nvSpPr>
          <p:cNvPr id="5" name="Dikdörtgen 4">
            <a:extLst>
              <a:ext uri="{FF2B5EF4-FFF2-40B4-BE49-F238E27FC236}">
                <a16:creationId xmlns:a16="http://schemas.microsoft.com/office/drawing/2014/main" id="{4CEF3D33-6B0A-4ACB-A73D-BBB4D3F3F810}"/>
              </a:ext>
            </a:extLst>
          </p:cNvPr>
          <p:cNvSpPr/>
          <p:nvPr/>
        </p:nvSpPr>
        <p:spPr>
          <a:xfrm>
            <a:off x="5433791" y="41865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tr-TR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3839D849-131B-4645-AB98-34EDCE86144A}"/>
              </a:ext>
            </a:extLst>
          </p:cNvPr>
          <p:cNvSpPr txBox="1"/>
          <p:nvPr/>
        </p:nvSpPr>
        <p:spPr>
          <a:xfrm>
            <a:off x="1093304" y="1741370"/>
            <a:ext cx="10005392" cy="3355382"/>
          </a:xfrm>
          <a:prstGeom prst="rect">
            <a:avLst/>
          </a:prstGeom>
          <a:noFill/>
        </p:spPr>
        <p:txBody>
          <a:bodyPr wrap="none" rtlCol="0">
            <a:prstTxWarp prst="textDeflateBottom">
              <a:avLst/>
            </a:prstTxWarp>
            <a:spAutoFit/>
            <a:scene3d>
              <a:camera prst="perspectiveRelaxedModerately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0" marR="0" lvl="0" indent="0" algn="l" defTabSz="2937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000" i="0" u="none" strike="noStrike" kern="1200" normalizeH="0" baseline="0" noProof="0" dirty="0">
                <a:ln w="0"/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MIKNATISLAR</a:t>
            </a:r>
            <a:endParaRPr kumimoji="0" lang="tr-TR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04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5A0BE7-E5C7-476B-A00F-588881F97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689" y="297741"/>
            <a:ext cx="10828986" cy="1320800"/>
          </a:xfrm>
        </p:spPr>
        <p:txBody>
          <a:bodyPr>
            <a:noAutofit/>
          </a:bodyPr>
          <a:lstStyle/>
          <a:p>
            <a:r>
              <a:rPr lang="tr-TR" sz="5400" dirty="0">
                <a:solidFill>
                  <a:srgbClr val="FFFF00"/>
                </a:solidFill>
                <a:latin typeface="Arial" panose="020B0604020202020204" pitchFamily="34" charset="0"/>
              </a:rPr>
              <a:t>Nikel</a:t>
            </a:r>
            <a:r>
              <a:rPr lang="tr-TR" sz="54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tr-TR" sz="5400" dirty="0">
                <a:solidFill>
                  <a:srgbClr val="FFFF00"/>
                </a:solidFill>
                <a:latin typeface="Arial" panose="020B0604020202020204" pitchFamily="34" charset="0"/>
              </a:rPr>
              <a:t>Hangi Alanlarda Kullanılır?</a:t>
            </a:r>
            <a:endParaRPr lang="tr-TR" sz="5400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2248CA9-8B02-4F73-86B3-ACF4C606D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452" y="1224003"/>
            <a:ext cx="11251096" cy="533625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sz="2800" dirty="0">
                <a:solidFill>
                  <a:schemeClr val="bg1"/>
                </a:solidFill>
              </a:rPr>
              <a:t>Paslanmaz çelik gibi alaşımların yapımında kullanılır. Bu nedenle ekmek kızartma makinelerinde ve elektrikli fırınlarda kullanılır.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800" dirty="0">
                <a:solidFill>
                  <a:schemeClr val="bg1"/>
                </a:solidFill>
              </a:rPr>
              <a:t>Deniz suyunu tatlı suya dönüştüren tuzdan arındırma tesislerinde, tekne pervane şaftlarında ve türbin kanatlarında kullanılır.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800" dirty="0">
                <a:solidFill>
                  <a:schemeClr val="bg1"/>
                </a:solidFill>
              </a:rPr>
              <a:t>Nikel, şarj edilebilir nikel-kadmiyum pillerde kullanılır.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800" dirty="0">
                <a:solidFill>
                  <a:schemeClr val="bg1"/>
                </a:solidFill>
              </a:rPr>
              <a:t>Nikel, madeni paralarda (ABD’nin beş sentlik parası "nikel" olarak bilinir) kullanılır.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800" dirty="0">
                <a:solidFill>
                  <a:schemeClr val="bg1"/>
                </a:solidFill>
              </a:rPr>
              <a:t>İnce bölünmüş nikel, bitkisel yağları </a:t>
            </a:r>
            <a:r>
              <a:rPr lang="tr-TR" sz="2800" dirty="0" err="1">
                <a:solidFill>
                  <a:schemeClr val="bg1"/>
                </a:solidFill>
              </a:rPr>
              <a:t>hidrojenlemek</a:t>
            </a:r>
            <a:r>
              <a:rPr lang="tr-TR" sz="2800" dirty="0">
                <a:solidFill>
                  <a:schemeClr val="bg1"/>
                </a:solidFill>
              </a:rPr>
              <a:t> için bir katalizör olarak da kullanılır.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800" dirty="0">
                <a:solidFill>
                  <a:schemeClr val="bg1"/>
                </a:solidFill>
              </a:rPr>
              <a:t>Cama nikel eklemek, yeşil renk oluşmasını sağlamaktadır.</a:t>
            </a:r>
          </a:p>
        </p:txBody>
      </p:sp>
    </p:spTree>
    <p:extLst>
      <p:ext uri="{BB962C8B-B14F-4D97-AF65-F5344CB8AC3E}">
        <p14:creationId xmlns:p14="http://schemas.microsoft.com/office/powerpoint/2010/main" val="20311952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5A0BE7-E5C7-476B-A00F-588881F97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397" y="297741"/>
            <a:ext cx="10828986" cy="1320800"/>
          </a:xfrm>
        </p:spPr>
        <p:txBody>
          <a:bodyPr>
            <a:noAutofit/>
          </a:bodyPr>
          <a:lstStyle/>
          <a:p>
            <a:r>
              <a:rPr lang="tr-TR" sz="6500" dirty="0">
                <a:solidFill>
                  <a:srgbClr val="FFFF00"/>
                </a:solidFill>
              </a:rPr>
              <a:t>Mıknatısın Kullanım Alanları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2248CA9-8B02-4F73-86B3-ACF4C606D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452" y="1521744"/>
            <a:ext cx="11251096" cy="4468239"/>
          </a:xfrm>
        </p:spPr>
        <p:txBody>
          <a:bodyPr>
            <a:noAutofit/>
          </a:bodyPr>
          <a:lstStyle/>
          <a:p>
            <a:pPr fontAlgn="base"/>
            <a:r>
              <a:rPr lang="tr-TR" sz="2800" dirty="0">
                <a:solidFill>
                  <a:schemeClr val="bg1"/>
                </a:solidFill>
              </a:rPr>
              <a:t>Mıknatıslar buzdolabı veya kabinlerin kapılarının kapalı tutulması için basit ama güvenilir maddelerdir.</a:t>
            </a:r>
          </a:p>
          <a:p>
            <a:pPr fontAlgn="base"/>
            <a:r>
              <a:rPr lang="tr-TR" sz="2800" dirty="0">
                <a:solidFill>
                  <a:schemeClr val="bg1"/>
                </a:solidFill>
              </a:rPr>
              <a:t>Küçük kulaklıklardan konserlerde kullanılan devasa hoparlörlere kadar ses çıkarmak amacıyla kullanılan her cihazda mutlaka mıknatıs bulunmaktadır. Cihazın içindeki ne kadar güçlü olursa o kadar iyi ses kalitesi elde edilir.</a:t>
            </a:r>
          </a:p>
          <a:p>
            <a:pPr fontAlgn="base"/>
            <a:r>
              <a:rPr lang="tr-TR" sz="2800" dirty="0">
                <a:solidFill>
                  <a:schemeClr val="bg1"/>
                </a:solidFill>
              </a:rPr>
              <a:t>Çocuklar için tasarlanan yazı ve çizim tahtaları mıknatıslardan yararlanır. Ayrıca bazı yapboz oyunları parçaların daha güvenli birleştirilebilmesi için mıknatıs içerir.</a:t>
            </a:r>
          </a:p>
        </p:txBody>
      </p:sp>
    </p:spTree>
    <p:extLst>
      <p:ext uri="{BB962C8B-B14F-4D97-AF65-F5344CB8AC3E}">
        <p14:creationId xmlns:p14="http://schemas.microsoft.com/office/powerpoint/2010/main" val="2598399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2248CA9-8B02-4F73-86B3-ACF4C606D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7" y="545115"/>
            <a:ext cx="10991699" cy="5336256"/>
          </a:xfrm>
        </p:spPr>
        <p:txBody>
          <a:bodyPr>
            <a:noAutofit/>
          </a:bodyPr>
          <a:lstStyle/>
          <a:p>
            <a:pPr fontAlgn="base"/>
            <a:r>
              <a:rPr lang="tr-TR" sz="2800" dirty="0">
                <a:solidFill>
                  <a:schemeClr val="bg1"/>
                </a:solidFill>
              </a:rPr>
              <a:t>DC motorlarının içinde kalıcı mıknatıs ve elektromıknatıs setleri vardır. Bu motorlar pile bağlandıklarında elektromıknatıslar kalıcı mıknatısları iter ve bu da motorun dönmesini sağlar.</a:t>
            </a:r>
          </a:p>
          <a:p>
            <a:pPr fontAlgn="base">
              <a:buFont typeface="Wingdings" panose="05000000000000000000" pitchFamily="2" charset="2"/>
              <a:buChar char="Ø"/>
            </a:pPr>
            <a:r>
              <a:rPr lang="tr-TR" sz="2800" b="1" dirty="0">
                <a:solidFill>
                  <a:schemeClr val="bg1"/>
                </a:solidFill>
                <a:hlinkClick r:id="rId2" tooltip="Buzdolabı mıknatısları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Buzdolabı mıknatısları</a:t>
            </a:r>
            <a:r>
              <a:rPr lang="tr-TR" sz="2800" dirty="0">
                <a:solidFill>
                  <a:schemeClr val="bg1"/>
                </a:solidFill>
              </a:rPr>
              <a:t> bazı notları, reklam kartlarını veya bir takım aksesuarları dolap kapağına tutturmak amacıyla yaygın olarak kullanılmaktadır.</a:t>
            </a:r>
          </a:p>
          <a:p>
            <a:pPr fontAlgn="base"/>
            <a:r>
              <a:rPr lang="tr-TR" sz="2800" dirty="0">
                <a:solidFill>
                  <a:schemeClr val="bg1"/>
                </a:solidFill>
              </a:rPr>
              <a:t>Kredi kartlarının arka yüzlerinde manyetik şeritler vardır. Kart sahibinin kişi ve hesap bilgileri makine tarafından okunabilecek bir metotla bu şeride kaydedilir.</a:t>
            </a:r>
          </a:p>
          <a:p>
            <a:pPr fontAlgn="base"/>
            <a:r>
              <a:rPr lang="tr-TR" sz="2800">
                <a:solidFill>
                  <a:schemeClr val="bg1"/>
                </a:solidFill>
              </a:rPr>
              <a:t>Araba hurdasında</a:t>
            </a:r>
            <a:endParaRPr lang="tr-T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8003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FD709300-8884-4903-9A66-130706A8B393}"/>
              </a:ext>
            </a:extLst>
          </p:cNvPr>
          <p:cNvSpPr/>
          <p:nvPr/>
        </p:nvSpPr>
        <p:spPr>
          <a:xfrm>
            <a:off x="954112" y="4119575"/>
            <a:ext cx="701628" cy="696707"/>
          </a:xfrm>
          <a:prstGeom prst="ellipse">
            <a:avLst/>
          </a:prstGeom>
          <a:solidFill>
            <a:srgbClr val="FF0000">
              <a:alpha val="86000"/>
            </a:srgbClr>
          </a:solidFill>
          <a:ln>
            <a:solidFill>
              <a:schemeClr val="accent1">
                <a:shade val="50000"/>
                <a:alpha val="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3600">
              <a:solidFill>
                <a:srgbClr val="FF0000"/>
              </a:solidFill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F1950CD0-0371-45DD-984C-B28C35223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5" y="1192695"/>
            <a:ext cx="10335222" cy="781878"/>
          </a:xfrm>
        </p:spPr>
        <p:txBody>
          <a:bodyPr>
            <a:noAutofit/>
          </a:bodyPr>
          <a:lstStyle/>
          <a:p>
            <a:pPr algn="ctr"/>
            <a:r>
              <a:rPr lang="tr-TR" sz="4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tr-TR"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Mıknatıslar hangi </a:t>
            </a:r>
            <a:r>
              <a:rPr lang="tr-TR" sz="4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malzemiyi </a:t>
            </a:r>
            <a:r>
              <a:rPr lang="tr-TR" sz="4800" u="sng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çekmez</a:t>
            </a:r>
            <a:r>
              <a:rPr lang="tr-TR"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r>
              <a:rPr lang="tr-TR" sz="4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AFA47C8A-F5AF-4DA1-81DB-3417F56A2315}"/>
              </a:ext>
            </a:extLst>
          </p:cNvPr>
          <p:cNvSpPr txBox="1"/>
          <p:nvPr/>
        </p:nvSpPr>
        <p:spPr>
          <a:xfrm>
            <a:off x="1053872" y="2700447"/>
            <a:ext cx="22124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>
                <a:solidFill>
                  <a:schemeClr val="accent1"/>
                </a:solidFill>
              </a:rPr>
              <a:t>A) Fırın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A39854A6-C425-4243-892D-C1DB22FE7A03}"/>
              </a:ext>
            </a:extLst>
          </p:cNvPr>
          <p:cNvSpPr txBox="1"/>
          <p:nvPr/>
        </p:nvSpPr>
        <p:spPr>
          <a:xfrm>
            <a:off x="5267917" y="2700448"/>
            <a:ext cx="45015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>
                <a:solidFill>
                  <a:schemeClr val="accent1"/>
                </a:solidFill>
              </a:rPr>
              <a:t>B) Jet Motorları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570D1EE9-3C01-4A90-9AD3-EDEBA5B46601}"/>
              </a:ext>
            </a:extLst>
          </p:cNvPr>
          <p:cNvSpPr txBox="1"/>
          <p:nvPr/>
        </p:nvSpPr>
        <p:spPr>
          <a:xfrm>
            <a:off x="954112" y="4052431"/>
            <a:ext cx="2941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solidFill>
                  <a:schemeClr val="accent1"/>
                </a:solidFill>
              </a:rPr>
              <a:t>C) Defter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AD629058-442F-4448-B1D4-E10A0D844D8D}"/>
              </a:ext>
            </a:extLst>
          </p:cNvPr>
          <p:cNvSpPr txBox="1"/>
          <p:nvPr/>
        </p:nvSpPr>
        <p:spPr>
          <a:xfrm>
            <a:off x="5267917" y="4052431"/>
            <a:ext cx="30716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>
                <a:solidFill>
                  <a:schemeClr val="accent1"/>
                </a:solidFill>
              </a:rPr>
              <a:t>D) Mangal </a:t>
            </a:r>
          </a:p>
        </p:txBody>
      </p:sp>
    </p:spTree>
    <p:extLst>
      <p:ext uri="{BB962C8B-B14F-4D97-AF65-F5344CB8AC3E}">
        <p14:creationId xmlns:p14="http://schemas.microsoft.com/office/powerpoint/2010/main" val="61846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46BA192C-F9EB-4E1D-B1E5-C1F9C68BA657}"/>
              </a:ext>
            </a:extLst>
          </p:cNvPr>
          <p:cNvSpPr/>
          <p:nvPr/>
        </p:nvSpPr>
        <p:spPr>
          <a:xfrm>
            <a:off x="6053327" y="2799762"/>
            <a:ext cx="774748" cy="742122"/>
          </a:xfrm>
          <a:prstGeom prst="ellipse">
            <a:avLst/>
          </a:prstGeom>
          <a:solidFill>
            <a:srgbClr val="FF0000">
              <a:alpha val="86000"/>
            </a:srgbClr>
          </a:solidFill>
          <a:ln>
            <a:solidFill>
              <a:schemeClr val="accent1">
                <a:shade val="50000"/>
                <a:alpha val="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3600">
              <a:solidFill>
                <a:srgbClr val="FF0000"/>
              </a:solidFill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79B41B34-B188-4E35-A574-8C8E71297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099" y="1431719"/>
            <a:ext cx="8596668" cy="742122"/>
          </a:xfrm>
        </p:spPr>
        <p:txBody>
          <a:bodyPr>
            <a:noAutofit/>
          </a:bodyPr>
          <a:lstStyle/>
          <a:p>
            <a:pPr algn="ctr"/>
            <a:r>
              <a:rPr lang="tr-TR" sz="4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tr-TR"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Mıknatısların kaç </a:t>
            </a:r>
            <a:r>
              <a:rPr lang="tr-TR" sz="4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kutbu</a:t>
            </a:r>
            <a:r>
              <a:rPr lang="tr-TR" sz="4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vardır?</a:t>
            </a:r>
            <a:r>
              <a:rPr lang="tr-TR" sz="4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tr-TR" sz="4800" dirty="0"/>
            </a:br>
            <a:endParaRPr lang="tr-TR" sz="4800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D0C8E92-1057-443F-819B-19B81BB9DDAC}"/>
              </a:ext>
            </a:extLst>
          </p:cNvPr>
          <p:cNvSpPr txBox="1"/>
          <p:nvPr/>
        </p:nvSpPr>
        <p:spPr>
          <a:xfrm>
            <a:off x="2451653" y="2651086"/>
            <a:ext cx="1282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>
                <a:solidFill>
                  <a:schemeClr val="accent1"/>
                </a:solidFill>
              </a:rPr>
              <a:t>A) 1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B3F3EE93-A488-468A-ADD3-6ED6A7100B97}"/>
              </a:ext>
            </a:extLst>
          </p:cNvPr>
          <p:cNvSpPr txBox="1"/>
          <p:nvPr/>
        </p:nvSpPr>
        <p:spPr>
          <a:xfrm>
            <a:off x="6126457" y="2697639"/>
            <a:ext cx="12666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>
                <a:solidFill>
                  <a:schemeClr val="accent1"/>
                </a:solidFill>
              </a:rPr>
              <a:t>B) 2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6B1B1EA6-7103-4764-B4EF-9D624574DB93}"/>
              </a:ext>
            </a:extLst>
          </p:cNvPr>
          <p:cNvSpPr txBox="1"/>
          <p:nvPr/>
        </p:nvSpPr>
        <p:spPr>
          <a:xfrm>
            <a:off x="2451653" y="4058238"/>
            <a:ext cx="12875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>
                <a:solidFill>
                  <a:schemeClr val="accent1"/>
                </a:solidFill>
              </a:rPr>
              <a:t>C) 3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142832B9-2A67-4E89-B99B-1F027AAC7D14}"/>
              </a:ext>
            </a:extLst>
          </p:cNvPr>
          <p:cNvSpPr txBox="1"/>
          <p:nvPr/>
        </p:nvSpPr>
        <p:spPr>
          <a:xfrm>
            <a:off x="6096000" y="4058238"/>
            <a:ext cx="12971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>
                <a:solidFill>
                  <a:schemeClr val="accent1"/>
                </a:solidFill>
              </a:rPr>
              <a:t>D) 4</a:t>
            </a:r>
          </a:p>
        </p:txBody>
      </p:sp>
    </p:spTree>
    <p:extLst>
      <p:ext uri="{BB962C8B-B14F-4D97-AF65-F5344CB8AC3E}">
        <p14:creationId xmlns:p14="http://schemas.microsoft.com/office/powerpoint/2010/main" val="311050893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678B310D-543E-47FE-A402-E62C610FB7D7}"/>
              </a:ext>
            </a:extLst>
          </p:cNvPr>
          <p:cNvSpPr/>
          <p:nvPr/>
        </p:nvSpPr>
        <p:spPr>
          <a:xfrm>
            <a:off x="5972850" y="4982848"/>
            <a:ext cx="692993" cy="646331"/>
          </a:xfrm>
          <a:prstGeom prst="ellipse">
            <a:avLst/>
          </a:prstGeom>
          <a:solidFill>
            <a:srgbClr val="FF0000">
              <a:alpha val="86000"/>
            </a:srgbClr>
          </a:solidFill>
          <a:ln>
            <a:solidFill>
              <a:schemeClr val="accent1">
                <a:shade val="50000"/>
                <a:alpha val="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D0C8E92-1057-443F-819B-19B81BB9DDAC}"/>
              </a:ext>
            </a:extLst>
          </p:cNvPr>
          <p:cNvSpPr txBox="1"/>
          <p:nvPr/>
        </p:nvSpPr>
        <p:spPr>
          <a:xfrm>
            <a:off x="1717469" y="3508875"/>
            <a:ext cx="23227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>
                <a:solidFill>
                  <a:schemeClr val="accent1"/>
                </a:solidFill>
              </a:rPr>
              <a:t>A) I. ve IV.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B3F3EE93-A488-468A-ADD3-6ED6A7100B97}"/>
              </a:ext>
            </a:extLst>
          </p:cNvPr>
          <p:cNvSpPr txBox="1"/>
          <p:nvPr/>
        </p:nvSpPr>
        <p:spPr>
          <a:xfrm>
            <a:off x="6126386" y="3508875"/>
            <a:ext cx="4050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>
                <a:solidFill>
                  <a:schemeClr val="accent1"/>
                </a:solidFill>
              </a:rPr>
              <a:t>B) I., II., III. ve  IV.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6B1B1EA6-7103-4764-B4EF-9D624574DB93}"/>
              </a:ext>
            </a:extLst>
          </p:cNvPr>
          <p:cNvSpPr txBox="1"/>
          <p:nvPr/>
        </p:nvSpPr>
        <p:spPr>
          <a:xfrm>
            <a:off x="1717469" y="4984788"/>
            <a:ext cx="32159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>
                <a:solidFill>
                  <a:schemeClr val="accent1"/>
                </a:solidFill>
              </a:rPr>
              <a:t>C) II., III. ve IV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142832B9-2A67-4E89-B99B-1F027AAC7D14}"/>
              </a:ext>
            </a:extLst>
          </p:cNvPr>
          <p:cNvSpPr txBox="1"/>
          <p:nvPr/>
        </p:nvSpPr>
        <p:spPr>
          <a:xfrm>
            <a:off x="6126386" y="4982848"/>
            <a:ext cx="29674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>
                <a:solidFill>
                  <a:schemeClr val="accent1"/>
                </a:solidFill>
              </a:rPr>
              <a:t>D) I., II. ve IV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BACC7AE8-2465-4C68-83DF-55F84FB1EC5E}"/>
              </a:ext>
            </a:extLst>
          </p:cNvPr>
          <p:cNvSpPr/>
          <p:nvPr/>
        </p:nvSpPr>
        <p:spPr>
          <a:xfrm>
            <a:off x="166378" y="203759"/>
            <a:ext cx="339358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prstClr val="white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             </a:t>
            </a:r>
            <a:r>
              <a:rPr lang="tr-TR" sz="2800" dirty="0">
                <a:solidFill>
                  <a:srgbClr val="FFFF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3.    </a:t>
            </a:r>
            <a:r>
              <a:rPr lang="tr-TR" sz="2800" dirty="0">
                <a:solidFill>
                  <a:prstClr val="white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I. Demir</a:t>
            </a:r>
            <a:br>
              <a:rPr lang="tr-TR" sz="2800" dirty="0">
                <a:solidFill>
                  <a:prstClr val="white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</a:br>
            <a:r>
              <a:rPr lang="tr-TR" sz="2800" dirty="0">
                <a:solidFill>
                  <a:prstClr val="white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                    II. Kobalt</a:t>
            </a:r>
            <a:br>
              <a:rPr lang="tr-TR" sz="2800" dirty="0">
                <a:solidFill>
                  <a:prstClr val="white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</a:br>
            <a:r>
              <a:rPr lang="tr-TR" sz="2800" dirty="0">
                <a:solidFill>
                  <a:prstClr val="white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                   III. Altın</a:t>
            </a:r>
            <a:br>
              <a:rPr lang="tr-TR" sz="2800" dirty="0">
                <a:solidFill>
                  <a:prstClr val="white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</a:br>
            <a:r>
              <a:rPr lang="tr-TR" sz="2800" dirty="0">
                <a:solidFill>
                  <a:prstClr val="white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                   IV. Nikel</a:t>
            </a:r>
            <a:endParaRPr lang="tr-TR" dirty="0"/>
          </a:p>
        </p:txBody>
      </p:sp>
      <p:sp>
        <p:nvSpPr>
          <p:cNvPr id="9" name="Başlık 8">
            <a:extLst>
              <a:ext uri="{FF2B5EF4-FFF2-40B4-BE49-F238E27FC236}">
                <a16:creationId xmlns:a16="http://schemas.microsoft.com/office/drawing/2014/main" id="{932F5AC3-4FB6-4315-BCF1-413E585A8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183" y="2234708"/>
            <a:ext cx="9196765" cy="925574"/>
          </a:xfrm>
        </p:spPr>
        <p:txBody>
          <a:bodyPr>
            <a:normAutofit/>
          </a:bodyPr>
          <a:lstStyle/>
          <a:p>
            <a:r>
              <a:rPr lang="tr-TR" sz="32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Mıknatıslar yukarıdaki hangi maddelerden oluşur?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3851630457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F375CE9-E9A5-42C2-B06D-477EF03257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47" y="617094"/>
            <a:ext cx="11635410" cy="96481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3800" dirty="0">
                <a:solidFill>
                  <a:schemeClr val="bg1"/>
                </a:solidFill>
              </a:rPr>
              <a:t>Aşağıdaki cümleler </a:t>
            </a:r>
            <a:r>
              <a:rPr lang="tr-TR" sz="3800" dirty="0">
                <a:solidFill>
                  <a:srgbClr val="FFFF00"/>
                </a:solidFill>
              </a:rPr>
              <a:t>doğru ise ’’D’’ yanlış ise ‘’Y’’</a:t>
            </a:r>
            <a:r>
              <a:rPr lang="tr-TR" sz="3800" dirty="0">
                <a:solidFill>
                  <a:schemeClr val="bg1"/>
                </a:solidFill>
              </a:rPr>
              <a:t> yazalım.</a:t>
            </a:r>
          </a:p>
          <a:p>
            <a:pPr marL="0" indent="0">
              <a:buNone/>
            </a:pPr>
            <a:endParaRPr lang="tr-TR" sz="2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tr-TR" sz="2800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tr-TR" sz="2800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tr-TR" sz="2800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tr-TR" sz="2800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84026EA-EFAA-423F-9D6A-BC79AD24D4AD}"/>
              </a:ext>
            </a:extLst>
          </p:cNvPr>
          <p:cNvSpPr txBox="1"/>
          <p:nvPr/>
        </p:nvSpPr>
        <p:spPr>
          <a:xfrm>
            <a:off x="493102" y="2064746"/>
            <a:ext cx="617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accent1"/>
                </a:solidFill>
              </a:rPr>
              <a:t>Y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ED9E11E2-8673-498C-AF76-0A7E2061E58A}"/>
              </a:ext>
            </a:extLst>
          </p:cNvPr>
          <p:cNvSpPr txBox="1"/>
          <p:nvPr/>
        </p:nvSpPr>
        <p:spPr>
          <a:xfrm>
            <a:off x="291547" y="2064746"/>
            <a:ext cx="108067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FF00"/>
                </a:solidFill>
              </a:rPr>
              <a:t>(</a:t>
            </a:r>
            <a:r>
              <a:rPr lang="tr-TR" sz="4000" dirty="0">
                <a:solidFill>
                  <a:schemeClr val="accent1"/>
                </a:solidFill>
              </a:rPr>
              <a:t>  </a:t>
            </a:r>
            <a:r>
              <a:rPr lang="tr-TR" sz="4000" dirty="0">
                <a:solidFill>
                  <a:srgbClr val="FFFF00"/>
                </a:solidFill>
              </a:rPr>
              <a:t>) Mıknatısların aynı kutupları birbirini çeker.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071C5DC2-0DF8-4889-89C7-E73CDA3F0D24}"/>
              </a:ext>
            </a:extLst>
          </p:cNvPr>
          <p:cNvSpPr txBox="1"/>
          <p:nvPr/>
        </p:nvSpPr>
        <p:spPr>
          <a:xfrm>
            <a:off x="291547" y="3255469"/>
            <a:ext cx="99523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FFFF00"/>
                </a:solidFill>
              </a:rPr>
              <a:t>(  ) Mıknatıslar </a:t>
            </a:r>
            <a:r>
              <a:rPr lang="tr-TR" sz="4000" dirty="0">
                <a:solidFill>
                  <a:srgbClr val="FFFF00"/>
                </a:solidFill>
                <a:cs typeface="Times New Roman" panose="02020603050405020304" pitchFamily="18" charset="0"/>
              </a:rPr>
              <a:t>demir, nikel ve kobalt içeren maddeleri temas etmeden çeker.</a:t>
            </a:r>
            <a:endParaRPr lang="tr-TR" sz="4000" dirty="0">
              <a:solidFill>
                <a:srgbClr val="FFFF00"/>
              </a:solidFill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53628C8E-B772-4AC1-AE3F-20790CA5CF6A}"/>
              </a:ext>
            </a:extLst>
          </p:cNvPr>
          <p:cNvSpPr txBox="1"/>
          <p:nvPr/>
        </p:nvSpPr>
        <p:spPr>
          <a:xfrm>
            <a:off x="291547" y="4905140"/>
            <a:ext cx="110808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FF00"/>
                </a:solidFill>
              </a:rPr>
              <a:t>(  ) Mıknatısların zıt kutupları birbirlerini çeker.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66FF672B-3339-49E7-8B51-AA07C24A308C}"/>
              </a:ext>
            </a:extLst>
          </p:cNvPr>
          <p:cNvSpPr txBox="1"/>
          <p:nvPr/>
        </p:nvSpPr>
        <p:spPr>
          <a:xfrm>
            <a:off x="498985" y="3289691"/>
            <a:ext cx="4988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chemeClr val="accent1"/>
                </a:solidFill>
              </a:rPr>
              <a:t>D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B4C5F504-03A1-4C20-AEEE-9BBF03EC312E}"/>
              </a:ext>
            </a:extLst>
          </p:cNvPr>
          <p:cNvSpPr txBox="1"/>
          <p:nvPr/>
        </p:nvSpPr>
        <p:spPr>
          <a:xfrm>
            <a:off x="493102" y="4932285"/>
            <a:ext cx="4988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chemeClr val="accent1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8477295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250D9DE-FCC4-400C-AB3D-4C7EA8FD0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01" y="746492"/>
            <a:ext cx="9460581" cy="50712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dirty="0">
                <a:solidFill>
                  <a:schemeClr val="bg1"/>
                </a:solidFill>
              </a:rPr>
              <a:t>Açık uçlu soruları cevaplayınız.</a:t>
            </a:r>
          </a:p>
          <a:p>
            <a:pPr marL="0" indent="0">
              <a:buNone/>
            </a:pPr>
            <a:endParaRPr lang="tr-TR" sz="36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tr-TR" sz="36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tr-TR" sz="3600" dirty="0">
                <a:solidFill>
                  <a:srgbClr val="FF0000"/>
                </a:solidFill>
              </a:rPr>
              <a:t>1. </a:t>
            </a:r>
            <a:r>
              <a:rPr lang="tr-TR" sz="3600">
                <a:solidFill>
                  <a:srgbClr val="FFFF00"/>
                </a:solidFill>
              </a:rPr>
              <a:t>Hangi mıknatısları </a:t>
            </a:r>
            <a:r>
              <a:rPr lang="tr-TR" sz="3600" dirty="0">
                <a:solidFill>
                  <a:srgbClr val="FFFF00"/>
                </a:solidFill>
              </a:rPr>
              <a:t>kullandınız?</a:t>
            </a:r>
          </a:p>
          <a:p>
            <a:pPr marL="0" indent="0" algn="ctr">
              <a:buNone/>
            </a:pPr>
            <a:endParaRPr lang="tr-TR" sz="3600" dirty="0">
              <a:solidFill>
                <a:srgbClr val="FFFF00"/>
              </a:solidFill>
            </a:endParaRPr>
          </a:p>
          <a:p>
            <a:pPr marL="0" indent="0" algn="ctr">
              <a:buNone/>
            </a:pPr>
            <a:endParaRPr lang="tr-TR" sz="3600" dirty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tr-TR" sz="3600" dirty="0">
                <a:solidFill>
                  <a:schemeClr val="bg1"/>
                </a:solidFill>
              </a:rPr>
              <a:t>…………………………………………………………………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1130064076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CAAFFAD-D6FE-430F-9C8E-C3EF55222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7032" y="3429000"/>
            <a:ext cx="6425294" cy="3198691"/>
          </a:xfrm>
        </p:spPr>
        <p:txBody>
          <a:bodyPr>
            <a:noAutofit/>
          </a:bodyPr>
          <a:lstStyle/>
          <a:p>
            <a:r>
              <a:rPr lang="tr-TR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Beni dinlediğiniz için teşekkürler</a:t>
            </a:r>
          </a:p>
        </p:txBody>
      </p:sp>
      <p:pic>
        <p:nvPicPr>
          <p:cNvPr id="4" name="Resim 3" descr="iç mekan, kız, genç, oturma içeren bir resim&#10;&#10;Açıklama otomatik olarak oluşturuldu">
            <a:extLst>
              <a:ext uri="{FF2B5EF4-FFF2-40B4-BE49-F238E27FC236}">
                <a16:creationId xmlns:a16="http://schemas.microsoft.com/office/drawing/2014/main" id="{9D9BB4E0-EA3C-4546-8FD8-A810EA2277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02" y="169742"/>
            <a:ext cx="4762500" cy="2743200"/>
          </a:xfrm>
          <a:prstGeom prst="rect">
            <a:avLst/>
          </a:prstGeom>
        </p:spPr>
      </p:pic>
      <p:pic>
        <p:nvPicPr>
          <p:cNvPr id="6" name="Resim 5" descr="çayır, oyun, yeşil, tutma içeren bir resim&#10;&#10;Açıklama otomatik olarak oluşturuldu">
            <a:extLst>
              <a:ext uri="{FF2B5EF4-FFF2-40B4-BE49-F238E27FC236}">
                <a16:creationId xmlns:a16="http://schemas.microsoft.com/office/drawing/2014/main" id="{41A48051-6690-460F-BB0B-114B566FC9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02" y="3170116"/>
            <a:ext cx="4762500" cy="3457575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0D217315-B9DD-4401-AAAD-446A83A6A2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229" y="169742"/>
            <a:ext cx="3471566" cy="3471566"/>
          </a:xfrm>
          <a:prstGeom prst="rect">
            <a:avLst/>
          </a:prstGeom>
        </p:spPr>
      </p:pic>
      <p:pic>
        <p:nvPicPr>
          <p:cNvPr id="10" name="Resim 9" descr="yiyecek, oda içeren bir resim&#10;&#10;Açıklama otomatik olarak oluşturuldu">
            <a:extLst>
              <a:ext uri="{FF2B5EF4-FFF2-40B4-BE49-F238E27FC236}">
                <a16:creationId xmlns:a16="http://schemas.microsoft.com/office/drawing/2014/main" id="{D9DEF12A-6890-4133-B602-BC695309E3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314" y="169742"/>
            <a:ext cx="4068039" cy="329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1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>
            <a:extLst>
              <a:ext uri="{FF2B5EF4-FFF2-40B4-BE49-F238E27FC236}">
                <a16:creationId xmlns:a16="http://schemas.microsoft.com/office/drawing/2014/main" id="{962AFD34-A8F3-48A5-9A9B-53D0877B22DF}"/>
              </a:ext>
            </a:extLst>
          </p:cNvPr>
          <p:cNvSpPr txBox="1"/>
          <p:nvPr/>
        </p:nvSpPr>
        <p:spPr>
          <a:xfrm>
            <a:off x="2707148" y="1888434"/>
            <a:ext cx="64103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solidFill>
                  <a:schemeClr val="bg1"/>
                </a:solidFill>
              </a:rPr>
              <a:t>Hazırlayan </a:t>
            </a:r>
          </a:p>
          <a:p>
            <a:pPr algn="ctr"/>
            <a:r>
              <a:rPr lang="tr-TR" sz="6000" dirty="0">
                <a:solidFill>
                  <a:srgbClr val="FFFF00"/>
                </a:solidFill>
              </a:rPr>
              <a:t>Yahya PEHLİVAN</a:t>
            </a:r>
          </a:p>
          <a:p>
            <a:pPr algn="ctr"/>
            <a:r>
              <a:rPr lang="tr-TR" sz="6000" dirty="0">
                <a:solidFill>
                  <a:schemeClr val="bg1"/>
                </a:solidFill>
              </a:rPr>
              <a:t>4/B  1472</a:t>
            </a:r>
          </a:p>
        </p:txBody>
      </p:sp>
    </p:spTree>
    <p:extLst>
      <p:ext uri="{BB962C8B-B14F-4D97-AF65-F5344CB8AC3E}">
        <p14:creationId xmlns:p14="http://schemas.microsoft.com/office/powerpoint/2010/main" val="6885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9F29111-F988-42C4-B51A-47CA94A8C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64535"/>
            <a:ext cx="8596668" cy="1320800"/>
          </a:xfrm>
          <a:noFill/>
        </p:spPr>
        <p:txBody>
          <a:bodyPr>
            <a:normAutofit/>
          </a:bodyPr>
          <a:lstStyle/>
          <a:p>
            <a:pPr algn="ctr"/>
            <a:r>
              <a:rPr lang="tr-TR" sz="7200" dirty="0">
                <a:solidFill>
                  <a:srgbClr val="FFFF00"/>
                </a:solidFill>
              </a:rPr>
              <a:t>Mıknatıs Nedir?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41A775C-E69D-4868-A501-A779B801D0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526" y="1286553"/>
            <a:ext cx="8596668" cy="11171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Mıknatıs </a:t>
            </a:r>
            <a:r>
              <a:rPr lang="tr-TR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demir, nikel ve kobalt 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içeren maddedir. Mıknatıslar </a:t>
            </a:r>
            <a:r>
              <a:rPr lang="tr-TR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demir, nikel ve kobalt içermeyen maddeleri çekmez</a:t>
            </a: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Mıknatısların iki kutbu vardır. 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Kuzey Kutbu (N),  </a:t>
            </a:r>
          </a:p>
          <a:p>
            <a:pPr marL="0" indent="0">
              <a:buNone/>
            </a:pP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Güney Kutbudur (S).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EB684D3-CA80-4B88-8BDA-843C384D7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90257" y="1731149"/>
            <a:ext cx="2770822" cy="694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49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60BCBA9-5FD4-40F1-8C46-5EE942AC5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856" y="901148"/>
            <a:ext cx="9116022" cy="1320800"/>
          </a:xfrm>
        </p:spPr>
        <p:txBody>
          <a:bodyPr>
            <a:noAutofit/>
          </a:bodyPr>
          <a:lstStyle/>
          <a:p>
            <a:pPr algn="ctr"/>
            <a:r>
              <a:rPr lang="tr-TR" sz="4400" dirty="0">
                <a:solidFill>
                  <a:srgbClr val="FFFF00"/>
                </a:solidFill>
              </a:rPr>
              <a:t>Mıknatıslar Maddeyi Nasıl Çekerler?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0B1C753-6084-406D-90F3-FFF6C00A0B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533" y="2551191"/>
            <a:ext cx="8596668" cy="11657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Mıknatıslar maddeyi temas etmeden çekerler. </a:t>
            </a:r>
          </a:p>
          <a:p>
            <a:pPr marL="0" indent="0">
              <a:buNone/>
            </a:pPr>
            <a:r>
              <a:rPr lang="tr-TR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Mıknatıslar bir yakınlığa gelince çeker.</a:t>
            </a:r>
          </a:p>
        </p:txBody>
      </p:sp>
    </p:spTree>
    <p:extLst>
      <p:ext uri="{BB962C8B-B14F-4D97-AF65-F5344CB8AC3E}">
        <p14:creationId xmlns:p14="http://schemas.microsoft.com/office/powerpoint/2010/main" val="2483009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AB24DF5-51F7-4496-8747-000366101F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452" y="234299"/>
            <a:ext cx="9099714" cy="557664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Mıknatısların aynı kutupları birbirlerini iter.</a:t>
            </a:r>
          </a:p>
          <a:p>
            <a:pPr marL="0" indent="0" algn="ctr">
              <a:buNone/>
            </a:pPr>
            <a:endParaRPr lang="tr-TR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Mıknatıslarının zıt kutupları birbirini çeker.</a:t>
            </a:r>
          </a:p>
        </p:txBody>
      </p:sp>
      <p:pic>
        <p:nvPicPr>
          <p:cNvPr id="5" name="Resim 4" descr="çizim, saat, tablo içeren bir resim&#10;&#10;Açıklama otomatik olarak oluşturuldu">
            <a:extLst>
              <a:ext uri="{FF2B5EF4-FFF2-40B4-BE49-F238E27FC236}">
                <a16:creationId xmlns:a16="http://schemas.microsoft.com/office/drawing/2014/main" id="{706D8346-C1DF-493C-B97E-4A34F4BD98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69" y="1047059"/>
            <a:ext cx="7918148" cy="2027446"/>
          </a:xfrm>
          <a:prstGeom prst="rect">
            <a:avLst/>
          </a:prstGeom>
        </p:spPr>
      </p:pic>
      <p:pic>
        <p:nvPicPr>
          <p:cNvPr id="7" name="Resim 6" descr="çizim, saat içeren bir resim&#10;&#10;Açıklama otomatik olarak oluşturuldu">
            <a:extLst>
              <a:ext uri="{FF2B5EF4-FFF2-40B4-BE49-F238E27FC236}">
                <a16:creationId xmlns:a16="http://schemas.microsoft.com/office/drawing/2014/main" id="{03F16179-1FF0-469A-B390-1B4B57FAC8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252" y="4178675"/>
            <a:ext cx="7918148" cy="244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0971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54029F7-13F1-4117-8F9E-FD0A3FECD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551" y="702851"/>
            <a:ext cx="8970249" cy="15897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Mıknatısı tam ortadan ipe bağlayıp, bir süre bekledikten sonra mıknatısın Kuzey Kutbu (N) Kuzeyi, Güney Kutbu (S) ise Güneyi gösterir.</a:t>
            </a:r>
          </a:p>
        </p:txBody>
      </p:sp>
      <p:grpSp>
        <p:nvGrpSpPr>
          <p:cNvPr id="17" name="Grup 16">
            <a:extLst>
              <a:ext uri="{FF2B5EF4-FFF2-40B4-BE49-F238E27FC236}">
                <a16:creationId xmlns:a16="http://schemas.microsoft.com/office/drawing/2014/main" id="{6083CA5E-6FA3-4634-8927-1B1DCDD7366C}"/>
              </a:ext>
            </a:extLst>
          </p:cNvPr>
          <p:cNvGrpSpPr/>
          <p:nvPr/>
        </p:nvGrpSpPr>
        <p:grpSpPr>
          <a:xfrm>
            <a:off x="728868" y="2311673"/>
            <a:ext cx="4731027" cy="3201231"/>
            <a:chOff x="728869" y="2311673"/>
            <a:chExt cx="4439478" cy="3083287"/>
          </a:xfrm>
        </p:grpSpPr>
        <p:sp>
          <p:nvSpPr>
            <p:cNvPr id="4" name="Dikdörtgen 3">
              <a:extLst>
                <a:ext uri="{FF2B5EF4-FFF2-40B4-BE49-F238E27FC236}">
                  <a16:creationId xmlns:a16="http://schemas.microsoft.com/office/drawing/2014/main" id="{B135FF9F-AE1D-4CE1-A56E-659A520FBAE9}"/>
                </a:ext>
              </a:extLst>
            </p:cNvPr>
            <p:cNvSpPr/>
            <p:nvPr/>
          </p:nvSpPr>
          <p:spPr>
            <a:xfrm>
              <a:off x="728869" y="2311673"/>
              <a:ext cx="4439478" cy="30832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cxnSp>
          <p:nvCxnSpPr>
            <p:cNvPr id="6" name="Düz Bağlayıcı 5">
              <a:extLst>
                <a:ext uri="{FF2B5EF4-FFF2-40B4-BE49-F238E27FC236}">
                  <a16:creationId xmlns:a16="http://schemas.microsoft.com/office/drawing/2014/main" id="{EA6EDCD4-EEF2-4F9A-A3A2-91C0451E034E}"/>
                </a:ext>
              </a:extLst>
            </p:cNvPr>
            <p:cNvCxnSpPr>
              <a:cxnSpLocks/>
            </p:cNvCxnSpPr>
            <p:nvPr/>
          </p:nvCxnSpPr>
          <p:spPr>
            <a:xfrm>
              <a:off x="728870" y="3000857"/>
              <a:ext cx="2714959" cy="0"/>
            </a:xfrm>
            <a:prstGeom prst="line">
              <a:avLst/>
            </a:prstGeom>
            <a:ln w="2540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Resim 13" descr="çizim, ekran görüntüsü içeren bir resim&#10;&#10;Açıklama otomatik olarak oluşturuldu">
              <a:extLst>
                <a:ext uri="{FF2B5EF4-FFF2-40B4-BE49-F238E27FC236}">
                  <a16:creationId xmlns:a16="http://schemas.microsoft.com/office/drawing/2014/main" id="{F6D4DDCC-3171-4D56-850B-01BC41792A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7954" y="3901728"/>
              <a:ext cx="2571750" cy="676275"/>
            </a:xfrm>
            <a:prstGeom prst="rect">
              <a:avLst/>
            </a:prstGeom>
          </p:spPr>
        </p:pic>
        <p:cxnSp>
          <p:nvCxnSpPr>
            <p:cNvPr id="10" name="Düz Bağlayıcı 9">
              <a:extLst>
                <a:ext uri="{FF2B5EF4-FFF2-40B4-BE49-F238E27FC236}">
                  <a16:creationId xmlns:a16="http://schemas.microsoft.com/office/drawing/2014/main" id="{6C6D0D97-30F1-4473-8A4E-ABF6E750D627}"/>
                </a:ext>
              </a:extLst>
            </p:cNvPr>
            <p:cNvCxnSpPr>
              <a:cxnSpLocks/>
            </p:cNvCxnSpPr>
            <p:nvPr/>
          </p:nvCxnSpPr>
          <p:spPr>
            <a:xfrm>
              <a:off x="3443829" y="2904344"/>
              <a:ext cx="0" cy="1547735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Resim 15">
            <a:extLst>
              <a:ext uri="{FF2B5EF4-FFF2-40B4-BE49-F238E27FC236}">
                <a16:creationId xmlns:a16="http://schemas.microsoft.com/office/drawing/2014/main" id="{74F12B41-EBEB-4C67-B5C2-C9CD51319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19708" y="1952527"/>
            <a:ext cx="3201231" cy="394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0676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2FDBE8D-B223-44FC-BBB8-2BCEC2272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828" y="2442471"/>
            <a:ext cx="8596668" cy="19730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Mıknatısları ne kadar bölerseniz. </a:t>
            </a:r>
          </a:p>
          <a:p>
            <a:pPr marL="0" indent="0">
              <a:buNone/>
            </a:pPr>
            <a:r>
              <a:rPr lang="tr-TR" sz="4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Yinede</a:t>
            </a:r>
            <a:r>
              <a:rPr lang="tr-TR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iki kutbu vardır.</a:t>
            </a:r>
          </a:p>
        </p:txBody>
      </p:sp>
    </p:spTree>
    <p:extLst>
      <p:ext uri="{BB962C8B-B14F-4D97-AF65-F5344CB8AC3E}">
        <p14:creationId xmlns:p14="http://schemas.microsoft.com/office/powerpoint/2010/main" val="18371853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FD91212-9F6C-4CB4-BB49-EA98DA47A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647" y="715618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tr-TR" sz="7200" dirty="0">
                <a:solidFill>
                  <a:srgbClr val="FFFF00"/>
                </a:solidFill>
              </a:rPr>
              <a:t>Mıknatıs Türleri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48157F1-E4EA-45E7-850D-6A701DED9C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253" y="2666338"/>
            <a:ext cx="2598636" cy="2564464"/>
          </a:xfrm>
          <a:prstGeom prst="rect">
            <a:avLst/>
          </a:prstGeom>
        </p:spPr>
      </p:pic>
      <p:pic>
        <p:nvPicPr>
          <p:cNvPr id="7" name="Resim 6" descr="tablo içeren bir resim&#10;&#10;Açıklama otomatik olarak oluşturuldu">
            <a:extLst>
              <a:ext uri="{FF2B5EF4-FFF2-40B4-BE49-F238E27FC236}">
                <a16:creationId xmlns:a16="http://schemas.microsoft.com/office/drawing/2014/main" id="{6DA02253-24D6-466E-9011-8B3A903EA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83" y="2610679"/>
            <a:ext cx="2428875" cy="2564464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7C83FE9F-5ED4-4E5F-9448-11ED8B4F2B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3099" y="2721997"/>
            <a:ext cx="2417817" cy="2564464"/>
          </a:xfrm>
          <a:prstGeom prst="rect">
            <a:avLst/>
          </a:prstGeom>
        </p:spPr>
      </p:pic>
      <p:pic>
        <p:nvPicPr>
          <p:cNvPr id="11" name="Resim 10" descr="ok içeren bir resim&#10;&#10;Açıklama otomatik olarak oluşturuldu">
            <a:extLst>
              <a:ext uri="{FF2B5EF4-FFF2-40B4-BE49-F238E27FC236}">
                <a16:creationId xmlns:a16="http://schemas.microsoft.com/office/drawing/2014/main" id="{51B64DAB-6533-40E2-973F-BCAB027C95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274" y="2666338"/>
            <a:ext cx="2466975" cy="2564464"/>
          </a:xfrm>
          <a:prstGeom prst="rect">
            <a:avLst/>
          </a:prstGeom>
        </p:spPr>
      </p:pic>
      <p:graphicFrame>
        <p:nvGraphicFramePr>
          <p:cNvPr id="12" name="Tablo 12">
            <a:extLst>
              <a:ext uri="{FF2B5EF4-FFF2-40B4-BE49-F238E27FC236}">
                <a16:creationId xmlns:a16="http://schemas.microsoft.com/office/drawing/2014/main" id="{54405723-8BF6-4B34-862A-7AA02E3CA8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618631"/>
              </p:ext>
            </p:extLst>
          </p:nvPr>
        </p:nvGraphicFramePr>
        <p:xfrm>
          <a:off x="463828" y="5286461"/>
          <a:ext cx="1129085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2711">
                  <a:extLst>
                    <a:ext uri="{9D8B030D-6E8A-4147-A177-3AD203B41FA5}">
                      <a16:colId xmlns:a16="http://schemas.microsoft.com/office/drawing/2014/main" val="1994677016"/>
                    </a:ext>
                  </a:extLst>
                </a:gridCol>
                <a:gridCol w="2699803">
                  <a:extLst>
                    <a:ext uri="{9D8B030D-6E8A-4147-A177-3AD203B41FA5}">
                      <a16:colId xmlns:a16="http://schemas.microsoft.com/office/drawing/2014/main" val="2530085019"/>
                    </a:ext>
                  </a:extLst>
                </a:gridCol>
                <a:gridCol w="2884168">
                  <a:extLst>
                    <a:ext uri="{9D8B030D-6E8A-4147-A177-3AD203B41FA5}">
                      <a16:colId xmlns:a16="http://schemas.microsoft.com/office/drawing/2014/main" val="1756342483"/>
                    </a:ext>
                  </a:extLst>
                </a:gridCol>
                <a:gridCol w="2884168">
                  <a:extLst>
                    <a:ext uri="{9D8B030D-6E8A-4147-A177-3AD203B41FA5}">
                      <a16:colId xmlns:a16="http://schemas.microsoft.com/office/drawing/2014/main" val="2364907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Yuvarlak Mıknatıs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At Nalı Mıknatıs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 U Mıknatısı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 Çubuk Mıknatıs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647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0961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94304A0-E57A-4B5A-AC62-77716A307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050" y="543339"/>
            <a:ext cx="10282214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tr-TR" sz="7200" dirty="0">
                <a:solidFill>
                  <a:srgbClr val="FFFF00"/>
                </a:solidFill>
              </a:rPr>
              <a:t>Demirden Yapılmış Eşyalar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72DFCB2-A19C-428C-901C-D6E93BB90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840" y="1864139"/>
            <a:ext cx="4080196" cy="3318857"/>
          </a:xfrm>
        </p:spPr>
        <p:txBody>
          <a:bodyPr>
            <a:noAutofit/>
          </a:bodyPr>
          <a:lstStyle/>
          <a:p>
            <a:r>
              <a:rPr lang="tr-TR" sz="2800" b="1" dirty="0">
                <a:solidFill>
                  <a:schemeClr val="bg1"/>
                </a:solidFill>
              </a:rPr>
              <a:t>Çaydanlık</a:t>
            </a:r>
          </a:p>
          <a:p>
            <a:r>
              <a:rPr lang="tr-TR" sz="2800" b="1" dirty="0">
                <a:solidFill>
                  <a:schemeClr val="bg1"/>
                </a:solidFill>
              </a:rPr>
              <a:t>Kapı Kolu</a:t>
            </a:r>
          </a:p>
          <a:p>
            <a:r>
              <a:rPr lang="tr-TR" sz="2800" b="1" dirty="0">
                <a:solidFill>
                  <a:schemeClr val="bg1"/>
                </a:solidFill>
              </a:rPr>
              <a:t>Dolap kulpları</a:t>
            </a:r>
          </a:p>
          <a:p>
            <a:r>
              <a:rPr lang="tr-TR" sz="2800" b="1" dirty="0">
                <a:solidFill>
                  <a:schemeClr val="bg1"/>
                </a:solidFill>
              </a:rPr>
              <a:t>Küçük ev aletleri </a:t>
            </a:r>
          </a:p>
          <a:p>
            <a:r>
              <a:rPr lang="tr-TR" sz="2800" b="1" dirty="0">
                <a:solidFill>
                  <a:schemeClr val="bg1"/>
                </a:solidFill>
              </a:rPr>
              <a:t>Sehpanın ayakları</a:t>
            </a:r>
          </a:p>
          <a:p>
            <a:r>
              <a:rPr lang="tr-TR" sz="2800" b="1" dirty="0">
                <a:solidFill>
                  <a:schemeClr val="bg1"/>
                </a:solidFill>
              </a:rPr>
              <a:t>Masaların ayakları</a:t>
            </a:r>
          </a:p>
          <a:p>
            <a:pPr marL="0" indent="0">
              <a:buNone/>
            </a:pPr>
            <a:endParaRPr lang="tr-TR" sz="2800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7285B2F1-4E5B-42B8-BC4D-3CFBA282BFE3}"/>
              </a:ext>
            </a:extLst>
          </p:cNvPr>
          <p:cNvSpPr/>
          <p:nvPr/>
        </p:nvSpPr>
        <p:spPr>
          <a:xfrm>
            <a:off x="5294244" y="1864139"/>
            <a:ext cx="4790659" cy="3318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457200">
              <a:spcBef>
                <a:spcPts val="1000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tr-TR" sz="2800" b="1" dirty="0">
                <a:solidFill>
                  <a:prstClr val="white"/>
                </a:solidFill>
              </a:rPr>
              <a:t>Saatlerin bazıları</a:t>
            </a:r>
          </a:p>
          <a:p>
            <a:pPr marL="342900" lvl="0" indent="-342900" defTabSz="457200">
              <a:spcBef>
                <a:spcPts val="1000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tr-TR" sz="2800" b="1" dirty="0">
                <a:solidFill>
                  <a:prstClr val="white"/>
                </a:solidFill>
              </a:rPr>
              <a:t>Saatlerin içindeki çarklar</a:t>
            </a:r>
          </a:p>
          <a:p>
            <a:pPr marL="342900" lvl="0" indent="-342900" defTabSz="457200">
              <a:spcBef>
                <a:spcPts val="1000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tr-TR" sz="2800" b="1" dirty="0">
                <a:solidFill>
                  <a:prstClr val="white"/>
                </a:solidFill>
              </a:rPr>
              <a:t>Mutfak Eşyaları</a:t>
            </a:r>
          </a:p>
          <a:p>
            <a:pPr marL="342900" lvl="0" indent="-342900" defTabSz="457200">
              <a:spcBef>
                <a:spcPts val="1000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tr-TR" sz="2800" b="1" dirty="0">
                <a:solidFill>
                  <a:prstClr val="white"/>
                </a:solidFill>
              </a:rPr>
              <a:t>Mangal</a:t>
            </a:r>
          </a:p>
          <a:p>
            <a:pPr marL="342900" lvl="0" indent="-342900" defTabSz="457200">
              <a:spcBef>
                <a:spcPts val="1000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tr-TR" sz="2800" b="1" dirty="0">
                <a:solidFill>
                  <a:prstClr val="white"/>
                </a:solidFill>
              </a:rPr>
              <a:t>Taşıtlar</a:t>
            </a:r>
          </a:p>
          <a:p>
            <a:pPr marL="342900" lvl="0" indent="-342900" defTabSz="457200">
              <a:spcBef>
                <a:spcPts val="1000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tr-TR" sz="2800" b="1" dirty="0">
                <a:solidFill>
                  <a:prstClr val="white"/>
                </a:solidFill>
              </a:rPr>
              <a:t>Kombi</a:t>
            </a:r>
          </a:p>
        </p:txBody>
      </p:sp>
    </p:spTree>
    <p:extLst>
      <p:ext uri="{BB962C8B-B14F-4D97-AF65-F5344CB8AC3E}">
        <p14:creationId xmlns:p14="http://schemas.microsoft.com/office/powerpoint/2010/main" val="3167182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5A0BE7-E5C7-476B-A00F-588881F97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397" y="297741"/>
            <a:ext cx="10828986" cy="1320800"/>
          </a:xfrm>
        </p:spPr>
        <p:txBody>
          <a:bodyPr>
            <a:noAutofit/>
          </a:bodyPr>
          <a:lstStyle/>
          <a:p>
            <a:r>
              <a:rPr lang="tr-TR" sz="6500" dirty="0">
                <a:solidFill>
                  <a:srgbClr val="FFFF00"/>
                </a:solidFill>
              </a:rPr>
              <a:t>Kobaltın</a:t>
            </a:r>
            <a:r>
              <a:rPr lang="tr-TR" sz="6500" dirty="0">
                <a:solidFill>
                  <a:srgbClr val="FF0000"/>
                </a:solidFill>
              </a:rPr>
              <a:t> </a:t>
            </a:r>
            <a:r>
              <a:rPr lang="tr-TR" sz="6500" dirty="0">
                <a:solidFill>
                  <a:srgbClr val="FFFF00"/>
                </a:solidFill>
              </a:rPr>
              <a:t>Kullanıldığı Alanlar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2248CA9-8B02-4F73-86B3-ACF4C606D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507" y="1618541"/>
            <a:ext cx="11251096" cy="5336256"/>
          </a:xfrm>
        </p:spPr>
        <p:txBody>
          <a:bodyPr>
            <a:noAutofit/>
          </a:bodyPr>
          <a:lstStyle/>
          <a:p>
            <a:r>
              <a:rPr lang="tr-TR" sz="2800" dirty="0">
                <a:solidFill>
                  <a:schemeClr val="bg1"/>
                </a:solidFill>
              </a:rPr>
              <a:t>Cam ve metal birleştirmelerinde, jet motoru gaz türbinlerinde,</a:t>
            </a:r>
          </a:p>
          <a:p>
            <a:r>
              <a:rPr lang="tr-TR" sz="2800" dirty="0">
                <a:solidFill>
                  <a:schemeClr val="bg1"/>
                </a:solidFill>
              </a:rPr>
              <a:t>Paslanmaz çelik üretiminde,</a:t>
            </a:r>
          </a:p>
          <a:p>
            <a:r>
              <a:rPr lang="tr-TR" sz="2800" dirty="0">
                <a:solidFill>
                  <a:schemeClr val="bg1"/>
                </a:solidFill>
              </a:rPr>
              <a:t>Mıknatıslar ve veri saklama cihazlarında,</a:t>
            </a:r>
          </a:p>
          <a:p>
            <a:r>
              <a:rPr lang="tr-TR" sz="2800" dirty="0">
                <a:solidFill>
                  <a:schemeClr val="bg1"/>
                </a:solidFill>
              </a:rPr>
              <a:t>Jet Motoru gaz türbinlerinde bulunan süper alaşımlarda,</a:t>
            </a:r>
          </a:p>
          <a:p>
            <a:r>
              <a:rPr lang="tr-TR" sz="2800" dirty="0">
                <a:solidFill>
                  <a:schemeClr val="bg1"/>
                </a:solidFill>
              </a:rPr>
              <a:t>Elektrolizle kaplama işleminde,</a:t>
            </a:r>
          </a:p>
          <a:p>
            <a:r>
              <a:rPr lang="tr-TR" sz="2800" dirty="0">
                <a:solidFill>
                  <a:schemeClr val="bg1"/>
                </a:solidFill>
              </a:rPr>
              <a:t>Elektronik eşyalarda kullanılan yüksek kapasiteli lityum pillerde,</a:t>
            </a:r>
          </a:p>
          <a:p>
            <a:r>
              <a:rPr lang="tr-TR" sz="2800" dirty="0">
                <a:solidFill>
                  <a:schemeClr val="bg1"/>
                </a:solidFill>
              </a:rPr>
              <a:t>Boya sektöründe renk verici pigmentlerde,</a:t>
            </a:r>
          </a:p>
          <a:p>
            <a:r>
              <a:rPr lang="tr-TR" sz="2800" dirty="0">
                <a:solidFill>
                  <a:schemeClr val="bg1"/>
                </a:solidFill>
              </a:rPr>
              <a:t>Petrol, seramik ve cam sanayinde.</a:t>
            </a:r>
          </a:p>
        </p:txBody>
      </p:sp>
    </p:spTree>
    <p:extLst>
      <p:ext uri="{BB962C8B-B14F-4D97-AF65-F5344CB8AC3E}">
        <p14:creationId xmlns:p14="http://schemas.microsoft.com/office/powerpoint/2010/main" val="2488174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Yüzeyler">
  <a:themeElements>
    <a:clrScheme name="Yüzeyler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Yüzeyler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Yüzeyler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</TotalTime>
  <Words>604</Words>
  <PresentationFormat>Geniş ekran</PresentationFormat>
  <Paragraphs>98</Paragraphs>
  <Slides>19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19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Trebuchet MS</vt:lpstr>
      <vt:lpstr>Verdana</vt:lpstr>
      <vt:lpstr>Wingdings</vt:lpstr>
      <vt:lpstr>Wingdings 3</vt:lpstr>
      <vt:lpstr>Office Teması</vt:lpstr>
      <vt:lpstr>Yüzeyler</vt:lpstr>
      <vt:lpstr>PowerPoint Sunusu</vt:lpstr>
      <vt:lpstr>Mıknatıs Nedir?</vt:lpstr>
      <vt:lpstr>Mıknatıslar Maddeyi Nasıl Çekerler?</vt:lpstr>
      <vt:lpstr>PowerPoint Sunusu</vt:lpstr>
      <vt:lpstr>PowerPoint Sunusu</vt:lpstr>
      <vt:lpstr>PowerPoint Sunusu</vt:lpstr>
      <vt:lpstr>Mıknatıs Türleri</vt:lpstr>
      <vt:lpstr>Demirden Yapılmış Eşyalar</vt:lpstr>
      <vt:lpstr>Kobaltın Kullanıldığı Alanlar</vt:lpstr>
      <vt:lpstr>Nikel Hangi Alanlarda Kullanılır?</vt:lpstr>
      <vt:lpstr>Mıknatısın Kullanım Alanları</vt:lpstr>
      <vt:lpstr>PowerPoint Sunusu</vt:lpstr>
      <vt:lpstr>1. Mıknatıslar hangi malzemiyi çekmez? </vt:lpstr>
      <vt:lpstr>2. Mıknatısların kaç kutbu vardır?  </vt:lpstr>
      <vt:lpstr>Mıknatıslar yukarıdaki hangi maddelerden oluşur?</vt:lpstr>
      <vt:lpstr>PowerPoint Sunusu</vt:lpstr>
      <vt:lpstr>PowerPoint Sunusu</vt:lpstr>
      <vt:lpstr>Beni dinlediğiniz için teşekkürler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2020-12-11T16:35:10Z</dcterms:created>
  <dcterms:modified xsi:type="dcterms:W3CDTF">2021-01-09T13:08:28Z</dcterms:modified>
  <cp:category>https://www.sorubak.com</cp:category>
</cp:coreProperties>
</file>