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86" r:id="rId5"/>
    <p:sldId id="259" r:id="rId6"/>
    <p:sldId id="260" r:id="rId7"/>
    <p:sldId id="261" r:id="rId8"/>
    <p:sldId id="285" r:id="rId9"/>
    <p:sldId id="288" r:id="rId10"/>
    <p:sldId id="283" r:id="rId11"/>
    <p:sldId id="289" r:id="rId12"/>
    <p:sldId id="281" r:id="rId13"/>
    <p:sldId id="292" r:id="rId14"/>
    <p:sldId id="293" r:id="rId15"/>
    <p:sldId id="294" r:id="rId16"/>
    <p:sldId id="295" r:id="rId17"/>
    <p:sldId id="296" r:id="rId18"/>
    <p:sldId id="297" r:id="rId19"/>
    <p:sldId id="298" r:id="rId20"/>
    <p:sldId id="300" r:id="rId21"/>
    <p:sldId id="263" r:id="rId22"/>
    <p:sldId id="273" r:id="rId23"/>
    <p:sldId id="275" r:id="rId24"/>
    <p:sldId id="276" r:id="rId25"/>
    <p:sldId id="277" r:id="rId26"/>
    <p:sldId id="278" r:id="rId27"/>
    <p:sldId id="279" r:id="rId28"/>
    <p:sldId id="280" r:id="rId29"/>
    <p:sldId id="284" r:id="rId30"/>
    <p:sldId id="301" r:id="rId31"/>
    <p:sldId id="302" r:id="rId32"/>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0" d="100"/>
          <a:sy n="80" d="100"/>
        </p:scale>
        <p:origin x="-96" y="-5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CA1A7-66B3-4BE1-A2D7-9A26BAA53307}" type="datetimeFigureOut">
              <a:rPr lang="tr-TR" smtClean="0"/>
              <a:pPr/>
              <a:t>17/11/2020</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CEC461-7B11-4E3F-9AC2-F2946F42BF09}" type="slidenum">
              <a:rPr lang="tr-TR" smtClean="0"/>
              <a:pPr/>
              <a:t>‹#›</a:t>
            </a:fld>
            <a:endParaRPr lang="tr-TR"/>
          </a:p>
        </p:txBody>
      </p:sp>
    </p:spTree>
    <p:extLst>
      <p:ext uri="{BB962C8B-B14F-4D97-AF65-F5344CB8AC3E}">
        <p14:creationId xmlns:p14="http://schemas.microsoft.com/office/powerpoint/2010/main" xmlns="" val="1142735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1</a:t>
            </a:fld>
            <a:endParaRPr lang="tr-TR"/>
          </a:p>
        </p:txBody>
      </p:sp>
    </p:spTree>
    <p:extLst>
      <p:ext uri="{BB962C8B-B14F-4D97-AF65-F5344CB8AC3E}">
        <p14:creationId xmlns:p14="http://schemas.microsoft.com/office/powerpoint/2010/main" xmlns="" val="311048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4</a:t>
            </a:fld>
            <a:endParaRPr lang="tr-TR"/>
          </a:p>
        </p:txBody>
      </p:sp>
    </p:spTree>
    <p:extLst>
      <p:ext uri="{BB962C8B-B14F-4D97-AF65-F5344CB8AC3E}">
        <p14:creationId xmlns:p14="http://schemas.microsoft.com/office/powerpoint/2010/main" xmlns="" val="129836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7</a:t>
            </a:fld>
            <a:endParaRPr lang="tr-TR"/>
          </a:p>
        </p:txBody>
      </p:sp>
    </p:spTree>
    <p:extLst>
      <p:ext uri="{BB962C8B-B14F-4D97-AF65-F5344CB8AC3E}">
        <p14:creationId xmlns:p14="http://schemas.microsoft.com/office/powerpoint/2010/main" xmlns="" val="4207575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10</a:t>
            </a:fld>
            <a:endParaRPr lang="tr-TR"/>
          </a:p>
        </p:txBody>
      </p:sp>
    </p:spTree>
    <p:extLst>
      <p:ext uri="{BB962C8B-B14F-4D97-AF65-F5344CB8AC3E}">
        <p14:creationId xmlns:p14="http://schemas.microsoft.com/office/powerpoint/2010/main" xmlns="" val="3286719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13</a:t>
            </a:fld>
            <a:endParaRPr lang="tr-TR"/>
          </a:p>
        </p:txBody>
      </p:sp>
    </p:spTree>
    <p:extLst>
      <p:ext uri="{BB962C8B-B14F-4D97-AF65-F5344CB8AC3E}">
        <p14:creationId xmlns:p14="http://schemas.microsoft.com/office/powerpoint/2010/main" xmlns="" val="289720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21</a:t>
            </a:fld>
            <a:endParaRPr lang="tr-TR"/>
          </a:p>
        </p:txBody>
      </p:sp>
    </p:spTree>
    <p:extLst>
      <p:ext uri="{BB962C8B-B14F-4D97-AF65-F5344CB8AC3E}">
        <p14:creationId xmlns:p14="http://schemas.microsoft.com/office/powerpoint/2010/main" xmlns="" val="3145668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23</a:t>
            </a:fld>
            <a:endParaRPr lang="tr-TR"/>
          </a:p>
        </p:txBody>
      </p:sp>
    </p:spTree>
    <p:extLst>
      <p:ext uri="{BB962C8B-B14F-4D97-AF65-F5344CB8AC3E}">
        <p14:creationId xmlns:p14="http://schemas.microsoft.com/office/powerpoint/2010/main" xmlns="" val="2070396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99CEC461-7B11-4E3F-9AC2-F2946F42BF09}" type="slidenum">
              <a:rPr lang="tr-TR" smtClean="0"/>
              <a:pPr/>
              <a:t>29</a:t>
            </a:fld>
            <a:endParaRPr lang="tr-TR"/>
          </a:p>
        </p:txBody>
      </p:sp>
    </p:spTree>
    <p:extLst>
      <p:ext uri="{BB962C8B-B14F-4D97-AF65-F5344CB8AC3E}">
        <p14:creationId xmlns:p14="http://schemas.microsoft.com/office/powerpoint/2010/main" xmlns="" val="1743380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99CEC461-7B11-4E3F-9AC2-F2946F42BF09}" type="slidenum">
              <a:rPr lang="tr-TR" smtClean="0"/>
              <a:pPr/>
              <a:t>31</a:t>
            </a:fld>
            <a:endParaRPr lang="tr-TR"/>
          </a:p>
        </p:txBody>
      </p:sp>
    </p:spTree>
    <p:extLst>
      <p:ext uri="{BB962C8B-B14F-4D97-AF65-F5344CB8AC3E}">
        <p14:creationId xmlns:p14="http://schemas.microsoft.com/office/powerpoint/2010/main" xmlns="" val="4951439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2037665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2351553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2724382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3229178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1743623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1891146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2367868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461811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1904137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586814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9BA98865-A6FB-4389-BBA9-0279D143B668}" type="datetimeFigureOut">
              <a:rPr lang="tr-TR" smtClean="0"/>
              <a:pPr/>
              <a:t>17/11/2020</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3072928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A98865-A6FB-4389-BBA9-0279D143B668}" type="datetimeFigureOut">
              <a:rPr lang="tr-TR" smtClean="0"/>
              <a:pPr/>
              <a:t>17/11/2020</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74563C-0B9C-4ED0-9657-B72335AFB38A}" type="slidenum">
              <a:rPr lang="tr-TR" smtClean="0"/>
              <a:pPr/>
              <a:t>‹#›</a:t>
            </a:fld>
            <a:endParaRPr lang="tr-TR"/>
          </a:p>
        </p:txBody>
      </p:sp>
    </p:spTree>
    <p:extLst>
      <p:ext uri="{BB962C8B-B14F-4D97-AF65-F5344CB8AC3E}">
        <p14:creationId xmlns:p14="http://schemas.microsoft.com/office/powerpoint/2010/main" xmlns="" val="3544364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odsgm.meb.gov.tr/"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hyperlink" Target="http://www.egitimhane.co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dergipark.org.tr/tr/download/article-file/847721" TargetMode="External"/><Relationship Id="rId5" Type="http://schemas.openxmlformats.org/officeDocument/2006/relationships/hyperlink" Target="https://haftalikgzt.com/gazete/hibrit-egitimin-zamani-geldi-mi/" TargetMode="External"/><Relationship Id="rId4" Type="http://schemas.openxmlformats.org/officeDocument/2006/relationships/hyperlink" Target="http://odsgm.meb.gov.tr/"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2.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hyperlink" Target="http://www.egitimhane.com/"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193533" y="317634"/>
            <a:ext cx="9474468" cy="4215865"/>
          </a:xfrm>
        </p:spPr>
        <p:txBody>
          <a:bodyPr>
            <a:normAutofit/>
          </a:bodyPr>
          <a:lstStyle/>
          <a:p>
            <a:r>
              <a:rPr lang="tr-TR" dirty="0" smtClean="0">
                <a:latin typeface="Monotype Corsiva" panose="03010101010201010101" pitchFamily="66" charset="0"/>
              </a:rPr>
              <a:t>2020-2021 Eğitim-Öğretim yılı</a:t>
            </a:r>
            <a:r>
              <a:rPr lang="tr-TR" dirty="0">
                <a:latin typeface="Monotype Corsiva" panose="03010101010201010101" pitchFamily="66" charset="0"/>
              </a:rPr>
              <a:t/>
            </a:r>
            <a:br>
              <a:rPr lang="tr-TR" dirty="0">
                <a:latin typeface="Monotype Corsiva" panose="03010101010201010101" pitchFamily="66" charset="0"/>
              </a:rPr>
            </a:br>
            <a:r>
              <a:rPr lang="tr-TR" dirty="0" smtClean="0">
                <a:latin typeface="Monotype Corsiva" panose="03010101010201010101" pitchFamily="66" charset="0"/>
              </a:rPr>
              <a:t/>
            </a:r>
            <a:br>
              <a:rPr lang="tr-TR" dirty="0" smtClean="0">
                <a:latin typeface="Monotype Corsiva" panose="03010101010201010101" pitchFamily="66" charset="0"/>
              </a:rPr>
            </a:br>
            <a:r>
              <a:rPr lang="tr-TR" dirty="0" smtClean="0">
                <a:solidFill>
                  <a:srgbClr val="C00000"/>
                </a:solidFill>
                <a:latin typeface="Monotype Corsiva" panose="03010101010201010101" pitchFamily="66" charset="0"/>
              </a:rPr>
              <a:t>NEŞE  SEVER   İLKOKULU</a:t>
            </a:r>
            <a:br>
              <a:rPr lang="tr-TR" dirty="0" smtClean="0">
                <a:solidFill>
                  <a:srgbClr val="C00000"/>
                </a:solidFill>
                <a:latin typeface="Monotype Corsiva" panose="03010101010201010101" pitchFamily="66" charset="0"/>
              </a:rPr>
            </a:br>
            <a:r>
              <a:rPr lang="tr-TR" dirty="0" smtClean="0">
                <a:solidFill>
                  <a:srgbClr val="C00000"/>
                </a:solidFill>
                <a:latin typeface="Monotype Corsiva" panose="03010101010201010101" pitchFamily="66" charset="0"/>
              </a:rPr>
              <a:t>SEMİNER  SUNUM ÇALIŞMASI</a:t>
            </a:r>
            <a:endParaRPr lang="tr-TR" dirty="0">
              <a:solidFill>
                <a:srgbClr val="C00000"/>
              </a:solidFill>
              <a:latin typeface="Monotype Corsiva" panose="03010101010201010101" pitchFamily="66" charset="0"/>
            </a:endParaRPr>
          </a:p>
        </p:txBody>
      </p:sp>
      <p:sp>
        <p:nvSpPr>
          <p:cNvPr id="3" name="Alt Başlık 2"/>
          <p:cNvSpPr>
            <a:spLocks noGrp="1"/>
          </p:cNvSpPr>
          <p:nvPr>
            <p:ph type="subTitle" idx="1"/>
          </p:nvPr>
        </p:nvSpPr>
        <p:spPr>
          <a:xfrm>
            <a:off x="1694046" y="4533498"/>
            <a:ext cx="8896952" cy="1944303"/>
          </a:xfrm>
        </p:spPr>
        <p:txBody>
          <a:bodyPr>
            <a:normAutofit/>
          </a:bodyPr>
          <a:lstStyle/>
          <a:p>
            <a:r>
              <a:rPr lang="tr-TR" sz="3200" b="1" dirty="0" smtClean="0">
                <a:latin typeface="Monotype Corsiva" panose="03010101010201010101" pitchFamily="66" charset="0"/>
              </a:rPr>
              <a:t>16  KASIM  2020 </a:t>
            </a:r>
          </a:p>
          <a:p>
            <a:r>
              <a:rPr lang="tr-TR" sz="3200" b="1" dirty="0" smtClean="0">
                <a:latin typeface="Monotype Corsiva" panose="03010101010201010101" pitchFamily="66" charset="0"/>
              </a:rPr>
              <a:t>HAZIRLAYAN   :  ÜLKÜ  ASLAN</a:t>
            </a:r>
            <a:endParaRPr lang="tr-TR" sz="3200" b="1" dirty="0">
              <a:latin typeface="Monotype Corsiva" panose="03010101010201010101" pitchFamily="66" charset="0"/>
            </a:endParaRPr>
          </a:p>
        </p:txBody>
      </p:sp>
    </p:spTree>
    <p:extLst>
      <p:ext uri="{BB962C8B-B14F-4D97-AF65-F5344CB8AC3E}">
        <p14:creationId xmlns:p14="http://schemas.microsoft.com/office/powerpoint/2010/main" xmlns="" val="13691785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257" y="365125"/>
            <a:ext cx="11092543" cy="3481161"/>
          </a:xfrm>
        </p:spPr>
        <p:txBody>
          <a:bodyPr>
            <a:noAutofit/>
          </a:bodyPr>
          <a:lstStyle/>
          <a:p>
            <a:r>
              <a:rPr lang="tr-TR" sz="4000" b="1" dirty="0" smtClean="0">
                <a:solidFill>
                  <a:srgbClr val="C00000"/>
                </a:solidFill>
                <a:latin typeface="Monotype Corsiva" panose="03010101010201010101" pitchFamily="66" charset="0"/>
              </a:rPr>
              <a:t>Meb  sınıf düzeylerinde çalışma soruları yayınladı http.odsgm.meb.gov.tr </a:t>
            </a:r>
            <a:r>
              <a:rPr lang="tr-TR" sz="2800" dirty="0" smtClean="0"/>
              <a:t/>
            </a:r>
            <a:br>
              <a:rPr lang="tr-TR" sz="2800" dirty="0" smtClean="0"/>
            </a:br>
            <a:r>
              <a:rPr lang="tr-TR" sz="2800" dirty="0" smtClean="0"/>
              <a:t>Millî Eğitim Bakanlığı, salgın sürecinde öğrencilere desteklerine bir yenisini daha ekledi ve ilkokullara yönelik kaynak desteği yayımladı. </a:t>
            </a:r>
            <a:br>
              <a:rPr lang="tr-TR" sz="2800" dirty="0" smtClean="0"/>
            </a:br>
            <a:r>
              <a:rPr lang="tr-TR" sz="2800" dirty="0" smtClean="0"/>
              <a:t> </a:t>
            </a:r>
            <a:br>
              <a:rPr lang="tr-TR" sz="2800" dirty="0" smtClean="0"/>
            </a:br>
            <a:r>
              <a:rPr lang="tr-TR" sz="2800" dirty="0" smtClean="0"/>
              <a:t>Bu kapsamda ilkokul 2, 3 ve 4. sınıf düzeyinde 3500 adet soru, </a:t>
            </a:r>
            <a:r>
              <a:rPr lang="tr-TR" sz="2800" dirty="0" smtClean="0">
                <a:hlinkClick r:id="rId3"/>
              </a:rPr>
              <a:t>http://odsgm.meb.gov.tr/</a:t>
            </a:r>
            <a:r>
              <a:rPr lang="tr-TR" sz="2800" dirty="0" smtClean="0"/>
              <a:t> adresinde erişime açıldı. </a:t>
            </a:r>
            <a:br>
              <a:rPr lang="tr-TR" sz="2800" dirty="0" smtClean="0"/>
            </a:br>
            <a:endParaRPr lang="tr-TR" sz="2800" dirty="0"/>
          </a:p>
        </p:txBody>
      </p:sp>
      <p:pic>
        <p:nvPicPr>
          <p:cNvPr id="4" name="İçerik Yer Tutucusu 3">
            <a:hlinkClick r:id="rId4"/>
          </p:cNvPr>
          <p:cNvPicPr>
            <a:picLocks noGrp="1" noChangeAspect="1"/>
          </p:cNvPicPr>
          <p:nvPr>
            <p:ph idx="1"/>
          </p:nvPr>
        </p:nvPicPr>
        <p:blipFill>
          <a:blip r:embed="rId5" cstate="print">
            <a:extLst>
              <a:ext uri="{28A0092B-C50C-407E-A947-70E740481C1C}">
                <a14:useLocalDpi xmlns:a14="http://schemas.microsoft.com/office/drawing/2010/main" xmlns="" val="0"/>
              </a:ext>
            </a:extLst>
          </a:blip>
          <a:stretch>
            <a:fillRect/>
          </a:stretch>
        </p:blipFill>
        <p:spPr>
          <a:xfrm>
            <a:off x="4992914" y="3510951"/>
            <a:ext cx="5500763" cy="3101441"/>
          </a:xfrm>
        </p:spPr>
      </p:pic>
    </p:spTree>
    <p:extLst>
      <p:ext uri="{BB962C8B-B14F-4D97-AF65-F5344CB8AC3E}">
        <p14:creationId xmlns:p14="http://schemas.microsoft.com/office/powerpoint/2010/main" xmlns="" val="25864644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08000" y="365125"/>
            <a:ext cx="10845800" cy="6311446"/>
          </a:xfrm>
        </p:spPr>
        <p:txBody>
          <a:bodyPr>
            <a:normAutofit fontScale="90000"/>
          </a:bodyPr>
          <a:lstStyle/>
          <a:p>
            <a:r>
              <a:rPr lang="tr-TR" dirty="0" smtClean="0">
                <a:solidFill>
                  <a:srgbClr val="C00000"/>
                </a:solidFill>
                <a:latin typeface="Monotype Corsiva" panose="03010101010201010101" pitchFamily="66" charset="0"/>
              </a:rPr>
              <a:t>TAVSİYELER</a:t>
            </a:r>
            <a:br>
              <a:rPr lang="tr-TR" dirty="0" smtClean="0">
                <a:solidFill>
                  <a:srgbClr val="C00000"/>
                </a:solidFill>
                <a:latin typeface="Monotype Corsiva" panose="03010101010201010101" pitchFamily="66" charset="0"/>
              </a:rPr>
            </a:br>
            <a:r>
              <a:rPr lang="tr-TR" sz="3100" dirty="0" err="1" smtClean="0"/>
              <a:t>Pandemi</a:t>
            </a:r>
            <a:r>
              <a:rPr lang="tr-TR" sz="3100" dirty="0" smtClean="0"/>
              <a:t> dönemindeki Uzaktan Öğrenme ve Öğretme hem öğrenenler için hem de öğretenler için oldukça zorlayıcı olabilmektedir. Bu zorlayıcı süreçte eğitim ve öğretim uygulamalarınızı en etkili şekilde sonuçlandırabilmeniz için uygulamalarımızı basit, kolay ve uygulanabilir seçmeliyiz. İyi bir uzaktan eğitim süreci yürütebilmemiz için esnek olmalıyız ve yeni oluşabilecek durumlara ayak uydurabilmeliyiz. Hem öğretim sürecinde hem de değerlendirme sürecinde uyguladığımız yöntemlerin işleyip işlemediğini kontrol etmeli ve gerektiğinde değişikliğe gitmeliyiz. Unutmayınız amaçladığımız öğrencinin konunun bütününe hâkim olmasından ziyade konunun özünü kavramasıdır.</a:t>
            </a:r>
            <a:br>
              <a:rPr lang="tr-TR" sz="3100" dirty="0" smtClean="0"/>
            </a:br>
            <a:r>
              <a:rPr lang="tr-TR" sz="3100" dirty="0" smtClean="0"/>
              <a:t>Kolaylaştırınız! Zorlaştırmayınız!</a:t>
            </a:r>
            <a:br>
              <a:rPr lang="tr-TR" sz="3100" dirty="0" smtClean="0"/>
            </a:br>
            <a:endParaRPr lang="tr-TR" sz="3100" dirty="0"/>
          </a:p>
        </p:txBody>
      </p:sp>
    </p:spTree>
    <p:extLst>
      <p:ext uri="{BB962C8B-B14F-4D97-AF65-F5344CB8AC3E}">
        <p14:creationId xmlns:p14="http://schemas.microsoft.com/office/powerpoint/2010/main" xmlns="" val="34124932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https://ogem.atauni.edu.tr/wp-content/uploads/2020/04/Blog-Yaz%C4%B1s%C4%B1-1024x614.jpg">
            <a:hlinkClick r:id="rId2"/>
          </p:cNvPr>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35429" y="319314"/>
            <a:ext cx="10609941" cy="6095999"/>
          </a:xfrm>
          <a:prstGeom prst="rect">
            <a:avLst/>
          </a:prstGeom>
          <a:noFill/>
          <a:ln>
            <a:noFill/>
          </a:ln>
        </p:spPr>
      </p:pic>
    </p:spTree>
    <p:extLst>
      <p:ext uri="{BB962C8B-B14F-4D97-AF65-F5344CB8AC3E}">
        <p14:creationId xmlns:p14="http://schemas.microsoft.com/office/powerpoint/2010/main" xmlns="" val="28056094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b="1" dirty="0"/>
              <a:t>Öğrencilerin bildiği ve basit olan teknolojileri yazılımları tercih edin</a:t>
            </a:r>
            <a:r>
              <a:rPr lang="tr-TR" b="1" dirty="0" smtClean="0"/>
              <a:t>.</a:t>
            </a:r>
            <a:endParaRPr lang="tr-TR" dirty="0"/>
          </a:p>
        </p:txBody>
      </p:sp>
      <p:sp>
        <p:nvSpPr>
          <p:cNvPr id="3" name="İçerik Yer Tutucusu 2"/>
          <p:cNvSpPr>
            <a:spLocks noGrp="1"/>
          </p:cNvSpPr>
          <p:nvPr>
            <p:ph idx="1"/>
          </p:nvPr>
        </p:nvSpPr>
        <p:spPr>
          <a:xfrm>
            <a:off x="838200" y="2423887"/>
            <a:ext cx="4720771" cy="3753076"/>
          </a:xfrm>
        </p:spPr>
        <p:txBody>
          <a:bodyPr/>
          <a:lstStyle/>
          <a:p>
            <a:pPr marL="0" indent="0">
              <a:buNone/>
            </a:pPr>
            <a:r>
              <a:rPr lang="tr-TR" b="1" dirty="0" smtClean="0">
                <a:solidFill>
                  <a:srgbClr val="C00000"/>
                </a:solidFill>
              </a:rPr>
              <a:t>X     </a:t>
            </a:r>
            <a:r>
              <a:rPr lang="tr-TR" b="1" dirty="0" smtClean="0"/>
              <a:t>Öğrencilerin </a:t>
            </a:r>
            <a:r>
              <a:rPr lang="tr-TR" b="1" dirty="0"/>
              <a:t>bilmediği, aşırı internet ve teknoloji gerektiren uygulamalar </a:t>
            </a:r>
            <a:r>
              <a:rPr lang="tr-TR" b="1" dirty="0" smtClean="0"/>
              <a:t>kullanmayın</a:t>
            </a:r>
            <a:endParaRPr lang="tr-TR" dirty="0"/>
          </a:p>
        </p:txBody>
      </p:sp>
      <p:pic>
        <p:nvPicPr>
          <p:cNvPr id="4" name="Resim 3"/>
          <p:cNvPicPr>
            <a:picLocks noChangeAspect="1"/>
          </p:cNvPicPr>
          <p:nvPr/>
        </p:nvPicPr>
        <p:blipFill>
          <a:blip r:embed="rId3" cstate="print"/>
          <a:stretch>
            <a:fillRect/>
          </a:stretch>
        </p:blipFill>
        <p:spPr>
          <a:xfrm>
            <a:off x="6139543" y="2307771"/>
            <a:ext cx="5214257" cy="2929750"/>
          </a:xfrm>
          <a:prstGeom prst="rect">
            <a:avLst/>
          </a:prstGeom>
        </p:spPr>
      </p:pic>
    </p:spTree>
    <p:extLst>
      <p:ext uri="{BB962C8B-B14F-4D97-AF65-F5344CB8AC3E}">
        <p14:creationId xmlns:p14="http://schemas.microsoft.com/office/powerpoint/2010/main" xmlns="" val="3643136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Sık sık ve sürekli iletişim halinde olun.</a:t>
            </a:r>
            <a:endParaRPr lang="tr-TR" dirty="0"/>
          </a:p>
        </p:txBody>
      </p:sp>
      <p:sp>
        <p:nvSpPr>
          <p:cNvPr id="3" name="İçerik Yer Tutucusu 2"/>
          <p:cNvSpPr>
            <a:spLocks noGrp="1"/>
          </p:cNvSpPr>
          <p:nvPr>
            <p:ph idx="1"/>
          </p:nvPr>
        </p:nvSpPr>
        <p:spPr>
          <a:xfrm>
            <a:off x="838200" y="1886857"/>
            <a:ext cx="5852886" cy="4290106"/>
          </a:xfrm>
        </p:spPr>
        <p:txBody>
          <a:bodyPr/>
          <a:lstStyle/>
          <a:p>
            <a:pPr marL="0" indent="0">
              <a:buNone/>
            </a:pPr>
            <a:r>
              <a:rPr lang="tr-TR" b="1" dirty="0" smtClean="0">
                <a:solidFill>
                  <a:srgbClr val="C00000"/>
                </a:solidFill>
              </a:rPr>
              <a:t>X  </a:t>
            </a:r>
            <a:r>
              <a:rPr lang="tr-TR" b="1" dirty="0" smtClean="0"/>
              <a:t>Farklı </a:t>
            </a:r>
            <a:r>
              <a:rPr lang="tr-TR" b="1" dirty="0"/>
              <a:t>platformlar kullanarak iletişim </a:t>
            </a:r>
            <a:r>
              <a:rPr lang="tr-TR" b="1" dirty="0" smtClean="0"/>
              <a:t>sağlamayın.</a:t>
            </a:r>
            <a:endParaRPr lang="tr-TR" dirty="0"/>
          </a:p>
        </p:txBody>
      </p:sp>
      <p:pic>
        <p:nvPicPr>
          <p:cNvPr id="4" name="Resim 3"/>
          <p:cNvPicPr>
            <a:picLocks noChangeAspect="1"/>
          </p:cNvPicPr>
          <p:nvPr/>
        </p:nvPicPr>
        <p:blipFill>
          <a:blip r:embed="rId2" cstate="print"/>
          <a:stretch>
            <a:fillRect/>
          </a:stretch>
        </p:blipFill>
        <p:spPr>
          <a:xfrm>
            <a:off x="7097485" y="1650158"/>
            <a:ext cx="4506686" cy="4526805"/>
          </a:xfrm>
          <a:prstGeom prst="rect">
            <a:avLst/>
          </a:prstGeom>
        </p:spPr>
      </p:pic>
    </p:spTree>
    <p:extLst>
      <p:ext uri="{BB962C8B-B14F-4D97-AF65-F5344CB8AC3E}">
        <p14:creationId xmlns:p14="http://schemas.microsoft.com/office/powerpoint/2010/main" xmlns="" val="8187425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b="1" dirty="0"/>
              <a:t>Talimatları açık ve net bir şekilde verin.</a:t>
            </a:r>
            <a:r>
              <a:rPr lang="tr-TR" dirty="0"/>
              <a:t/>
            </a:r>
            <a:br>
              <a:rPr lang="tr-TR" dirty="0"/>
            </a:br>
            <a:endParaRPr lang="tr-TR" dirty="0"/>
          </a:p>
        </p:txBody>
      </p:sp>
      <p:sp>
        <p:nvSpPr>
          <p:cNvPr id="3" name="İçerik Yer Tutucusu 2"/>
          <p:cNvSpPr>
            <a:spLocks noGrp="1"/>
          </p:cNvSpPr>
          <p:nvPr>
            <p:ph idx="1"/>
          </p:nvPr>
        </p:nvSpPr>
        <p:spPr>
          <a:xfrm>
            <a:off x="838200" y="1690689"/>
            <a:ext cx="5431971" cy="4486274"/>
          </a:xfrm>
        </p:spPr>
        <p:txBody>
          <a:bodyPr/>
          <a:lstStyle/>
          <a:p>
            <a:pPr marL="0" indent="0">
              <a:buNone/>
            </a:pPr>
            <a:r>
              <a:rPr lang="tr-TR" b="1" dirty="0" smtClean="0">
                <a:solidFill>
                  <a:srgbClr val="C00000"/>
                </a:solidFill>
              </a:rPr>
              <a:t>X   </a:t>
            </a:r>
            <a:r>
              <a:rPr lang="tr-TR" sz="3200" b="1" dirty="0" smtClean="0"/>
              <a:t>Uygulanması </a:t>
            </a:r>
            <a:r>
              <a:rPr lang="tr-TR" sz="3200" b="1" dirty="0"/>
              <a:t>zor ve belirsiz görevler </a:t>
            </a:r>
            <a:r>
              <a:rPr lang="tr-TR" sz="3200" b="1" dirty="0" smtClean="0"/>
              <a:t>vermeyin</a:t>
            </a:r>
            <a:endParaRPr lang="tr-TR" sz="3200" dirty="0"/>
          </a:p>
        </p:txBody>
      </p:sp>
      <p:pic>
        <p:nvPicPr>
          <p:cNvPr id="4" name="Resim 3"/>
          <p:cNvPicPr>
            <a:picLocks noChangeAspect="1"/>
          </p:cNvPicPr>
          <p:nvPr/>
        </p:nvPicPr>
        <p:blipFill>
          <a:blip r:embed="rId2" cstate="print"/>
          <a:stretch>
            <a:fillRect/>
          </a:stretch>
        </p:blipFill>
        <p:spPr>
          <a:xfrm>
            <a:off x="6429828" y="1931299"/>
            <a:ext cx="5104036" cy="4245663"/>
          </a:xfrm>
          <a:prstGeom prst="rect">
            <a:avLst/>
          </a:prstGeom>
        </p:spPr>
      </p:pic>
    </p:spTree>
    <p:extLst>
      <p:ext uri="{BB962C8B-B14F-4D97-AF65-F5344CB8AC3E}">
        <p14:creationId xmlns:p14="http://schemas.microsoft.com/office/powerpoint/2010/main" xmlns="" val="29395780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Hedef kazanımlara uygun ödevler verin.</a:t>
            </a:r>
            <a:endParaRPr lang="tr-TR" dirty="0"/>
          </a:p>
        </p:txBody>
      </p:sp>
      <p:sp>
        <p:nvSpPr>
          <p:cNvPr id="3" name="İçerik Yer Tutucusu 2"/>
          <p:cNvSpPr>
            <a:spLocks noGrp="1"/>
          </p:cNvSpPr>
          <p:nvPr>
            <p:ph idx="1"/>
          </p:nvPr>
        </p:nvSpPr>
        <p:spPr>
          <a:xfrm>
            <a:off x="838200" y="1825625"/>
            <a:ext cx="3864429" cy="4351338"/>
          </a:xfrm>
        </p:spPr>
        <p:txBody>
          <a:bodyPr/>
          <a:lstStyle/>
          <a:p>
            <a:pPr marL="0" indent="0">
              <a:buNone/>
            </a:pPr>
            <a:r>
              <a:rPr lang="tr-TR" b="1" dirty="0" smtClean="0">
                <a:solidFill>
                  <a:srgbClr val="C00000"/>
                </a:solidFill>
              </a:rPr>
              <a:t>X  </a:t>
            </a:r>
            <a:r>
              <a:rPr lang="tr-TR" b="1" dirty="0" smtClean="0"/>
              <a:t>Sürekli </a:t>
            </a:r>
            <a:r>
              <a:rPr lang="tr-TR" b="1" dirty="0"/>
              <a:t>ve ağır ödevler </a:t>
            </a:r>
            <a:r>
              <a:rPr lang="tr-TR" b="1" dirty="0" smtClean="0"/>
              <a:t>vermeyin.</a:t>
            </a:r>
            <a:endParaRPr lang="tr-TR" dirty="0"/>
          </a:p>
        </p:txBody>
      </p:sp>
      <p:pic>
        <p:nvPicPr>
          <p:cNvPr id="4" name="Resim 3">
            <a:hlinkClick r:id="rId2"/>
          </p:cNvPr>
          <p:cNvPicPr>
            <a:picLocks noChangeAspect="1"/>
          </p:cNvPicPr>
          <p:nvPr/>
        </p:nvPicPr>
        <p:blipFill>
          <a:blip r:embed="rId3" cstate="print"/>
          <a:stretch>
            <a:fillRect/>
          </a:stretch>
        </p:blipFill>
        <p:spPr>
          <a:xfrm>
            <a:off x="4847771" y="1677534"/>
            <a:ext cx="7228114" cy="4499429"/>
          </a:xfrm>
          <a:prstGeom prst="rect">
            <a:avLst/>
          </a:prstGeom>
        </p:spPr>
      </p:pic>
    </p:spTree>
    <p:extLst>
      <p:ext uri="{BB962C8B-B14F-4D97-AF65-F5344CB8AC3E}">
        <p14:creationId xmlns:p14="http://schemas.microsoft.com/office/powerpoint/2010/main" xmlns="" val="33144889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Kaynaklarınızı iyi </a:t>
            </a:r>
            <a:r>
              <a:rPr lang="tr-TR" b="1" dirty="0" err="1" smtClean="0"/>
              <a:t>yapılandırın,siz</a:t>
            </a:r>
            <a:r>
              <a:rPr lang="tr-TR" b="1" dirty="0" smtClean="0"/>
              <a:t> yönlendirin</a:t>
            </a:r>
            <a:endParaRPr lang="tr-TR" dirty="0"/>
          </a:p>
        </p:txBody>
      </p:sp>
      <p:sp>
        <p:nvSpPr>
          <p:cNvPr id="3" name="İçerik Yer Tutucusu 2"/>
          <p:cNvSpPr>
            <a:spLocks noGrp="1"/>
          </p:cNvSpPr>
          <p:nvPr>
            <p:ph idx="1"/>
          </p:nvPr>
        </p:nvSpPr>
        <p:spPr>
          <a:xfrm>
            <a:off x="838200" y="1825625"/>
            <a:ext cx="3951514" cy="1614261"/>
          </a:xfrm>
        </p:spPr>
        <p:txBody>
          <a:bodyPr/>
          <a:lstStyle/>
          <a:p>
            <a:pPr marL="0" indent="0">
              <a:buNone/>
            </a:pPr>
            <a:r>
              <a:rPr lang="tr-TR" b="1" dirty="0" smtClean="0">
                <a:solidFill>
                  <a:srgbClr val="C00000"/>
                </a:solidFill>
              </a:rPr>
              <a:t>X  </a:t>
            </a:r>
            <a:r>
              <a:rPr lang="tr-TR" b="1" dirty="0" smtClean="0"/>
              <a:t>Dersinizin </a:t>
            </a:r>
            <a:r>
              <a:rPr lang="tr-TR" b="1" dirty="0"/>
              <a:t>kaynaklarını öğrencilerin bulmalarını </a:t>
            </a:r>
            <a:r>
              <a:rPr lang="tr-TR" b="1" dirty="0" smtClean="0"/>
              <a:t>istemeyin </a:t>
            </a:r>
            <a:endParaRPr lang="tr-TR" dirty="0"/>
          </a:p>
          <a:p>
            <a:pPr marL="0" indent="0">
              <a:buNone/>
            </a:pPr>
            <a:endParaRPr lang="tr-TR" dirty="0"/>
          </a:p>
        </p:txBody>
      </p:sp>
      <p:pic>
        <p:nvPicPr>
          <p:cNvPr id="4" name="Resim 3"/>
          <p:cNvPicPr>
            <a:picLocks noChangeAspect="1"/>
          </p:cNvPicPr>
          <p:nvPr/>
        </p:nvPicPr>
        <p:blipFill>
          <a:blip r:embed="rId2" cstate="print"/>
          <a:stretch>
            <a:fillRect/>
          </a:stretch>
        </p:blipFill>
        <p:spPr>
          <a:xfrm>
            <a:off x="4789714" y="1451429"/>
            <a:ext cx="6962896" cy="5406571"/>
          </a:xfrm>
          <a:prstGeom prst="rect">
            <a:avLst/>
          </a:prstGeom>
        </p:spPr>
      </p:pic>
    </p:spTree>
    <p:extLst>
      <p:ext uri="{BB962C8B-B14F-4D97-AF65-F5344CB8AC3E}">
        <p14:creationId xmlns:p14="http://schemas.microsoft.com/office/powerpoint/2010/main" xmlns="" val="39132724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Çevrimiçi ve düzenli ofis saatleri düzenleyin.</a:t>
            </a:r>
            <a:r>
              <a:rPr lang="tr-TR" dirty="0"/>
              <a:t/>
            </a:r>
            <a:br>
              <a:rPr lang="tr-TR" dirty="0"/>
            </a:br>
            <a:endParaRPr lang="tr-TR" dirty="0"/>
          </a:p>
        </p:txBody>
      </p:sp>
      <p:sp>
        <p:nvSpPr>
          <p:cNvPr id="3" name="İçerik Yer Tutucusu 2"/>
          <p:cNvSpPr>
            <a:spLocks noGrp="1"/>
          </p:cNvSpPr>
          <p:nvPr>
            <p:ph idx="1"/>
          </p:nvPr>
        </p:nvSpPr>
        <p:spPr/>
        <p:txBody>
          <a:bodyPr/>
          <a:lstStyle/>
          <a:p>
            <a:r>
              <a:rPr lang="tr-TR" b="1" dirty="0"/>
              <a:t>Öğrencilerinizin sorularına sürekli yanıt vermeyin.</a:t>
            </a:r>
            <a:endParaRPr lang="tr-TR" dirty="0"/>
          </a:p>
          <a:p>
            <a:r>
              <a:rPr lang="tr-TR" dirty="0"/>
              <a:t>Öğrencileri 7/24 yanıt vermek zorunda değilsiniz. Ancak sorularını </a:t>
            </a:r>
            <a:r>
              <a:rPr lang="tr-TR" dirty="0" err="1"/>
              <a:t>yanıtlamızı</a:t>
            </a:r>
            <a:r>
              <a:rPr lang="tr-TR" dirty="0"/>
              <a:t> gerekir. Bunun için online ofis saatinizi beklemelerini iletebilirsiniz..</a:t>
            </a:r>
          </a:p>
        </p:txBody>
      </p:sp>
      <p:pic>
        <p:nvPicPr>
          <p:cNvPr id="4" name="Resim 3">
            <a:hlinkClick r:id="rId2"/>
          </p:cNvPr>
          <p:cNvPicPr>
            <a:picLocks noChangeAspect="1"/>
          </p:cNvPicPr>
          <p:nvPr/>
        </p:nvPicPr>
        <p:blipFill>
          <a:blip r:embed="rId3" cstate="print"/>
          <a:stretch>
            <a:fillRect/>
          </a:stretch>
        </p:blipFill>
        <p:spPr>
          <a:xfrm>
            <a:off x="2075543" y="3544970"/>
            <a:ext cx="8215086" cy="2353499"/>
          </a:xfrm>
          <a:prstGeom prst="rect">
            <a:avLst/>
          </a:prstGeom>
        </p:spPr>
      </p:pic>
    </p:spTree>
    <p:extLst>
      <p:ext uri="{BB962C8B-B14F-4D97-AF65-F5344CB8AC3E}">
        <p14:creationId xmlns:p14="http://schemas.microsoft.com/office/powerpoint/2010/main" xmlns="" val="2305305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İçeriği küçük parçalara bölün.</a:t>
            </a:r>
            <a:r>
              <a:rPr lang="tr-TR" dirty="0"/>
              <a:t/>
            </a:r>
            <a:br>
              <a:rPr lang="tr-TR" dirty="0"/>
            </a:br>
            <a:endParaRPr lang="tr-TR" dirty="0"/>
          </a:p>
        </p:txBody>
      </p:sp>
      <p:sp>
        <p:nvSpPr>
          <p:cNvPr id="3" name="İçerik Yer Tutucusu 2"/>
          <p:cNvSpPr>
            <a:spLocks noGrp="1"/>
          </p:cNvSpPr>
          <p:nvPr>
            <p:ph idx="1"/>
          </p:nvPr>
        </p:nvSpPr>
        <p:spPr/>
        <p:txBody>
          <a:bodyPr/>
          <a:lstStyle/>
          <a:p>
            <a:pPr marL="0" indent="0">
              <a:buNone/>
            </a:pPr>
            <a:r>
              <a:rPr lang="tr-TR" b="1" dirty="0" smtClean="0">
                <a:solidFill>
                  <a:srgbClr val="C00000"/>
                </a:solidFill>
              </a:rPr>
              <a:t>X  </a:t>
            </a:r>
            <a:r>
              <a:rPr lang="tr-TR" b="1" dirty="0" smtClean="0"/>
              <a:t>İçeriği </a:t>
            </a:r>
            <a:r>
              <a:rPr lang="tr-TR" b="1" dirty="0"/>
              <a:t>uzun </a:t>
            </a:r>
            <a:r>
              <a:rPr lang="tr-TR" b="1" dirty="0" smtClean="0"/>
              <a:t>tutmayın</a:t>
            </a:r>
            <a:endParaRPr lang="tr-TR" dirty="0"/>
          </a:p>
        </p:txBody>
      </p:sp>
      <p:pic>
        <p:nvPicPr>
          <p:cNvPr id="4" name="Resim 3"/>
          <p:cNvPicPr>
            <a:picLocks noChangeAspect="1"/>
          </p:cNvPicPr>
          <p:nvPr/>
        </p:nvPicPr>
        <p:blipFill>
          <a:blip r:embed="rId2" cstate="print"/>
          <a:stretch>
            <a:fillRect/>
          </a:stretch>
        </p:blipFill>
        <p:spPr>
          <a:xfrm>
            <a:off x="4581525" y="2671762"/>
            <a:ext cx="7280276" cy="3640138"/>
          </a:xfrm>
          <a:prstGeom prst="rect">
            <a:avLst/>
          </a:prstGeom>
        </p:spPr>
      </p:pic>
    </p:spTree>
    <p:extLst>
      <p:ext uri="{BB962C8B-B14F-4D97-AF65-F5344CB8AC3E}">
        <p14:creationId xmlns:p14="http://schemas.microsoft.com/office/powerpoint/2010/main" xmlns="" val="7940132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79646" y="433136"/>
            <a:ext cx="10574153" cy="3118585"/>
          </a:xfrm>
        </p:spPr>
        <p:txBody>
          <a:bodyPr>
            <a:noAutofit/>
          </a:bodyPr>
          <a:lstStyle/>
          <a:p>
            <a:pPr algn="ctr"/>
            <a:r>
              <a:rPr lang="tr-TR" dirty="0" smtClean="0">
                <a:latin typeface="Monotype Corsiva" panose="03010101010201010101" pitchFamily="66" charset="0"/>
              </a:rPr>
              <a:t>Aşamalı ve Seyreltilmiş Eğitim İle </a:t>
            </a:r>
            <a:r>
              <a:rPr lang="tr-TR" dirty="0" err="1" smtClean="0">
                <a:latin typeface="Monotype Corsiva" panose="03010101010201010101" pitchFamily="66" charset="0"/>
              </a:rPr>
              <a:t>Hibrit</a:t>
            </a:r>
            <a:r>
              <a:rPr lang="tr-TR" dirty="0" smtClean="0">
                <a:latin typeface="Monotype Corsiva" panose="03010101010201010101" pitchFamily="66" charset="0"/>
              </a:rPr>
              <a:t> Eğitim Süreçlerinin  ve  Uzaktan Eğitim Çalışmalarının Değerlendirilmesi</a:t>
            </a:r>
            <a:endParaRPr lang="tr-TR" dirty="0">
              <a:latin typeface="Monotype Corsiva" panose="03010101010201010101" pitchFamily="66" charset="0"/>
            </a:endParaRPr>
          </a:p>
        </p:txBody>
      </p:sp>
      <p:pic>
        <p:nvPicPr>
          <p:cNvPr id="6" name="İçerik Yer Tutucusu 5">
            <a:hlinkClick r:id="rId2"/>
          </p:cNvPr>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3187316" y="3686933"/>
            <a:ext cx="5758811" cy="2525794"/>
          </a:xfrm>
        </p:spPr>
      </p:pic>
    </p:spTree>
    <p:extLst>
      <p:ext uri="{BB962C8B-B14F-4D97-AF65-F5344CB8AC3E}">
        <p14:creationId xmlns:p14="http://schemas.microsoft.com/office/powerpoint/2010/main" xmlns="" val="38670082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Dersinizin izlencesini tek bir yerde tutun.</a:t>
            </a:r>
            <a:endParaRPr lang="tr-TR" dirty="0"/>
          </a:p>
        </p:txBody>
      </p:sp>
      <p:sp>
        <p:nvSpPr>
          <p:cNvPr id="3" name="İçerik Yer Tutucusu 2"/>
          <p:cNvSpPr>
            <a:spLocks noGrp="1"/>
          </p:cNvSpPr>
          <p:nvPr>
            <p:ph idx="1"/>
          </p:nvPr>
        </p:nvSpPr>
        <p:spPr/>
        <p:txBody>
          <a:bodyPr/>
          <a:lstStyle/>
          <a:p>
            <a:r>
              <a:rPr lang="tr-TR" b="1" dirty="0"/>
              <a:t>Güncellemeleri öğrencilere farklı platformlardan </a:t>
            </a:r>
            <a:r>
              <a:rPr lang="tr-TR" b="1" dirty="0" smtClean="0"/>
              <a:t>duyurmayın</a:t>
            </a:r>
            <a:endParaRPr lang="tr-TR" dirty="0"/>
          </a:p>
        </p:txBody>
      </p:sp>
      <p:pic>
        <p:nvPicPr>
          <p:cNvPr id="4" name="Resim 3"/>
          <p:cNvPicPr>
            <a:picLocks noChangeAspect="1"/>
          </p:cNvPicPr>
          <p:nvPr/>
        </p:nvPicPr>
        <p:blipFill>
          <a:blip r:embed="rId2" cstate="print"/>
          <a:stretch>
            <a:fillRect/>
          </a:stretch>
        </p:blipFill>
        <p:spPr>
          <a:xfrm>
            <a:off x="4681537" y="2619374"/>
            <a:ext cx="6944406" cy="3974913"/>
          </a:xfrm>
          <a:prstGeom prst="rect">
            <a:avLst/>
          </a:prstGeom>
        </p:spPr>
      </p:pic>
    </p:spTree>
    <p:extLst>
      <p:ext uri="{BB962C8B-B14F-4D97-AF65-F5344CB8AC3E}">
        <p14:creationId xmlns:p14="http://schemas.microsoft.com/office/powerpoint/2010/main" xmlns="" val="31285029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08000" y="365125"/>
            <a:ext cx="10845800" cy="3873046"/>
          </a:xfrm>
        </p:spPr>
        <p:txBody>
          <a:bodyPr>
            <a:noAutofit/>
          </a:bodyPr>
          <a:lstStyle/>
          <a:p>
            <a:r>
              <a:rPr lang="tr-TR" sz="2800" dirty="0" smtClean="0"/>
              <a:t>Kaynaklar:</a:t>
            </a:r>
            <a:br>
              <a:rPr lang="tr-TR" sz="2800" dirty="0" smtClean="0"/>
            </a:br>
            <a:r>
              <a:rPr lang="tr-TR" sz="2800" dirty="0" smtClean="0"/>
              <a:t> </a:t>
            </a:r>
            <a:r>
              <a:rPr lang="tr-TR" sz="2800" dirty="0" err="1" smtClean="0"/>
              <a:t>Selamican</a:t>
            </a:r>
            <a:r>
              <a:rPr lang="tr-TR" sz="2800" dirty="0" smtClean="0"/>
              <a:t> İnal - Namık Kemal Üniversitesi</a:t>
            </a:r>
            <a:br>
              <a:rPr lang="tr-TR" sz="2800" dirty="0" smtClean="0"/>
            </a:br>
            <a:r>
              <a:rPr lang="tr-TR" sz="2800" dirty="0" smtClean="0"/>
              <a:t>MEB-Sınıf Öğretmeni, Hacettepe Üniversitesi Eğitim Yönetimi Doktora öğrencisi. </a:t>
            </a:r>
            <a:br>
              <a:rPr lang="tr-TR" sz="2800" dirty="0" smtClean="0"/>
            </a:br>
            <a:r>
              <a:rPr lang="tr-TR" sz="2800" dirty="0" smtClean="0">
                <a:hlinkClick r:id="rId3"/>
              </a:rPr>
              <a:t>Y</a:t>
            </a:r>
            <a:r>
              <a:rPr lang="tr-TR" sz="2800" dirty="0" smtClean="0"/>
              <a:t>eni Nesil Öğretmen Girişimi Kurucusu. Eğitim Yönetimi ve Uzaktan Eğitim Uzmanı. </a:t>
            </a:r>
            <a:br>
              <a:rPr lang="tr-TR" sz="2800" dirty="0" smtClean="0"/>
            </a:br>
            <a:r>
              <a:rPr lang="tr-TR" sz="2800" dirty="0" smtClean="0">
                <a:hlinkClick r:id="rId4"/>
              </a:rPr>
              <a:t> http://odsgm.meb.gov.tr/</a:t>
            </a:r>
            <a:r>
              <a:rPr lang="tr-TR" sz="2800" dirty="0" smtClean="0"/>
              <a:t/>
            </a:r>
            <a:br>
              <a:rPr lang="tr-TR" sz="2800" dirty="0" smtClean="0"/>
            </a:br>
            <a:r>
              <a:rPr lang="tr-TR" sz="2800" u="sng" dirty="0" smtClean="0">
                <a:hlinkClick r:id="rId5"/>
              </a:rPr>
              <a:t>https://haftalikgzt.com/gazete/hibrit-egitimin-zamani-geldi-mi/</a:t>
            </a:r>
            <a:r>
              <a:rPr lang="tr-TR" sz="2800" dirty="0" smtClean="0"/>
              <a:t/>
            </a:r>
            <a:br>
              <a:rPr lang="tr-TR" sz="2800" dirty="0" smtClean="0"/>
            </a:br>
            <a:r>
              <a:rPr lang="tr-TR" sz="2800" u="sng" dirty="0" smtClean="0">
                <a:hlinkClick r:id="rId6"/>
              </a:rPr>
              <a:t>https://dergipark.org.tr/tr/download/article-file/847721</a:t>
            </a:r>
            <a:endParaRPr lang="tr-TR" sz="2800" dirty="0"/>
          </a:p>
        </p:txBody>
      </p:sp>
    </p:spTree>
    <p:extLst>
      <p:ext uri="{BB962C8B-B14F-4D97-AF65-F5344CB8AC3E}">
        <p14:creationId xmlns:p14="http://schemas.microsoft.com/office/powerpoint/2010/main" xmlns="" val="7569574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24114" y="145143"/>
            <a:ext cx="11183258" cy="3236686"/>
          </a:xfrm>
        </p:spPr>
        <p:txBody>
          <a:bodyPr>
            <a:noAutofit/>
          </a:bodyPr>
          <a:lstStyle/>
          <a:p>
            <a:pPr marL="571500" indent="-571500" fontAlgn="base">
              <a:buFont typeface="Arial" panose="020B0604020202020204" pitchFamily="34" charset="0"/>
              <a:buChar char="•"/>
            </a:pPr>
            <a:r>
              <a:rPr lang="tr-TR" sz="3600" dirty="0" smtClean="0">
                <a:solidFill>
                  <a:srgbClr val="C00000"/>
                </a:solidFill>
                <a:latin typeface="Monotype Corsiva" panose="03010101010201010101" pitchFamily="66" charset="0"/>
              </a:rPr>
              <a:t/>
            </a:r>
            <a:br>
              <a:rPr lang="tr-TR" sz="3600" dirty="0" smtClean="0">
                <a:solidFill>
                  <a:srgbClr val="C00000"/>
                </a:solidFill>
                <a:latin typeface="Monotype Corsiva" panose="03010101010201010101" pitchFamily="66" charset="0"/>
              </a:rPr>
            </a:br>
            <a:r>
              <a:rPr lang="tr-TR" sz="2800" dirty="0" err="1" smtClean="0"/>
              <a:t>Hibrit</a:t>
            </a:r>
            <a:r>
              <a:rPr lang="tr-TR" sz="2800" dirty="0" smtClean="0"/>
              <a:t> </a:t>
            </a:r>
            <a:r>
              <a:rPr lang="tr-TR" sz="2800" dirty="0"/>
              <a:t>öğrenme yaklaşımı kullanmanın gerekçelerini açıklayın ve öğrencilerden beklentilerinizi listeleyin (öğrenciler öğrenme konfor alanlarından çıkarılırken bir miktar direnç gösterebilirler). </a:t>
            </a:r>
            <a:br>
              <a:rPr lang="tr-TR" sz="2800" dirty="0"/>
            </a:br>
            <a:r>
              <a:rPr lang="tr-TR" sz="2800" dirty="0" smtClean="0"/>
              <a:t/>
            </a:r>
            <a:br>
              <a:rPr lang="tr-TR" sz="2800" dirty="0" smtClean="0"/>
            </a:br>
            <a:endParaRPr lang="tr-TR" sz="2800" dirty="0"/>
          </a:p>
        </p:txBody>
      </p:sp>
    </p:spTree>
    <p:extLst>
      <p:ext uri="{BB962C8B-B14F-4D97-AF65-F5344CB8AC3E}">
        <p14:creationId xmlns:p14="http://schemas.microsoft.com/office/powerpoint/2010/main" xmlns="" val="18921698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2171" y="365125"/>
            <a:ext cx="10671629" cy="2131332"/>
          </a:xfrm>
        </p:spPr>
        <p:txBody>
          <a:bodyPr>
            <a:normAutofit fontScale="90000"/>
          </a:bodyPr>
          <a:lstStyle/>
          <a:p>
            <a:pPr marL="571500" indent="-571500">
              <a:buFont typeface="Arial" panose="020B0604020202020204" pitchFamily="34" charset="0"/>
              <a:buChar char="•"/>
            </a:pPr>
            <a:r>
              <a:rPr lang="tr-TR" dirty="0"/>
              <a:t>Derste kullanılacak teknolojiyi öğrencilere tanıtın, gerekirse sınıfta uygulama yaptırın. Veli bilgilendirme çalışmaları yapın. </a:t>
            </a:r>
            <a:br>
              <a:rPr lang="tr-TR" dirty="0"/>
            </a:br>
            <a:endParaRPr lang="tr-TR" dirty="0"/>
          </a:p>
        </p:txBody>
      </p:sp>
    </p:spTree>
    <p:extLst>
      <p:ext uri="{BB962C8B-B14F-4D97-AF65-F5344CB8AC3E}">
        <p14:creationId xmlns:p14="http://schemas.microsoft.com/office/powerpoint/2010/main" xmlns="" val="34199885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3486" y="783772"/>
            <a:ext cx="11005457" cy="1995488"/>
          </a:xfrm>
        </p:spPr>
        <p:txBody>
          <a:bodyPr>
            <a:normAutofit fontScale="90000"/>
          </a:bodyPr>
          <a:lstStyle/>
          <a:p>
            <a:pPr marL="571500" indent="-571500">
              <a:buFont typeface="Arial" panose="020B0604020202020204" pitchFamily="34" charset="0"/>
              <a:buChar char="•"/>
            </a:pPr>
            <a:r>
              <a:rPr lang="tr-TR" dirty="0"/>
              <a:t>Öğrencileri </a:t>
            </a:r>
            <a:r>
              <a:rPr lang="tr-TR" dirty="0" err="1"/>
              <a:t>hibrit</a:t>
            </a:r>
            <a:r>
              <a:rPr lang="tr-TR" dirty="0"/>
              <a:t> öğrenme çalışmalarına alıştırmak için çok fazla detaylı görev içermeyen bir ödevle başlayın.</a:t>
            </a:r>
            <a:br>
              <a:rPr lang="tr-TR" dirty="0"/>
            </a:br>
            <a:endParaRPr lang="tr-TR" dirty="0"/>
          </a:p>
        </p:txBody>
      </p:sp>
    </p:spTree>
    <p:extLst>
      <p:ext uri="{BB962C8B-B14F-4D97-AF65-F5344CB8AC3E}">
        <p14:creationId xmlns:p14="http://schemas.microsoft.com/office/powerpoint/2010/main" xmlns="" val="34690910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82171" y="365125"/>
            <a:ext cx="10671629" cy="2087789"/>
          </a:xfrm>
        </p:spPr>
        <p:txBody>
          <a:bodyPr>
            <a:normAutofit/>
          </a:bodyPr>
          <a:lstStyle/>
          <a:p>
            <a:pPr marL="571500" lvl="0" indent="-571500" fontAlgn="base">
              <a:buFont typeface="Arial" panose="020B0604020202020204" pitchFamily="34" charset="0"/>
              <a:buChar char="•"/>
            </a:pPr>
            <a:r>
              <a:rPr lang="tr-TR" dirty="0"/>
              <a:t>Zaman yönetimi stratejileri doğrultusunda güçlük çalışma planlarınızı öğrencilerinizle birlikte yapın.</a:t>
            </a:r>
          </a:p>
        </p:txBody>
      </p:sp>
    </p:spTree>
    <p:extLst>
      <p:ext uri="{BB962C8B-B14F-4D97-AF65-F5344CB8AC3E}">
        <p14:creationId xmlns:p14="http://schemas.microsoft.com/office/powerpoint/2010/main" xmlns="" val="28975428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marL="571500" indent="-571500">
              <a:buFont typeface="Arial" panose="020B0604020202020204" pitchFamily="34" charset="0"/>
              <a:buChar char="•"/>
            </a:pPr>
            <a:r>
              <a:rPr lang="tr-TR" dirty="0"/>
              <a:t>Öğrencilerin ders için bir öğrenme planı oluşturmalarını sağlayın</a:t>
            </a:r>
          </a:p>
        </p:txBody>
      </p:sp>
    </p:spTree>
    <p:extLst>
      <p:ext uri="{BB962C8B-B14F-4D97-AF65-F5344CB8AC3E}">
        <p14:creationId xmlns:p14="http://schemas.microsoft.com/office/powerpoint/2010/main" xmlns="" val="42618336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46743" y="365125"/>
            <a:ext cx="11107057" cy="2610304"/>
          </a:xfrm>
        </p:spPr>
        <p:txBody>
          <a:bodyPr>
            <a:normAutofit/>
          </a:bodyPr>
          <a:lstStyle/>
          <a:p>
            <a:pPr marL="571500" indent="-571500">
              <a:buFont typeface="Arial" panose="020B0604020202020204" pitchFamily="34" charset="0"/>
              <a:buChar char="•"/>
            </a:pPr>
            <a:r>
              <a:rPr lang="tr-TR" dirty="0"/>
              <a:t>Öğrencilerin nasıl değerlendirileceğini, sizden ve akranlarından ne tür geri bildirimler bekleyebileceklerini açıklayın.</a:t>
            </a:r>
            <a:br>
              <a:rPr lang="tr-TR" dirty="0"/>
            </a:br>
            <a:endParaRPr lang="tr-TR" dirty="0"/>
          </a:p>
        </p:txBody>
      </p:sp>
    </p:spTree>
    <p:extLst>
      <p:ext uri="{BB962C8B-B14F-4D97-AF65-F5344CB8AC3E}">
        <p14:creationId xmlns:p14="http://schemas.microsoft.com/office/powerpoint/2010/main" xmlns="" val="4133111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91886" y="365125"/>
            <a:ext cx="10961914" cy="3350532"/>
          </a:xfrm>
        </p:spPr>
        <p:txBody>
          <a:bodyPr>
            <a:normAutofit fontScale="90000"/>
          </a:bodyPr>
          <a:lstStyle/>
          <a:p>
            <a:pPr marL="571500" indent="-571500">
              <a:buFont typeface="Arial" panose="020B0604020202020204" pitchFamily="34" charset="0"/>
              <a:buChar char="•"/>
            </a:pPr>
            <a:r>
              <a:rPr lang="tr-TR" dirty="0"/>
              <a:t>Çevrimiçi etkinlikler için yapı sağlayın. Tartışmalar için, öğrencileri belirli gönderilere yanıt vermeleri için veya akran geri bildirimi için yönergeler veya bir değerlendirme tablosu hazırlayın (EBA Bakanlığımızın sunduğu bir öğrenme yönetim sistemi olarak aktif olarak kullanılmalıdır. </a:t>
            </a:r>
          </a:p>
        </p:txBody>
      </p:sp>
    </p:spTree>
    <p:extLst>
      <p:ext uri="{BB962C8B-B14F-4D97-AF65-F5344CB8AC3E}">
        <p14:creationId xmlns:p14="http://schemas.microsoft.com/office/powerpoint/2010/main" xmlns="" val="3737427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C00000"/>
                </a:solidFill>
                <a:latin typeface="Monotype Corsiva" panose="03010101010201010101" pitchFamily="66" charset="0"/>
              </a:rPr>
              <a:t>Biz seyreltilmiş eğitim ile </a:t>
            </a:r>
            <a:r>
              <a:rPr lang="tr-TR" dirty="0" err="1" smtClean="0">
                <a:solidFill>
                  <a:srgbClr val="C00000"/>
                </a:solidFill>
                <a:latin typeface="Monotype Corsiva" panose="03010101010201010101" pitchFamily="66" charset="0"/>
              </a:rPr>
              <a:t>hibrit</a:t>
            </a:r>
            <a:r>
              <a:rPr lang="tr-TR" dirty="0" smtClean="0">
                <a:solidFill>
                  <a:srgbClr val="C00000"/>
                </a:solidFill>
                <a:latin typeface="Monotype Corsiva" panose="03010101010201010101" pitchFamily="66" charset="0"/>
              </a:rPr>
              <a:t> eğitimi sürecini okulumuzda nasıl uyguladık?</a:t>
            </a:r>
            <a:endParaRPr lang="tr-TR" dirty="0">
              <a:solidFill>
                <a:srgbClr val="C00000"/>
              </a:solidFill>
              <a:latin typeface="Monotype Corsiva" panose="03010101010201010101" pitchFamily="66" charset="0"/>
            </a:endParaRPr>
          </a:p>
        </p:txBody>
      </p:sp>
      <p:sp>
        <p:nvSpPr>
          <p:cNvPr id="9" name="İçerik Yer Tutucusu 8"/>
          <p:cNvSpPr>
            <a:spLocks noGrp="1"/>
          </p:cNvSpPr>
          <p:nvPr>
            <p:ph idx="1"/>
          </p:nvPr>
        </p:nvSpPr>
        <p:spPr/>
        <p:txBody>
          <a:bodyPr>
            <a:normAutofit lnSpcReduction="10000"/>
          </a:bodyPr>
          <a:lstStyle/>
          <a:p>
            <a:r>
              <a:rPr lang="tr-TR" dirty="0" smtClean="0"/>
              <a:t>Veli Toplantısı ile süreç hakkında bilgi verildi ve bilgi paylaşımı yaparak bu süreci başlattık</a:t>
            </a:r>
          </a:p>
          <a:p>
            <a:r>
              <a:rPr lang="tr-TR" dirty="0" err="1" smtClean="0"/>
              <a:t>Whatsapp</a:t>
            </a:r>
            <a:r>
              <a:rPr lang="tr-TR" dirty="0" smtClean="0"/>
              <a:t> üzerinden iletişim kurarak </a:t>
            </a:r>
            <a:r>
              <a:rPr lang="tr-TR" dirty="0" err="1" smtClean="0"/>
              <a:t>eba+zoom+video</a:t>
            </a:r>
            <a:r>
              <a:rPr lang="tr-TR" dirty="0" smtClean="0"/>
              <a:t> ve sunum dosyaları ile dersler işlendi.</a:t>
            </a:r>
          </a:p>
          <a:p>
            <a:r>
              <a:rPr lang="tr-TR" dirty="0" smtClean="0"/>
              <a:t>Zeka oyunları, beyin sporları, hızlı </a:t>
            </a:r>
            <a:r>
              <a:rPr lang="tr-TR" dirty="0" err="1" smtClean="0"/>
              <a:t>okuma,bilgi</a:t>
            </a:r>
            <a:r>
              <a:rPr lang="tr-TR" dirty="0" smtClean="0"/>
              <a:t> yarışması, </a:t>
            </a:r>
            <a:r>
              <a:rPr lang="tr-TR" dirty="0" err="1" smtClean="0"/>
              <a:t>gezi,bilimsel</a:t>
            </a:r>
            <a:r>
              <a:rPr lang="tr-TR" dirty="0" smtClean="0"/>
              <a:t> </a:t>
            </a:r>
            <a:r>
              <a:rPr lang="tr-TR" dirty="0" err="1" smtClean="0"/>
              <a:t>araştırma,deney</a:t>
            </a:r>
            <a:r>
              <a:rPr lang="tr-TR" dirty="0" smtClean="0"/>
              <a:t> ve gözlem </a:t>
            </a:r>
            <a:r>
              <a:rPr lang="tr-TR" dirty="0" err="1" smtClean="0"/>
              <a:t>v.b</a:t>
            </a:r>
            <a:r>
              <a:rPr lang="tr-TR" dirty="0" smtClean="0"/>
              <a:t> yöntemler ile dijital dünya ile tanıştık.</a:t>
            </a:r>
          </a:p>
          <a:p>
            <a:r>
              <a:rPr lang="tr-TR" dirty="0" smtClean="0"/>
              <a:t>Görevlendirmeler ,değerlendirme ve derslerde </a:t>
            </a:r>
            <a:r>
              <a:rPr lang="tr-TR" dirty="0" err="1" smtClean="0"/>
              <a:t>Eba</a:t>
            </a:r>
            <a:r>
              <a:rPr lang="tr-TR" dirty="0" smtClean="0"/>
              <a:t> kaynaklarından yararlanıldı</a:t>
            </a:r>
          </a:p>
          <a:p>
            <a:r>
              <a:rPr lang="tr-TR" dirty="0" err="1" smtClean="0"/>
              <a:t>Yüzyüze</a:t>
            </a:r>
            <a:r>
              <a:rPr lang="tr-TR" dirty="0" smtClean="0"/>
              <a:t> derslerimizde uygulamalı olarak derslerimizi </a:t>
            </a:r>
            <a:r>
              <a:rPr lang="tr-TR" dirty="0" err="1" smtClean="0"/>
              <a:t>işledik.Ana</a:t>
            </a:r>
            <a:r>
              <a:rPr lang="tr-TR" dirty="0" smtClean="0"/>
              <a:t> ders kazanımları  eksiksiz verildi.</a:t>
            </a:r>
          </a:p>
          <a:p>
            <a:endParaRPr lang="tr-TR" dirty="0"/>
          </a:p>
        </p:txBody>
      </p:sp>
    </p:spTree>
    <p:extLst>
      <p:ext uri="{BB962C8B-B14F-4D97-AF65-F5344CB8AC3E}">
        <p14:creationId xmlns:p14="http://schemas.microsoft.com/office/powerpoint/2010/main" xmlns="" val="35112709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14400" y="385011"/>
            <a:ext cx="10439399" cy="5178391"/>
          </a:xfrm>
        </p:spPr>
        <p:txBody>
          <a:bodyPr>
            <a:normAutofit/>
          </a:bodyPr>
          <a:lstStyle/>
          <a:p>
            <a:r>
              <a:rPr lang="tr-TR" sz="2200" dirty="0"/>
              <a:t>	</a:t>
            </a:r>
            <a:r>
              <a:rPr lang="tr-TR" sz="3600" dirty="0" smtClean="0">
                <a:solidFill>
                  <a:srgbClr val="C00000"/>
                </a:solidFill>
                <a:latin typeface="Monotype Corsiva" panose="03010101010201010101" pitchFamily="66" charset="0"/>
              </a:rPr>
              <a:t>COVID-19 salgınıyla hızlandırılan </a:t>
            </a:r>
            <a:r>
              <a:rPr lang="tr-TR" sz="3600" dirty="0" err="1" smtClean="0">
                <a:solidFill>
                  <a:srgbClr val="C00000"/>
                </a:solidFill>
                <a:latin typeface="Monotype Corsiva" panose="03010101010201010101" pitchFamily="66" charset="0"/>
              </a:rPr>
              <a:t>Hibrit</a:t>
            </a:r>
            <a:r>
              <a:rPr lang="tr-TR" sz="3600" dirty="0" smtClean="0">
                <a:solidFill>
                  <a:srgbClr val="C00000"/>
                </a:solidFill>
                <a:latin typeface="Monotype Corsiva" panose="03010101010201010101" pitchFamily="66" charset="0"/>
              </a:rPr>
              <a:t> eğitim sistemi, dünyadaki ve ülkemizdeki durumu</a:t>
            </a:r>
            <a:r>
              <a:rPr lang="tr-TR" sz="3600" dirty="0" smtClean="0">
                <a:solidFill>
                  <a:srgbClr val="C00000"/>
                </a:solidFill>
              </a:rPr>
              <a:t/>
            </a:r>
            <a:br>
              <a:rPr lang="tr-TR" sz="3600" dirty="0" smtClean="0">
                <a:solidFill>
                  <a:srgbClr val="C00000"/>
                </a:solidFill>
              </a:rPr>
            </a:br>
            <a:r>
              <a:rPr lang="tr-TR" sz="2200" dirty="0"/>
              <a:t/>
            </a:r>
            <a:br>
              <a:rPr lang="tr-TR" sz="2200" dirty="0"/>
            </a:br>
            <a:r>
              <a:rPr lang="tr-TR" sz="2200" b="1" dirty="0" err="1" smtClean="0"/>
              <a:t>Hibrit</a:t>
            </a:r>
            <a:r>
              <a:rPr lang="tr-TR" sz="2200" b="1" dirty="0" smtClean="0"/>
              <a:t> </a:t>
            </a:r>
            <a:r>
              <a:rPr lang="tr-TR" sz="2200" b="1" dirty="0"/>
              <a:t>öğrenme</a:t>
            </a:r>
            <a:r>
              <a:rPr lang="tr-TR" sz="2200" dirty="0"/>
              <a:t> geleneksel eğitim yönteminin online eğitim materyalleriyle zenginleştirilmesi ve birlikte kullanılması anlamına geliyor. Harmanlamış öğrenme olarak da tanımlanıyor. </a:t>
            </a:r>
            <a:r>
              <a:rPr lang="tr-TR" sz="2200" dirty="0" err="1"/>
              <a:t>Hibrit</a:t>
            </a:r>
            <a:r>
              <a:rPr lang="tr-TR" sz="2200" dirty="0"/>
              <a:t> eğitim, 'İki farklı güç kaynağının bir arada bulunması' şeklindedir. Karma öğrenme, </a:t>
            </a:r>
            <a:r>
              <a:rPr lang="tr-TR" sz="2200" dirty="0" err="1"/>
              <a:t>hibrid</a:t>
            </a:r>
            <a:r>
              <a:rPr lang="tr-TR" sz="2200" dirty="0"/>
              <a:t> öğrenme, karışık öğrenme olarak da bilinen harmanlanmış öğrenme en sade tanımıyla geleneksel eğitim metodunun çevrimiçi (online) eğitim materyalleriyle zenginleştirilmesi yani harmanlanması olarak tanımlanmaktadır. </a:t>
            </a:r>
            <a:br>
              <a:rPr lang="tr-TR" sz="2200" dirty="0"/>
            </a:br>
            <a:endParaRPr lang="tr-TR" dirty="0"/>
          </a:p>
        </p:txBody>
      </p:sp>
      <p:pic>
        <p:nvPicPr>
          <p:cNvPr id="4" name="Resim 3" descr="https://static.wixstatic.com/media/nsplsh_6a4547692d436768766a45~mv2_d_5727_3823_s_4_2.jpg/v1/fit/w_300,h_300,al_c,q_5/file.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43269" y="4527082"/>
            <a:ext cx="2450431" cy="1859998"/>
          </a:xfrm>
          <a:prstGeom prst="rect">
            <a:avLst/>
          </a:prstGeom>
          <a:noFill/>
          <a:ln>
            <a:noFill/>
          </a:ln>
        </p:spPr>
      </p:pic>
    </p:spTree>
    <p:extLst>
      <p:ext uri="{BB962C8B-B14F-4D97-AF65-F5344CB8AC3E}">
        <p14:creationId xmlns:p14="http://schemas.microsoft.com/office/powerpoint/2010/main" xmlns="" val="24885487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97972" y="25176"/>
            <a:ext cx="3575957" cy="2748640"/>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2773816"/>
            <a:ext cx="3673929" cy="2066585"/>
          </a:xfrm>
          <a:prstGeom prst="rect">
            <a:avLst/>
          </a:prstGeom>
        </p:spPr>
      </p:pic>
      <p:pic>
        <p:nvPicPr>
          <p:cNvPr id="6" name="Resim 5">
            <a:hlinkClick r:id="rId4"/>
          </p:cNvPr>
          <p:cNvPicPr>
            <a:picLocks noChangeAspect="1"/>
          </p:cNvPicPr>
          <p:nvPr/>
        </p:nvPicPr>
        <p:blipFill>
          <a:blip r:embed="rId5" cstate="print"/>
          <a:stretch>
            <a:fillRect/>
          </a:stretch>
        </p:blipFill>
        <p:spPr>
          <a:xfrm>
            <a:off x="7665584" y="-114300"/>
            <a:ext cx="4392385" cy="6972300"/>
          </a:xfrm>
          <a:prstGeom prst="rect">
            <a:avLst/>
          </a:prstGeom>
        </p:spPr>
      </p:pic>
      <p:pic>
        <p:nvPicPr>
          <p:cNvPr id="7" name="Resim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0" y="4840401"/>
            <a:ext cx="3586843" cy="2017599"/>
          </a:xfrm>
          <a:prstGeom prst="rect">
            <a:avLst/>
          </a:prstGeom>
        </p:spPr>
      </p:pic>
      <p:pic>
        <p:nvPicPr>
          <p:cNvPr id="8" name="Resim 7"/>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3807959" y="25176"/>
            <a:ext cx="3857625" cy="6858000"/>
          </a:xfrm>
          <a:prstGeom prst="rect">
            <a:avLst/>
          </a:prstGeom>
        </p:spPr>
      </p:pic>
    </p:spTree>
    <p:extLst>
      <p:ext uri="{BB962C8B-B14F-4D97-AF65-F5344CB8AC3E}">
        <p14:creationId xmlns:p14="http://schemas.microsoft.com/office/powerpoint/2010/main" xmlns="" val="16872325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a:hlinkClick r:id="rId3"/>
          </p:cNvPr>
          <p:cNvPicPr>
            <a:picLocks noChangeAspect="1"/>
          </p:cNvPicPr>
          <p:nvPr/>
        </p:nvPicPr>
        <p:blipFill>
          <a:blip r:embed="rId4" cstate="print"/>
          <a:stretch>
            <a:fillRect/>
          </a:stretch>
        </p:blipFill>
        <p:spPr>
          <a:xfrm>
            <a:off x="1273628" y="0"/>
            <a:ext cx="9097576" cy="6858000"/>
          </a:xfrm>
          <a:prstGeom prst="rect">
            <a:avLst/>
          </a:prstGeom>
        </p:spPr>
      </p:pic>
    </p:spTree>
    <p:extLst>
      <p:ext uri="{BB962C8B-B14F-4D97-AF65-F5344CB8AC3E}">
        <p14:creationId xmlns:p14="http://schemas.microsoft.com/office/powerpoint/2010/main" xmlns="" val="2594004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a:hlinkClick r:id="rId3"/>
          </p:cNvPr>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667658" y="603278"/>
            <a:ext cx="9710056" cy="6078267"/>
          </a:xfrm>
        </p:spPr>
      </p:pic>
    </p:spTree>
    <p:extLst>
      <p:ext uri="{BB962C8B-B14F-4D97-AF65-F5344CB8AC3E}">
        <p14:creationId xmlns:p14="http://schemas.microsoft.com/office/powerpoint/2010/main" xmlns="" val="28477352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61258" y="725714"/>
            <a:ext cx="11092542" cy="3657600"/>
          </a:xfrm>
        </p:spPr>
        <p:txBody>
          <a:bodyPr>
            <a:noAutofit/>
          </a:bodyPr>
          <a:lstStyle/>
          <a:p>
            <a:r>
              <a:rPr lang="tr-TR" sz="3600" b="1" dirty="0">
                <a:solidFill>
                  <a:srgbClr val="C00000"/>
                </a:solidFill>
                <a:latin typeface="Monotype Corsiva" panose="03010101010201010101" pitchFamily="66" charset="0"/>
              </a:rPr>
              <a:t>Dünyada Kovid-19 sürecinde </a:t>
            </a:r>
            <a:r>
              <a:rPr lang="tr-TR" sz="3600" b="1" dirty="0" err="1">
                <a:solidFill>
                  <a:srgbClr val="C00000"/>
                </a:solidFill>
                <a:latin typeface="Monotype Corsiva" panose="03010101010201010101" pitchFamily="66" charset="0"/>
              </a:rPr>
              <a:t>hibrit</a:t>
            </a:r>
            <a:r>
              <a:rPr lang="tr-TR" sz="3600" b="1" dirty="0">
                <a:solidFill>
                  <a:srgbClr val="C00000"/>
                </a:solidFill>
                <a:latin typeface="Monotype Corsiva" panose="03010101010201010101" pitchFamily="66" charset="0"/>
              </a:rPr>
              <a:t> </a:t>
            </a:r>
            <a:r>
              <a:rPr lang="tr-TR" sz="3600" b="1" dirty="0" smtClean="0">
                <a:solidFill>
                  <a:srgbClr val="C00000"/>
                </a:solidFill>
                <a:latin typeface="Monotype Corsiva" panose="03010101010201010101" pitchFamily="66" charset="0"/>
              </a:rPr>
              <a:t>eğitim süreci</a:t>
            </a:r>
            <a:r>
              <a:rPr lang="tr-TR" sz="3600" dirty="0">
                <a:solidFill>
                  <a:srgbClr val="C00000"/>
                </a:solidFill>
                <a:latin typeface="Monotype Corsiva" panose="03010101010201010101" pitchFamily="66" charset="0"/>
              </a:rPr>
              <a:t/>
            </a:r>
            <a:br>
              <a:rPr lang="tr-TR" sz="3600" dirty="0">
                <a:solidFill>
                  <a:srgbClr val="C00000"/>
                </a:solidFill>
                <a:latin typeface="Monotype Corsiva" panose="03010101010201010101" pitchFamily="66" charset="0"/>
              </a:rPr>
            </a:br>
            <a:r>
              <a:rPr lang="tr-TR" sz="2400" dirty="0"/>
              <a:t>Hepimiz zamanında kara tahtalarda, beyaz tahtalarda eğitim gördük. Zaman değişti, çağımızda gelişen teknoloji ile beraber akıllı tahtalara geçiş yapıldı ve yeni nesil akıllı tahtalarda eğitim gördük. Gün geçtikçe mevcut teknoloji ve ar-ge çalışmaları ile eğitimde de evrimleşme gerçekleşti ve şu anda bütün dünyanın içinde bulunduğu Korona virüs ile beraber eğitimde </a:t>
            </a:r>
            <a:r>
              <a:rPr lang="tr-TR" sz="2400" dirty="0" err="1"/>
              <a:t>hibritleşme</a:t>
            </a:r>
            <a:r>
              <a:rPr lang="tr-TR" sz="2400" dirty="0"/>
              <a:t> konusu gündeme geldi.</a:t>
            </a:r>
            <a:br>
              <a:rPr lang="tr-TR" sz="2400" dirty="0"/>
            </a:br>
            <a:endParaRPr lang="tr-TR" sz="2400"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6008913" y="3540420"/>
            <a:ext cx="5094515" cy="3056709"/>
          </a:xfr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59428" y="3505979"/>
            <a:ext cx="5299113" cy="3091150"/>
          </a:xfrm>
          <a:prstGeom prst="rect">
            <a:avLst/>
          </a:prstGeom>
        </p:spPr>
      </p:pic>
    </p:spTree>
    <p:extLst>
      <p:ext uri="{BB962C8B-B14F-4D97-AF65-F5344CB8AC3E}">
        <p14:creationId xmlns:p14="http://schemas.microsoft.com/office/powerpoint/2010/main" xmlns="" val="33001956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b="1" dirty="0">
                <a:latin typeface="Monotype Corsiva" panose="03010101010201010101" pitchFamily="66" charset="0"/>
              </a:rPr>
              <a:t>Ancak burada şu soru akıllarda yerini alıyor: Altyapı yeterli mi ve öğrenciler buna ne kadar hazır?</a:t>
            </a:r>
            <a:endParaRPr lang="tr-TR" dirty="0">
              <a:latin typeface="Monotype Corsiva" panose="03010101010201010101" pitchFamily="66" charset="0"/>
            </a:endParaRPr>
          </a:p>
        </p:txBody>
      </p:sp>
      <p:sp>
        <p:nvSpPr>
          <p:cNvPr id="3" name="İçerik Yer Tutucusu 2"/>
          <p:cNvSpPr>
            <a:spLocks noGrp="1"/>
          </p:cNvSpPr>
          <p:nvPr>
            <p:ph idx="1"/>
          </p:nvPr>
        </p:nvSpPr>
        <p:spPr/>
        <p:txBody>
          <a:bodyPr/>
          <a:lstStyle/>
          <a:p>
            <a:r>
              <a:rPr lang="tr-TR" sz="4400" b="1" dirty="0">
                <a:solidFill>
                  <a:srgbClr val="C00000"/>
                </a:solidFill>
                <a:latin typeface="Monotype Corsiva" panose="03010101010201010101" pitchFamily="66" charset="0"/>
              </a:rPr>
              <a:t>Hangi ülkeler rol model?</a:t>
            </a:r>
            <a:endParaRPr lang="tr-TR" sz="4400" dirty="0">
              <a:solidFill>
                <a:srgbClr val="C00000"/>
              </a:solidFill>
              <a:latin typeface="Monotype Corsiva" panose="03010101010201010101" pitchFamily="66" charset="0"/>
            </a:endParaRPr>
          </a:p>
          <a:p>
            <a:r>
              <a:rPr lang="tr-TR" dirty="0" err="1"/>
              <a:t>Hibrit</a:t>
            </a:r>
            <a:r>
              <a:rPr lang="tr-TR" dirty="0"/>
              <a:t> eğitim modeli aslında uzaktan eğitim modeli ile çok yakın bir model. </a:t>
            </a:r>
            <a:r>
              <a:rPr lang="tr-TR" dirty="0" smtClean="0"/>
              <a:t>Dünya </a:t>
            </a:r>
            <a:r>
              <a:rPr lang="tr-TR" dirty="0"/>
              <a:t>üzerinde</a:t>
            </a:r>
            <a:r>
              <a:rPr lang="tr-TR" b="1" dirty="0"/>
              <a:t> ABD, İngiltere, Almanya, Kanada gibi ülkeler uzaktan eğitime aslında yıllar önce geçmiş durumundalar.</a:t>
            </a:r>
            <a:r>
              <a:rPr lang="tr-TR" dirty="0"/>
              <a:t> Bu ülkeler gün geçtikçe bu eğitim modelini evrimleştirerek saf bir </a:t>
            </a:r>
            <a:r>
              <a:rPr lang="tr-TR" dirty="0" err="1"/>
              <a:t>Hibrit</a:t>
            </a:r>
            <a:r>
              <a:rPr lang="tr-TR" dirty="0"/>
              <a:t> eğitim </a:t>
            </a:r>
            <a:r>
              <a:rPr lang="tr-TR" dirty="0" smtClean="0"/>
              <a:t>modelini </a:t>
            </a:r>
            <a:r>
              <a:rPr lang="tr-TR" dirty="0"/>
              <a:t>geliştirme çabasındalar. Türkiye’de ise bu sistemin gelişmesi bu ülkelerin çalışmalarını </a:t>
            </a:r>
            <a:r>
              <a:rPr lang="tr-TR" dirty="0" smtClean="0"/>
              <a:t>örnek almaktadır.</a:t>
            </a:r>
            <a:endParaRPr lang="tr-TR" dirty="0"/>
          </a:p>
        </p:txBody>
      </p:sp>
    </p:spTree>
    <p:extLst>
      <p:ext uri="{BB962C8B-B14F-4D97-AF65-F5344CB8AC3E}">
        <p14:creationId xmlns:p14="http://schemas.microsoft.com/office/powerpoint/2010/main" xmlns="" val="9656039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a:spLocks noGrp="1"/>
          </p:cNvSpPr>
          <p:nvPr>
            <p:ph idx="1"/>
          </p:nvPr>
        </p:nvSpPr>
        <p:spPr>
          <a:xfrm>
            <a:off x="232229" y="362857"/>
            <a:ext cx="5167086" cy="6299200"/>
          </a:xfrm>
        </p:spPr>
        <p:txBody>
          <a:bodyPr>
            <a:normAutofit/>
          </a:bodyPr>
          <a:lstStyle/>
          <a:p>
            <a:pPr marL="0" indent="0">
              <a:buNone/>
            </a:pPr>
            <a:r>
              <a:rPr lang="tr-TR" b="1" dirty="0" smtClean="0"/>
              <a:t>    </a:t>
            </a:r>
            <a:r>
              <a:rPr lang="tr-TR" sz="4600" b="1" dirty="0" err="1" smtClean="0">
                <a:solidFill>
                  <a:srgbClr val="C00000"/>
                </a:solidFill>
                <a:latin typeface="Monotype Corsiva" panose="03010101010201010101" pitchFamily="66" charset="0"/>
              </a:rPr>
              <a:t>Hibrit</a:t>
            </a:r>
            <a:r>
              <a:rPr lang="tr-TR" sz="4600" b="1" dirty="0" smtClean="0">
                <a:solidFill>
                  <a:srgbClr val="C00000"/>
                </a:solidFill>
                <a:latin typeface="Monotype Corsiva" panose="03010101010201010101" pitchFamily="66" charset="0"/>
              </a:rPr>
              <a:t> </a:t>
            </a:r>
            <a:r>
              <a:rPr lang="tr-TR" sz="4600" b="1" dirty="0">
                <a:solidFill>
                  <a:srgbClr val="C00000"/>
                </a:solidFill>
                <a:latin typeface="Monotype Corsiva" panose="03010101010201010101" pitchFamily="66" charset="0"/>
              </a:rPr>
              <a:t>eğitimin gelişmesi için neler yapılabilir?</a:t>
            </a:r>
            <a:endParaRPr lang="tr-TR" sz="4600" dirty="0">
              <a:solidFill>
                <a:srgbClr val="C00000"/>
              </a:solidFill>
              <a:latin typeface="Monotype Corsiva" panose="03010101010201010101" pitchFamily="66" charset="0"/>
            </a:endParaRPr>
          </a:p>
          <a:p>
            <a:r>
              <a:rPr lang="tr-TR" dirty="0"/>
              <a:t>İlk olarak, </a:t>
            </a:r>
            <a:r>
              <a:rPr lang="tr-TR" b="1" dirty="0"/>
              <a:t>okuma </a:t>
            </a:r>
            <a:r>
              <a:rPr lang="tr-TR" b="1" dirty="0" smtClean="0"/>
              <a:t>materyalleri ve video içerikleri </a:t>
            </a:r>
            <a:r>
              <a:rPr lang="tr-TR" b="1" dirty="0"/>
              <a:t>hazırlanması çok zaman </a:t>
            </a:r>
            <a:r>
              <a:rPr lang="tr-TR" b="1" dirty="0" smtClean="0"/>
              <a:t>alıyor. </a:t>
            </a:r>
            <a:r>
              <a:rPr lang="tr-TR" b="1" dirty="0"/>
              <a:t> </a:t>
            </a:r>
            <a:r>
              <a:rPr lang="tr-TR" b="1" dirty="0" smtClean="0"/>
              <a:t>Bu yüzden  biz öğretmenler mesleki anlamda kendimizi geliştirmeli ,teknolojiyi kullanma konusunda  geliştirmeliyiz.  </a:t>
            </a:r>
          </a:p>
          <a:p>
            <a:pPr marL="0" indent="0">
              <a:buNone/>
            </a:pPr>
            <a:endParaRPr lang="tr-TR" b="1" dirty="0" smtClean="0"/>
          </a:p>
        </p:txBody>
      </p:sp>
      <p:pic>
        <p:nvPicPr>
          <p:cNvPr id="6" name="Resim 5">
            <a:hlinkClick r:id="rId3"/>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399316" y="551543"/>
            <a:ext cx="6687614" cy="5762171"/>
          </a:xfrm>
          <a:prstGeom prst="rect">
            <a:avLst/>
          </a:prstGeom>
        </p:spPr>
      </p:pic>
    </p:spTree>
    <p:extLst>
      <p:ext uri="{BB962C8B-B14F-4D97-AF65-F5344CB8AC3E}">
        <p14:creationId xmlns:p14="http://schemas.microsoft.com/office/powerpoint/2010/main" xmlns="" val="597562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77694" y="365125"/>
            <a:ext cx="10976106" cy="3401935"/>
          </a:xfrm>
        </p:spPr>
        <p:txBody>
          <a:bodyPr>
            <a:noAutofit/>
          </a:bodyPr>
          <a:lstStyle/>
          <a:p>
            <a:r>
              <a:rPr lang="tr-TR" sz="3600" dirty="0" smtClean="0"/>
              <a:t>Bu zamana kadar yüz yüze eğitim alan öğrenciler bu eğitim modelinden sonra kendi başlarına kalacaklar ve </a:t>
            </a:r>
            <a:r>
              <a:rPr lang="tr-TR" sz="3600" b="1" dirty="0" smtClean="0"/>
              <a:t>kendi iradelerini ortaya koymaları gerekecek.</a:t>
            </a:r>
            <a:r>
              <a:rPr lang="tr-TR" sz="3600" dirty="0" smtClean="0"/>
              <a:t>  Eğer veliler çocuklarının bu yeni eğitim modelinde yalnız başına kalmalarını istemiyorsa onların yanında olmaları gerekiyor. Yani bir nevi yol gösterici.</a:t>
            </a:r>
            <a:br>
              <a:rPr lang="tr-TR" sz="3600" dirty="0" smtClean="0"/>
            </a:br>
            <a:endParaRPr lang="tr-TR" sz="3600" dirty="0"/>
          </a:p>
        </p:txBody>
      </p:sp>
      <p:pic>
        <p:nvPicPr>
          <p:cNvPr id="4" name="İçerik Yer Tutucusu 3"/>
          <p:cNvPicPr>
            <a:picLocks noGrp="1" noChangeAspect="1"/>
          </p:cNvPicPr>
          <p:nvPr>
            <p:ph idx="1"/>
          </p:nvPr>
        </p:nvPicPr>
        <p:blipFill>
          <a:blip r:embed="rId2" cstate="print"/>
          <a:stretch>
            <a:fillRect/>
          </a:stretch>
        </p:blipFill>
        <p:spPr>
          <a:xfrm>
            <a:off x="377694" y="3306971"/>
            <a:ext cx="6835906" cy="3551029"/>
          </a:xfrm>
          <a:prstGeom prst="rect">
            <a:avLst/>
          </a:prstGeom>
        </p:spPr>
      </p:pic>
    </p:spTree>
    <p:extLst>
      <p:ext uri="{BB962C8B-B14F-4D97-AF65-F5344CB8AC3E}">
        <p14:creationId xmlns:p14="http://schemas.microsoft.com/office/powerpoint/2010/main" xmlns="" val="21794818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348343" y="391886"/>
            <a:ext cx="8795657" cy="3785652"/>
          </a:xfrm>
          <a:prstGeom prst="rect">
            <a:avLst/>
          </a:prstGeom>
        </p:spPr>
        <p:txBody>
          <a:bodyPr wrap="square">
            <a:spAutoFit/>
          </a:bodyPr>
          <a:lstStyle/>
          <a:p>
            <a:r>
              <a:rPr lang="tr-TR" sz="5400" b="1" dirty="0" smtClean="0">
                <a:solidFill>
                  <a:srgbClr val="C00000"/>
                </a:solidFill>
                <a:latin typeface="Monotype Corsiva" panose="03010101010201010101" pitchFamily="66" charset="0"/>
              </a:rPr>
              <a:t>İnsan insandan öğreniyor</a:t>
            </a:r>
            <a:r>
              <a:rPr lang="tr-TR" sz="5400" dirty="0" smtClean="0"/>
              <a:t/>
            </a:r>
            <a:br>
              <a:rPr lang="tr-TR" sz="5400" dirty="0" smtClean="0"/>
            </a:br>
            <a:r>
              <a:rPr lang="tr-TR" sz="2800" dirty="0" smtClean="0"/>
              <a:t>Sona doğru gelirken, bu eğitim modelinin gerçekleşebilmesi ve devamlılığın sağlanması için kesin bir kararlılığın koyulması gerekiyor. </a:t>
            </a:r>
            <a:r>
              <a:rPr lang="tr-TR" sz="2800" b="1" dirty="0" smtClean="0"/>
              <a:t>Eğitimciler, öğrenciler ve veliler bu eğitim sisteminin yapı taşlarını oluşturuyor ve eğitimde yeni bir çağın aktörleri oluyor </a:t>
            </a:r>
            <a:r>
              <a:rPr lang="tr-TR" sz="2800" dirty="0" smtClean="0"/>
              <a:t>aslında. Yaşadığımız bu kriz, eğitim için teknolojik bir devrimin ilk adımları olabilir. </a:t>
            </a:r>
            <a:r>
              <a:rPr lang="tr-TR" dirty="0" smtClean="0"/>
              <a:t/>
            </a:r>
            <a:br>
              <a:rPr lang="tr-TR" dirty="0" smtClean="0"/>
            </a:br>
            <a:endParaRPr lang="tr-TR" dirty="0"/>
          </a:p>
        </p:txBody>
      </p:sp>
    </p:spTree>
    <p:extLst>
      <p:ext uri="{BB962C8B-B14F-4D97-AF65-F5344CB8AC3E}">
        <p14:creationId xmlns:p14="http://schemas.microsoft.com/office/powerpoint/2010/main" xmlns="" val="29266116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TotalTime>
  <Words>431</Words>
  <PresentationFormat>Özel</PresentationFormat>
  <Paragraphs>64</Paragraphs>
  <Slides>31</Slides>
  <Notes>9</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Office Teması</vt:lpstr>
      <vt:lpstr>2020-2021 Eğitim-Öğretim yılı  NEŞE  SEVER   İLKOKULU SEMİNER  SUNUM ÇALIŞMASI</vt:lpstr>
      <vt:lpstr>Aşamalı ve Seyreltilmiş Eğitim İle Hibrit Eğitim Süreçlerinin  ve  Uzaktan Eğitim Çalışmalarının Değerlendirilmesi</vt:lpstr>
      <vt:lpstr> COVID-19 salgınıyla hızlandırılan Hibrit eğitim sistemi, dünyadaki ve ülkemizdeki durumu  Hibrit öğrenme geleneksel eğitim yönteminin online eğitim materyalleriyle zenginleştirilmesi ve birlikte kullanılması anlamına geliyor. Harmanlamış öğrenme olarak da tanımlanıyor. Hibrit eğitim, 'İki farklı güç kaynağının bir arada bulunması' şeklindedir. Karma öğrenme, hibrid öğrenme, karışık öğrenme olarak da bilinen harmanlanmış öğrenme en sade tanımıyla geleneksel eğitim metodunun çevrimiçi (online) eğitim materyalleriyle zenginleştirilmesi yani harmanlanması olarak tanımlanmaktadır.  </vt:lpstr>
      <vt:lpstr>Slayt 4</vt:lpstr>
      <vt:lpstr>Dünyada Kovid-19 sürecinde hibrit eğitim süreci Hepimiz zamanında kara tahtalarda, beyaz tahtalarda eğitim gördük. Zaman değişti, çağımızda gelişen teknoloji ile beraber akıllı tahtalara geçiş yapıldı ve yeni nesil akıllı tahtalarda eğitim gördük. Gün geçtikçe mevcut teknoloji ve ar-ge çalışmaları ile eğitimde de evrimleşme gerçekleşti ve şu anda bütün dünyanın içinde bulunduğu Korona virüs ile beraber eğitimde hibritleşme konusu gündeme geldi. </vt:lpstr>
      <vt:lpstr>Ancak burada şu soru akıllarda yerini alıyor: Altyapı yeterli mi ve öğrenciler buna ne kadar hazır?</vt:lpstr>
      <vt:lpstr>Slayt 7</vt:lpstr>
      <vt:lpstr>Bu zamana kadar yüz yüze eğitim alan öğrenciler bu eğitim modelinden sonra kendi başlarına kalacaklar ve kendi iradelerini ortaya koymaları gerekecek.  Eğer veliler çocuklarının bu yeni eğitim modelinde yalnız başına kalmalarını istemiyorsa onların yanında olmaları gerekiyor. Yani bir nevi yol gösterici. </vt:lpstr>
      <vt:lpstr>Slayt 9</vt:lpstr>
      <vt:lpstr>Meb  sınıf düzeylerinde çalışma soruları yayınladı http.odsgm.meb.gov.tr  Millî Eğitim Bakanlığı, salgın sürecinde öğrencilere desteklerine bir yenisini daha ekledi ve ilkokullara yönelik kaynak desteği yayımladı.    Bu kapsamda ilkokul 2, 3 ve 4. sınıf düzeyinde 3500 adet soru, http://odsgm.meb.gov.tr/ adresinde erişime açıldı.  </vt:lpstr>
      <vt:lpstr>TAVSİYELER Pandemi dönemindeki Uzaktan Öğrenme ve Öğretme hem öğrenenler için hem de öğretenler için oldukça zorlayıcı olabilmektedir. Bu zorlayıcı süreçte eğitim ve öğretim uygulamalarınızı en etkili şekilde sonuçlandırabilmeniz için uygulamalarımızı basit, kolay ve uygulanabilir seçmeliyiz. İyi bir uzaktan eğitim süreci yürütebilmemiz için esnek olmalıyız ve yeni oluşabilecek durumlara ayak uydurabilmeliyiz. Hem öğretim sürecinde hem de değerlendirme sürecinde uyguladığımız yöntemlerin işleyip işlemediğini kontrol etmeli ve gerektiğinde değişikliğe gitmeliyiz. Unutmayınız amaçladığımız öğrencinin konunun bütününe hâkim olmasından ziyade konunun özünü kavramasıdır. Kolaylaştırınız! Zorlaştırmayınız! </vt:lpstr>
      <vt:lpstr>Slayt 12</vt:lpstr>
      <vt:lpstr>Öğrencilerin bildiği ve basit olan teknolojileri yazılımları tercih edin.</vt:lpstr>
      <vt:lpstr>Sık sık ve sürekli iletişim halinde olun.</vt:lpstr>
      <vt:lpstr>Talimatları açık ve net bir şekilde verin. </vt:lpstr>
      <vt:lpstr>Hedef kazanımlara uygun ödevler verin.</vt:lpstr>
      <vt:lpstr>Kaynaklarınızı iyi yapılandırın,siz yönlendirin</vt:lpstr>
      <vt:lpstr>Çevrimiçi ve düzenli ofis saatleri düzenleyin. </vt:lpstr>
      <vt:lpstr>İçeriği küçük parçalara bölün. </vt:lpstr>
      <vt:lpstr>Dersinizin izlencesini tek bir yerde tutun.</vt:lpstr>
      <vt:lpstr>Kaynaklar:  Selamican İnal - Namık Kemal Üniversitesi MEB-Sınıf Öğretmeni, Hacettepe Üniversitesi Eğitim Yönetimi Doktora öğrencisi.  Yeni Nesil Öğretmen Girişimi Kurucusu. Eğitim Yönetimi ve Uzaktan Eğitim Uzmanı.   http://odsgm.meb.gov.tr/ https://haftalikgzt.com/gazete/hibrit-egitimin-zamani-geldi-mi/ https://dergipark.org.tr/tr/download/article-file/847721</vt:lpstr>
      <vt:lpstr> Hibrit öğrenme yaklaşımı kullanmanın gerekçelerini açıklayın ve öğrencilerden beklentilerinizi listeleyin (öğrenciler öğrenme konfor alanlarından çıkarılırken bir miktar direnç gösterebilirler).   </vt:lpstr>
      <vt:lpstr>Derste kullanılacak teknolojiyi öğrencilere tanıtın, gerekirse sınıfta uygulama yaptırın. Veli bilgilendirme çalışmaları yapın.  </vt:lpstr>
      <vt:lpstr>Öğrencileri hibrit öğrenme çalışmalarına alıştırmak için çok fazla detaylı görev içermeyen bir ödevle başlayın. </vt:lpstr>
      <vt:lpstr>Zaman yönetimi stratejileri doğrultusunda güçlük çalışma planlarınızı öğrencilerinizle birlikte yapın.</vt:lpstr>
      <vt:lpstr>Öğrencilerin ders için bir öğrenme planı oluşturmalarını sağlayın</vt:lpstr>
      <vt:lpstr>Öğrencilerin nasıl değerlendirileceğini, sizden ve akranlarından ne tür geri bildirimler bekleyebileceklerini açıklayın. </vt:lpstr>
      <vt:lpstr>Çevrimiçi etkinlikler için yapı sağlayın. Tartışmalar için, öğrencileri belirli gönderilere yanıt vermeleri için veya akran geri bildirimi için yönergeler veya bir değerlendirme tablosu hazırlayın (EBA Bakanlığımızın sunduğu bir öğrenme yönetim sistemi olarak aktif olarak kullanılmalıdır. </vt:lpstr>
      <vt:lpstr>Biz seyreltilmiş eğitim ile hibrit eğitimi sürecini okulumuzda nasıl uyguladık?</vt:lpstr>
      <vt:lpstr>Slayt 30</vt:lpstr>
      <vt:lpstr>Slayt 31</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2020-11-15T13:06:23Z</dcterms:created>
  <dcterms:modified xsi:type="dcterms:W3CDTF">2020-11-17T06:53:40Z</dcterms:modified>
  <cp:category>https://www.sorubak.com</cp:category>
</cp:coreProperties>
</file>