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7" autoAdjust="0"/>
    <p:restoredTop sz="94662" autoAdjust="0"/>
  </p:normalViewPr>
  <p:slideViewPr>
    <p:cSldViewPr>
      <p:cViewPr>
        <p:scale>
          <a:sx n="87" d="100"/>
          <a:sy n="87" d="100"/>
        </p:scale>
        <p:origin x="-68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79CA8-2249-4D52-80F9-F461911C23BA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FB757-6DC6-4D15-9EA6-5CE7DA4FDEB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7686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FB757-6DC6-4D15-9EA6-5CE7DA4FDEB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869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280920" cy="2232248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 smtClean="0">
                <a:solidFill>
                  <a:schemeClr val="tx1"/>
                </a:solidFill>
              </a:rPr>
              <a:t>DOĞAL SAYILARI SIRALAMA</a:t>
            </a:r>
            <a:endParaRPr lang="tr-TR" sz="7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71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On binler ve binler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Yüzler </a:t>
            </a:r>
            <a:r>
              <a:rPr lang="tr-TR" dirty="0" smtClean="0"/>
              <a:t>basamağındaki </a:t>
            </a:r>
            <a:r>
              <a:rPr lang="tr-TR" dirty="0"/>
              <a:t>rakamı büyük olan sayı  daha büyüktür.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61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98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61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on binler </a:t>
            </a:r>
            <a:r>
              <a:rPr lang="tr-TR" b="1" i="1" dirty="0"/>
              <a:t>ve </a:t>
            </a:r>
            <a:r>
              <a:rPr lang="tr-TR" b="1" i="1" dirty="0" smtClean="0"/>
              <a:t>binler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(61798)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5252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5. </a:t>
            </a:r>
            <a:r>
              <a:rPr lang="tr-TR" dirty="0" smtClean="0"/>
              <a:t>On binler, binler ve yüzler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Onlar 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756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3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756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2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on </a:t>
            </a:r>
            <a:r>
              <a:rPr lang="tr-TR" b="1" i="1" dirty="0" smtClean="0"/>
              <a:t>binler, binler ve yüzler 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(75683)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3901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6. </a:t>
            </a:r>
            <a:r>
              <a:rPr lang="tr-TR" dirty="0" smtClean="0"/>
              <a:t>On </a:t>
            </a:r>
            <a:r>
              <a:rPr lang="tr-TR" dirty="0"/>
              <a:t>binler, </a:t>
            </a:r>
            <a:r>
              <a:rPr lang="tr-TR" dirty="0" smtClean="0"/>
              <a:t>binler, yüzler ve onlar  </a:t>
            </a:r>
            <a:r>
              <a:rPr lang="tr-TR" dirty="0"/>
              <a:t>basamağındaki rakamların eşit olması </a:t>
            </a:r>
            <a:r>
              <a:rPr lang="tr-TR" dirty="0" smtClean="0"/>
              <a:t>durumunda ise </a:t>
            </a:r>
            <a:r>
              <a:rPr lang="tr-TR" dirty="0" smtClean="0">
                <a:solidFill>
                  <a:srgbClr val="FF0000"/>
                </a:solidFill>
              </a:rPr>
              <a:t>birler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9534</a:t>
            </a:r>
            <a:r>
              <a:rPr lang="tr-TR" dirty="0" smtClean="0">
                <a:solidFill>
                  <a:srgbClr val="FF0000"/>
                </a:solidFill>
              </a:rPr>
              <a:t>6</a:t>
            </a:r>
            <a:r>
              <a:rPr lang="tr-TR" dirty="0" smtClean="0"/>
              <a:t>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9534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on binler, </a:t>
            </a:r>
            <a:r>
              <a:rPr lang="tr-TR" b="1" i="1" dirty="0" smtClean="0"/>
              <a:t>binler, </a:t>
            </a:r>
            <a:r>
              <a:rPr lang="tr-TR" b="1" i="1" dirty="0"/>
              <a:t>yüzler </a:t>
            </a:r>
            <a:r>
              <a:rPr lang="tr-TR" b="1" i="1" dirty="0" smtClean="0"/>
              <a:t>ve onlar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(95346)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114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70416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6 </a:t>
            </a:r>
            <a:r>
              <a:rPr lang="tr-TR" b="1" dirty="0">
                <a:solidFill>
                  <a:srgbClr val="FF0000"/>
                </a:solidFill>
              </a:rPr>
              <a:t>Basamaklı Doğal Sayıları Sıralama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6 basamaklı doğal </a:t>
            </a:r>
            <a:r>
              <a:rPr lang="tr-TR" b="1" i="1" dirty="0"/>
              <a:t>sayıları 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yüz </a:t>
            </a:r>
            <a:r>
              <a:rPr lang="tr-TR" dirty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rakamlara 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>
                <a:solidFill>
                  <a:srgbClr val="FF0000"/>
                </a:solidFill>
              </a:rPr>
              <a:t>Y</a:t>
            </a:r>
            <a:r>
              <a:rPr lang="tr-TR" dirty="0" smtClean="0">
                <a:solidFill>
                  <a:srgbClr val="FF0000"/>
                </a:solidFill>
              </a:rPr>
              <a:t>üz </a:t>
            </a:r>
            <a:r>
              <a:rPr lang="tr-TR" dirty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rakamı 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>
                <a:solidFill>
                  <a:srgbClr val="C00000"/>
                </a:solidFill>
              </a:rPr>
              <a:t>8</a:t>
            </a:r>
            <a:r>
              <a:rPr lang="tr-TR" dirty="0" smtClean="0"/>
              <a:t>97642 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C00000"/>
                </a:solidFill>
              </a:rPr>
              <a:t>7</a:t>
            </a:r>
            <a:r>
              <a:rPr lang="tr-TR" dirty="0" smtClean="0"/>
              <a:t>62841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yü</a:t>
            </a:r>
            <a:r>
              <a:rPr lang="tr-TR" b="1" i="1" dirty="0">
                <a:solidFill>
                  <a:srgbClr val="FF0000"/>
                </a:solidFill>
              </a:rPr>
              <a:t>z</a:t>
            </a:r>
            <a:r>
              <a:rPr lang="tr-TR" b="1" i="1" dirty="0" smtClean="0">
                <a:solidFill>
                  <a:srgbClr val="FF0000"/>
                </a:solidFill>
              </a:rPr>
              <a:t>binler </a:t>
            </a:r>
            <a:r>
              <a:rPr lang="tr-TR" b="1" i="1" dirty="0">
                <a:solidFill>
                  <a:srgbClr val="FF0000"/>
                </a:solidFill>
              </a:rPr>
              <a:t>basamağındaki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(897642)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5836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Yü</a:t>
            </a:r>
            <a:r>
              <a:rPr lang="tr-TR" dirty="0"/>
              <a:t>z</a:t>
            </a:r>
            <a:r>
              <a:rPr lang="tr-TR" dirty="0" smtClean="0"/>
              <a:t> </a:t>
            </a:r>
            <a:r>
              <a:rPr lang="tr-TR" dirty="0"/>
              <a:t>binler  basamağındaki rakamlar eşit </a:t>
            </a:r>
            <a:r>
              <a:rPr lang="tr-TR" dirty="0" smtClean="0"/>
              <a:t>ise,</a:t>
            </a:r>
            <a:r>
              <a:rPr lang="tr-TR" b="1" i="1" dirty="0" smtClean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on binler</a:t>
            </a:r>
            <a:r>
              <a:rPr lang="tr-TR" b="1" i="1" dirty="0" smtClean="0"/>
              <a:t> </a:t>
            </a:r>
            <a:r>
              <a:rPr lang="tr-TR" dirty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On binler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dirty="0"/>
              <a:t>basamağındaki rakamı büyük olan sayı daha büyüktür.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2</a:t>
            </a:r>
            <a:r>
              <a:rPr lang="tr-TR" dirty="0" smtClean="0">
                <a:solidFill>
                  <a:srgbClr val="FF0000"/>
                </a:solidFill>
              </a:rPr>
              <a:t>9</a:t>
            </a:r>
            <a:r>
              <a:rPr lang="tr-TR" sz="2400" dirty="0" smtClean="0"/>
              <a:t>7516</a:t>
            </a:r>
            <a:r>
              <a:rPr lang="tr-TR" dirty="0" smtClean="0">
                <a:solidFill>
                  <a:schemeClr val="tx2"/>
                </a:solidFill>
              </a:rPr>
              <a:t>&gt; </a:t>
            </a:r>
            <a:r>
              <a:rPr lang="tr-TR" dirty="0" smtClean="0"/>
              <a:t>2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7435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binler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 binler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(297516)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8754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Yüz </a:t>
            </a:r>
            <a:r>
              <a:rPr lang="tr-TR" dirty="0"/>
              <a:t>binler </a:t>
            </a:r>
            <a:r>
              <a:rPr lang="tr-TR" dirty="0" smtClean="0"/>
              <a:t> ve on binler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72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345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72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456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</a:t>
            </a:r>
            <a:r>
              <a:rPr lang="tr-TR" b="1" i="1" dirty="0"/>
              <a:t>binler ve </a:t>
            </a:r>
            <a:r>
              <a:rPr lang="tr-TR" b="1" i="1" dirty="0" smtClean="0"/>
              <a:t>on binler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binler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(725345)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942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5. </a:t>
            </a:r>
            <a:r>
              <a:rPr lang="tr-TR" dirty="0" smtClean="0"/>
              <a:t>Yüz binler, on binler ve binler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>
                <a:solidFill>
                  <a:srgbClr val="FF0000"/>
                </a:solidFill>
              </a:rPr>
              <a:t>Y</a:t>
            </a:r>
            <a:r>
              <a:rPr lang="tr-TR" dirty="0" smtClean="0">
                <a:solidFill>
                  <a:srgbClr val="FF0000"/>
                </a:solidFill>
              </a:rPr>
              <a:t>üzler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678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45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678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18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yüz binler</a:t>
            </a:r>
            <a:r>
              <a:rPr lang="tr-TR" b="1" i="1" dirty="0"/>
              <a:t>, </a:t>
            </a:r>
            <a:r>
              <a:rPr lang="tr-TR" b="1" i="1" dirty="0" smtClean="0"/>
              <a:t>on binler </a:t>
            </a:r>
            <a:r>
              <a:rPr lang="tr-TR" b="1" i="1" dirty="0"/>
              <a:t>ve </a:t>
            </a:r>
            <a:r>
              <a:rPr lang="tr-TR" b="1" i="1" dirty="0" smtClean="0"/>
              <a:t>binler  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(678345)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7540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6. </a:t>
            </a:r>
            <a:r>
              <a:rPr lang="tr-TR" dirty="0" smtClean="0"/>
              <a:t>Yüz </a:t>
            </a:r>
            <a:r>
              <a:rPr lang="tr-TR" dirty="0"/>
              <a:t>binler, on binler ,</a:t>
            </a:r>
            <a:r>
              <a:rPr lang="tr-TR" dirty="0" smtClean="0"/>
              <a:t>binler ve yüzler </a:t>
            </a:r>
            <a:r>
              <a:rPr lang="tr-TR" dirty="0"/>
              <a:t>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 </a:t>
            </a:r>
            <a:r>
              <a:rPr lang="tr-TR" dirty="0" smtClean="0"/>
              <a:t>basamağındaki </a:t>
            </a:r>
            <a:r>
              <a:rPr lang="tr-TR" dirty="0"/>
              <a:t>rakamlara bakılır. </a:t>
            </a:r>
            <a:r>
              <a:rPr lang="tr-TR" dirty="0" smtClean="0">
                <a:solidFill>
                  <a:srgbClr val="FF0000"/>
                </a:solidFill>
              </a:rPr>
              <a:t>Onlar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4972</a:t>
            </a:r>
            <a:r>
              <a:rPr lang="tr-TR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6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4972</a:t>
            </a:r>
            <a:r>
              <a:rPr lang="tr-TR" dirty="0" smtClean="0">
                <a:solidFill>
                  <a:srgbClr val="FF0000"/>
                </a:solidFill>
              </a:rPr>
              <a:t>0</a:t>
            </a:r>
            <a:r>
              <a:rPr lang="tr-TR" dirty="0" smtClean="0"/>
              <a:t>6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yüz binler, on </a:t>
            </a:r>
            <a:r>
              <a:rPr lang="tr-TR" b="1" i="1" dirty="0" smtClean="0"/>
              <a:t>binler, binler ve yüzler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basamağındaki</a:t>
            </a:r>
            <a:r>
              <a:rPr lang="tr-TR" b="1" i="1" dirty="0" smtClean="0"/>
              <a:t>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(497216)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019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7.  </a:t>
            </a:r>
            <a:r>
              <a:rPr lang="tr-TR" dirty="0"/>
              <a:t>Yüz binler, on </a:t>
            </a:r>
            <a:r>
              <a:rPr lang="tr-TR" dirty="0" smtClean="0"/>
              <a:t>binler, binler, yüzler  ve onlar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birler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  </a:t>
            </a:r>
            <a:r>
              <a:rPr lang="tr-TR" dirty="0"/>
              <a:t>basamağındaki rakamı büyük olan sayı  daha büyüktür.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26470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/>
              <a:t>26470</a:t>
            </a:r>
            <a:r>
              <a:rPr lang="tr-TR" dirty="0" smtClean="0">
                <a:solidFill>
                  <a:srgbClr val="FF0000"/>
                </a:solidFill>
              </a:rPr>
              <a:t>1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yüz binler, on binler, </a:t>
            </a:r>
            <a:r>
              <a:rPr lang="tr-TR" b="1" i="1" dirty="0" smtClean="0"/>
              <a:t>binler, </a:t>
            </a:r>
            <a:r>
              <a:rPr lang="tr-TR" b="1" i="1" dirty="0"/>
              <a:t>yüzler </a:t>
            </a:r>
            <a:r>
              <a:rPr lang="tr-TR" b="1" i="1" dirty="0" smtClean="0"/>
              <a:t>ve onlar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(264702)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0406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Hazırlayan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			Murat BAŞ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88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89120"/>
          </a:xfrm>
        </p:spPr>
        <p:txBody>
          <a:bodyPr/>
          <a:lstStyle/>
          <a:p>
            <a:r>
              <a:rPr lang="tr-TR" dirty="0" smtClean="0"/>
              <a:t>3 basamaklı doğal sayıları sıralarken, önce yüzler basamağındaki rakama bakıyorduk.</a:t>
            </a:r>
            <a:r>
              <a:rPr lang="tr-TR" dirty="0"/>
              <a:t> </a:t>
            </a:r>
            <a:r>
              <a:rPr lang="tr-TR" dirty="0" smtClean="0"/>
              <a:t>Yüzler basamağındaki rakamı büyük olan sayı daha büyüktür.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85</a:t>
            </a:r>
            <a:r>
              <a:rPr lang="tr-TR" b="1" dirty="0" smtClean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rgbClr val="002060"/>
                </a:solidFill>
              </a:rPr>
              <a:t>&gt; </a:t>
            </a:r>
            <a:r>
              <a:rPr lang="tr-TR" b="1" dirty="0" smtClean="0">
                <a:solidFill>
                  <a:srgbClr val="FF0000"/>
                </a:solidFill>
              </a:rPr>
              <a:t>6</a:t>
            </a:r>
            <a:r>
              <a:rPr lang="tr-TR" b="1" dirty="0" smtClean="0"/>
              <a:t>46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i="1" dirty="0" smtClean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Yüzler basamağındaki</a:t>
            </a:r>
            <a:r>
              <a:rPr lang="tr-TR" b="1" i="1" dirty="0" smtClean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(785) </a:t>
            </a:r>
            <a:r>
              <a:rPr lang="tr-TR" b="1" i="1" dirty="0" smtClean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395536" y="692696"/>
            <a:ext cx="8280920" cy="129614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000" b="1" dirty="0" smtClean="0">
                <a:solidFill>
                  <a:srgbClr val="C00000"/>
                </a:solidFill>
              </a:rPr>
              <a:t>HATIRLAYALIM</a:t>
            </a:r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06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389120"/>
          </a:xfrm>
        </p:spPr>
        <p:txBody>
          <a:bodyPr>
            <a:normAutofit/>
          </a:bodyPr>
          <a:lstStyle/>
          <a:p>
            <a:r>
              <a:rPr lang="tr-TR" dirty="0" smtClean="0"/>
              <a:t>Yüzler basamağındaki rakamlar eşit ise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rakama bakıyorduk. </a:t>
            </a:r>
            <a:r>
              <a:rPr lang="tr-TR" dirty="0" smtClean="0">
                <a:solidFill>
                  <a:srgbClr val="FF0000"/>
                </a:solidFill>
              </a:rPr>
              <a:t>Onlar </a:t>
            </a:r>
            <a:r>
              <a:rPr lang="tr-TR" dirty="0" smtClean="0"/>
              <a:t>basamağındaki rakamı büyük olan sayı daha büyüktür.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			6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3 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 6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5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 smtClean="0"/>
              <a:t>Örnekte verildiği gibi, </a:t>
            </a:r>
            <a:r>
              <a:rPr lang="tr-TR" b="1" i="1" dirty="0">
                <a:solidFill>
                  <a:srgbClr val="FF0000"/>
                </a:solidFill>
              </a:rPr>
              <a:t>o</a:t>
            </a:r>
            <a:r>
              <a:rPr lang="tr-TR" b="1" i="1" dirty="0" smtClean="0">
                <a:solidFill>
                  <a:srgbClr val="FF0000"/>
                </a:solidFill>
              </a:rPr>
              <a:t>nlar</a:t>
            </a:r>
            <a:r>
              <a:rPr lang="tr-TR" b="1" i="1" dirty="0" smtClean="0"/>
              <a:t> </a:t>
            </a:r>
            <a:r>
              <a:rPr lang="tr-TR" b="1" i="1" dirty="0" smtClean="0">
                <a:solidFill>
                  <a:srgbClr val="FF0000"/>
                </a:solidFill>
              </a:rPr>
              <a:t>basamağındaki </a:t>
            </a:r>
            <a:r>
              <a:rPr lang="tr-TR" b="1" i="1" dirty="0" smtClean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(653) </a:t>
            </a:r>
            <a:r>
              <a:rPr lang="tr-TR" b="1" i="1" dirty="0" smtClean="0"/>
              <a:t>daha büyüktür.</a:t>
            </a:r>
            <a:endParaRPr lang="tr-TR" b="1" i="1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777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4 Basamaklı Doğal Sayıları Sıralama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4 basamaklı doğal sayıları </a:t>
            </a:r>
            <a:r>
              <a:rPr lang="tr-TR" b="1" i="1" dirty="0"/>
              <a:t>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basamağındaki rakamlara </a:t>
            </a:r>
            <a:r>
              <a:rPr lang="tr-TR" dirty="0"/>
              <a:t>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>
                <a:solidFill>
                  <a:srgbClr val="FF0000"/>
                </a:solidFill>
              </a:rPr>
              <a:t>Binler </a:t>
            </a:r>
            <a:r>
              <a:rPr lang="tr-TR" dirty="0"/>
              <a:t>basamağındaki </a:t>
            </a:r>
            <a:r>
              <a:rPr lang="tr-TR" dirty="0" smtClean="0"/>
              <a:t>rakamı </a:t>
            </a:r>
            <a:r>
              <a:rPr lang="tr-TR" dirty="0"/>
              <a:t>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</a:t>
            </a:r>
            <a:r>
              <a:rPr lang="tr-TR" dirty="0" smtClean="0">
                <a:solidFill>
                  <a:srgbClr val="C00000"/>
                </a:solidFill>
              </a:rPr>
              <a:t>5</a:t>
            </a:r>
            <a:r>
              <a:rPr lang="tr-TR" dirty="0" smtClean="0"/>
              <a:t>682</a:t>
            </a:r>
            <a:r>
              <a:rPr lang="tr-TR" dirty="0"/>
              <a:t>	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>
                <a:solidFill>
                  <a:srgbClr val="C00000"/>
                </a:solidFill>
              </a:rPr>
              <a:t>4</a:t>
            </a:r>
            <a:r>
              <a:rPr lang="tr-TR" dirty="0" smtClean="0"/>
              <a:t>575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binler basamağındaki </a:t>
            </a:r>
            <a:r>
              <a:rPr lang="tr-TR" b="1" i="1" dirty="0" smtClean="0"/>
              <a:t>rakamı </a:t>
            </a:r>
            <a:r>
              <a:rPr lang="tr-TR" b="1" i="1" dirty="0"/>
              <a:t>büyük olan sayı </a:t>
            </a:r>
            <a:r>
              <a:rPr lang="tr-TR" b="1" i="1" dirty="0">
                <a:solidFill>
                  <a:schemeClr val="tx2"/>
                </a:solidFill>
              </a:rPr>
              <a:t>(5682)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2996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44644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Binler  basamağındaki rakamlar eşit ise,</a:t>
            </a:r>
            <a:r>
              <a:rPr lang="tr-TR" b="1" i="1" dirty="0" smtClean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yüzler</a:t>
            </a:r>
            <a:r>
              <a:rPr lang="tr-TR" i="1" dirty="0" smtClean="0"/>
              <a:t> </a:t>
            </a:r>
            <a:r>
              <a:rPr lang="tr-TR" dirty="0" smtClean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Yüzler</a:t>
            </a:r>
            <a:r>
              <a:rPr lang="tr-TR" dirty="0" smtClean="0"/>
              <a:t> basamağındaki rakamı büyük olan sayı daha büyüktür.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6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97</a:t>
            </a:r>
            <a:r>
              <a:rPr lang="tr-TR" dirty="0" smtClean="0">
                <a:solidFill>
                  <a:schemeClr val="tx2"/>
                </a:solidFill>
              </a:rPr>
              <a:t> &gt; </a:t>
            </a:r>
            <a:r>
              <a:rPr lang="tr-TR" dirty="0" smtClean="0"/>
              <a:t>6</a:t>
            </a:r>
            <a:r>
              <a:rPr lang="tr-TR" dirty="0">
                <a:solidFill>
                  <a:srgbClr val="FF0000"/>
                </a:solidFill>
              </a:rPr>
              <a:t>3</a:t>
            </a:r>
            <a:r>
              <a:rPr lang="tr-TR" dirty="0" smtClean="0"/>
              <a:t>49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/>
              <a:t>Örnekte verildiği gibi</a:t>
            </a:r>
            <a:r>
              <a:rPr lang="tr-TR" b="1" i="1" dirty="0" smtClean="0"/>
              <a:t>, binler 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yüzler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(6597) </a:t>
            </a:r>
            <a:r>
              <a:rPr lang="tr-TR" b="1" i="1" dirty="0"/>
              <a:t>daha büyüktür</a:t>
            </a:r>
            <a:r>
              <a:rPr lang="tr-TR" b="1" i="1" dirty="0" smtClean="0"/>
              <a:t>.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	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53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836712"/>
            <a:ext cx="8208912" cy="4968552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4. </a:t>
            </a:r>
            <a:r>
              <a:rPr lang="tr-TR" dirty="0" smtClean="0"/>
              <a:t>Binler ve yüzler basamağındaki 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Onlar</a:t>
            </a:r>
            <a:r>
              <a:rPr lang="tr-TR" dirty="0" smtClean="0"/>
              <a:t> basamağındaki rakamı büyük olan sayı 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45</a:t>
            </a:r>
            <a:r>
              <a:rPr lang="tr-TR" dirty="0" smtClean="0">
                <a:solidFill>
                  <a:srgbClr val="FF0000"/>
                </a:solidFill>
              </a:rPr>
              <a:t>9</a:t>
            </a:r>
            <a:r>
              <a:rPr lang="tr-TR" dirty="0" smtClean="0"/>
              <a:t>8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45</a:t>
            </a:r>
            <a:r>
              <a:rPr lang="tr-TR" dirty="0" smtClean="0">
                <a:solidFill>
                  <a:srgbClr val="FF0000"/>
                </a:solidFill>
              </a:rPr>
              <a:t>8</a:t>
            </a:r>
            <a:r>
              <a:rPr lang="tr-TR" dirty="0" smtClean="0"/>
              <a:t>6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binler ve yüzler 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onlar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(4598) </a:t>
            </a:r>
            <a:r>
              <a:rPr lang="tr-TR" b="1" i="1" dirty="0"/>
              <a:t>daha büyüktür.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235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5. </a:t>
            </a:r>
            <a:r>
              <a:rPr lang="tr-TR" dirty="0" smtClean="0"/>
              <a:t>Binler, </a:t>
            </a:r>
            <a:r>
              <a:rPr lang="tr-TR" dirty="0"/>
              <a:t>yüzler </a:t>
            </a:r>
            <a:r>
              <a:rPr lang="tr-TR" dirty="0" smtClean="0"/>
              <a:t> ve onlar basamağındaki </a:t>
            </a:r>
            <a:r>
              <a:rPr lang="tr-TR" dirty="0"/>
              <a:t>rakamların eşit olması durumunda, </a:t>
            </a:r>
            <a:r>
              <a:rPr lang="tr-TR" dirty="0" smtClean="0">
                <a:solidFill>
                  <a:srgbClr val="FF0000"/>
                </a:solidFill>
              </a:rPr>
              <a:t>birler</a:t>
            </a:r>
            <a:r>
              <a:rPr lang="tr-TR" dirty="0" smtClean="0"/>
              <a:t> </a:t>
            </a:r>
            <a:r>
              <a:rPr lang="tr-TR" dirty="0"/>
              <a:t>basamağındaki rakamlara bakılır. </a:t>
            </a:r>
            <a:r>
              <a:rPr lang="tr-TR" dirty="0" smtClean="0">
                <a:solidFill>
                  <a:srgbClr val="FF0000"/>
                </a:solidFill>
              </a:rPr>
              <a:t>Birler </a:t>
            </a:r>
            <a:r>
              <a:rPr lang="tr-TR" dirty="0"/>
              <a:t>basamağındaki rakamı büyük olan sayı  daha büyüktür</a:t>
            </a:r>
            <a:r>
              <a:rPr lang="tr-TR" dirty="0" smtClean="0"/>
              <a:t>.</a:t>
            </a:r>
          </a:p>
          <a:p>
            <a:pPr marL="667512" lvl="2" indent="0">
              <a:buNone/>
            </a:pPr>
            <a:endParaRPr lang="tr-TR" dirty="0" smtClean="0"/>
          </a:p>
          <a:p>
            <a:pPr marL="667512" lvl="2" indent="0">
              <a:buNone/>
            </a:pPr>
            <a:r>
              <a:rPr lang="tr-TR" dirty="0" smtClean="0"/>
              <a:t>			687</a:t>
            </a:r>
            <a:r>
              <a:rPr lang="tr-TR" b="1" dirty="0" smtClean="0">
                <a:solidFill>
                  <a:srgbClr val="FF0000"/>
                </a:solidFill>
              </a:rPr>
              <a:t>4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chemeClr val="tx2"/>
                </a:solidFill>
              </a:rPr>
              <a:t>&gt;</a:t>
            </a:r>
            <a:r>
              <a:rPr lang="tr-TR" dirty="0" smtClean="0"/>
              <a:t> 687</a:t>
            </a:r>
            <a:r>
              <a:rPr lang="tr-TR" b="1" dirty="0" smtClean="0">
                <a:solidFill>
                  <a:srgbClr val="FF0000"/>
                </a:solidFill>
              </a:rPr>
              <a:t>1</a:t>
            </a:r>
          </a:p>
          <a:p>
            <a:pPr marL="667512" lvl="2" indent="0">
              <a:buNone/>
            </a:pPr>
            <a:r>
              <a:rPr lang="tr-TR" dirty="0"/>
              <a:t>	</a:t>
            </a:r>
            <a:r>
              <a:rPr lang="tr-TR" dirty="0" smtClean="0"/>
              <a:t>	</a:t>
            </a:r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binler, yüzler  ve onlar basamağındaki </a:t>
            </a:r>
            <a:r>
              <a:rPr lang="tr-TR" b="1" i="1" dirty="0"/>
              <a:t>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birler  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(6874) </a:t>
            </a:r>
            <a:r>
              <a:rPr lang="tr-TR" b="1" i="1" dirty="0" smtClean="0"/>
              <a:t>daha </a:t>
            </a:r>
            <a:r>
              <a:rPr lang="tr-TR" b="1" i="1" dirty="0"/>
              <a:t>büyüktür.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654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4432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5 </a:t>
            </a:r>
            <a:r>
              <a:rPr lang="tr-TR" b="1" dirty="0">
                <a:solidFill>
                  <a:srgbClr val="FF0000"/>
                </a:solidFill>
              </a:rPr>
              <a:t>Basamaklı Doğal Sayıları Sıralama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5 </a:t>
            </a:r>
            <a:r>
              <a:rPr lang="tr-TR" b="1" i="1" dirty="0"/>
              <a:t>basamaklı </a:t>
            </a:r>
            <a:r>
              <a:rPr lang="tr-TR" b="1" i="1" dirty="0" smtClean="0"/>
              <a:t>doğal sayıları </a:t>
            </a:r>
            <a:r>
              <a:rPr lang="tr-TR" b="1" i="1" dirty="0"/>
              <a:t>sıralarken;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 önce </a:t>
            </a:r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/>
              <a:t>basamağındaki rakamlara bakılır.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/>
              <a:t>basamağındaki rakamı büyük olan sayı, diğerinden/diğerlerinden daha büyüktür.</a:t>
            </a:r>
          </a:p>
          <a:p>
            <a:pPr marL="0" indent="0">
              <a:buNone/>
            </a:pPr>
            <a:r>
              <a:rPr lang="tr-TR" dirty="0"/>
              <a:t>	</a:t>
            </a:r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>
                <a:solidFill>
                  <a:srgbClr val="C00000"/>
                </a:solidFill>
              </a:rPr>
              <a:t>5</a:t>
            </a:r>
            <a:r>
              <a:rPr lang="tr-TR" dirty="0" smtClean="0"/>
              <a:t>4754</a:t>
            </a:r>
            <a:r>
              <a:rPr lang="tr-TR" dirty="0"/>
              <a:t>	</a:t>
            </a:r>
            <a:r>
              <a:rPr lang="tr-TR" b="1" dirty="0">
                <a:solidFill>
                  <a:schemeClr val="tx2"/>
                </a:solidFill>
              </a:rPr>
              <a:t>&gt;</a:t>
            </a:r>
            <a:r>
              <a:rPr lang="tr-TR" dirty="0"/>
              <a:t> </a:t>
            </a:r>
            <a:r>
              <a:rPr lang="tr-TR" dirty="0" smtClean="0">
                <a:solidFill>
                  <a:srgbClr val="C00000"/>
                </a:solidFill>
              </a:rPr>
              <a:t>4</a:t>
            </a:r>
            <a:r>
              <a:rPr lang="tr-TR" dirty="0" smtClean="0"/>
              <a:t>3612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b="1" i="1" dirty="0"/>
              <a:t>Örnekte verildiği gibi, </a:t>
            </a:r>
            <a:r>
              <a:rPr lang="tr-TR" b="1" i="1" dirty="0" smtClean="0">
                <a:solidFill>
                  <a:srgbClr val="FF0000"/>
                </a:solidFill>
              </a:rPr>
              <a:t>on binler </a:t>
            </a:r>
            <a:r>
              <a:rPr lang="tr-TR" b="1" i="1" dirty="0">
                <a:solidFill>
                  <a:srgbClr val="FF0000"/>
                </a:solidFill>
              </a:rPr>
              <a:t>basamağındaki </a:t>
            </a:r>
            <a:r>
              <a:rPr lang="tr-TR" b="1" i="1" dirty="0"/>
              <a:t>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(54754) </a:t>
            </a:r>
            <a:r>
              <a:rPr lang="tr-TR" b="1" i="1" dirty="0"/>
              <a:t>daha büyüktür.</a:t>
            </a:r>
            <a:endParaRPr lang="tr-TR" b="1" i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637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0891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3. </a:t>
            </a:r>
            <a:r>
              <a:rPr lang="tr-TR" dirty="0" smtClean="0"/>
              <a:t>On </a:t>
            </a:r>
            <a:r>
              <a:rPr lang="tr-TR" dirty="0"/>
              <a:t>b</a:t>
            </a:r>
            <a:r>
              <a:rPr lang="tr-TR" dirty="0" smtClean="0"/>
              <a:t>inler  </a:t>
            </a:r>
            <a:r>
              <a:rPr lang="tr-TR" dirty="0"/>
              <a:t>basamağındaki rakamlar eşit ise,</a:t>
            </a:r>
            <a:r>
              <a:rPr lang="tr-TR" b="1" i="1" dirty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binler</a:t>
            </a:r>
            <a:r>
              <a:rPr lang="tr-TR" b="1" i="1" dirty="0" smtClean="0"/>
              <a:t> </a:t>
            </a:r>
            <a:r>
              <a:rPr lang="tr-TR" dirty="0"/>
              <a:t>basamağındaki rakamlara bakılır. </a:t>
            </a:r>
            <a:r>
              <a:rPr lang="tr-TR" i="1" dirty="0" smtClean="0">
                <a:solidFill>
                  <a:srgbClr val="FF0000"/>
                </a:solidFill>
              </a:rPr>
              <a:t>Binler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basamağındaki </a:t>
            </a:r>
            <a:r>
              <a:rPr lang="tr-TR" dirty="0"/>
              <a:t>rakamı büyük olan sayı daha büyüktür.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			</a:t>
            </a:r>
            <a:r>
              <a:rPr lang="tr-TR" dirty="0" smtClean="0"/>
              <a:t>8</a:t>
            </a:r>
            <a:r>
              <a:rPr lang="tr-TR" dirty="0" smtClean="0">
                <a:solidFill>
                  <a:srgbClr val="FF0000"/>
                </a:solidFill>
              </a:rPr>
              <a:t>7</a:t>
            </a:r>
            <a:r>
              <a:rPr lang="tr-TR" dirty="0" smtClean="0"/>
              <a:t>646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>
                <a:solidFill>
                  <a:schemeClr val="tx2"/>
                </a:solidFill>
              </a:rPr>
              <a:t>&gt; </a:t>
            </a:r>
            <a:r>
              <a:rPr lang="tr-TR" dirty="0" smtClean="0"/>
              <a:t>8</a:t>
            </a:r>
            <a:r>
              <a:rPr lang="tr-TR" dirty="0" smtClean="0">
                <a:solidFill>
                  <a:srgbClr val="FF0000"/>
                </a:solidFill>
              </a:rPr>
              <a:t>6</a:t>
            </a:r>
            <a:r>
              <a:rPr lang="tr-TR" dirty="0" smtClean="0"/>
              <a:t>549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i="1" dirty="0"/>
              <a:t>Örnekte verildiği gibi, </a:t>
            </a:r>
            <a:r>
              <a:rPr lang="tr-TR" b="1" i="1" dirty="0" smtClean="0"/>
              <a:t>on binler </a:t>
            </a:r>
            <a:r>
              <a:rPr lang="tr-TR" b="1" i="1" dirty="0"/>
              <a:t>basamağındaki rakamlar eşit olduğu için, </a:t>
            </a:r>
            <a:r>
              <a:rPr lang="tr-TR" b="1" i="1" dirty="0" smtClean="0">
                <a:solidFill>
                  <a:srgbClr val="FF0000"/>
                </a:solidFill>
              </a:rPr>
              <a:t>binler </a:t>
            </a:r>
            <a:r>
              <a:rPr lang="tr-TR" b="1" i="1" dirty="0">
                <a:solidFill>
                  <a:srgbClr val="FF0000"/>
                </a:solidFill>
              </a:rPr>
              <a:t>basamağındaki</a:t>
            </a:r>
            <a:r>
              <a:rPr lang="tr-TR" b="1" i="1" dirty="0"/>
              <a:t> rakamı büyük olan sayı </a:t>
            </a:r>
            <a:r>
              <a:rPr lang="tr-TR" b="1" i="1" dirty="0" smtClean="0">
                <a:solidFill>
                  <a:schemeClr val="tx2"/>
                </a:solidFill>
              </a:rPr>
              <a:t>(87646) </a:t>
            </a:r>
            <a:r>
              <a:rPr lang="tr-TR" b="1" i="1" dirty="0"/>
              <a:t>daha büyüktür.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715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168</TotalTime>
  <Words>463</Words>
  <PresentationFormat>Ekran Gösterisi (4:3)</PresentationFormat>
  <Paragraphs>107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Akış</vt:lpstr>
      <vt:lpstr>DOĞAL SAYILARI SIRALAMA</vt:lpstr>
      <vt:lpstr>Slayt 2</vt:lpstr>
      <vt:lpstr>Slayt 3</vt:lpstr>
      <vt:lpstr>4 Basamaklı Doğal Sayıları Sıralama</vt:lpstr>
      <vt:lpstr>Slayt 5</vt:lpstr>
      <vt:lpstr>Slayt 6</vt:lpstr>
      <vt:lpstr>Slayt 7</vt:lpstr>
      <vt:lpstr>5 Basamaklı Doğal Sayıları Sıralama</vt:lpstr>
      <vt:lpstr>Slayt 9</vt:lpstr>
      <vt:lpstr>Slayt 10</vt:lpstr>
      <vt:lpstr>Slayt 11</vt:lpstr>
      <vt:lpstr>Slayt 12</vt:lpstr>
      <vt:lpstr>6 Basamaklı Doğal Sayıları Sıralama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2020-10-24T18:16:37Z</dcterms:created>
  <dcterms:modified xsi:type="dcterms:W3CDTF">2020-10-27T11:09:35Z</dcterms:modified>
  <cp:category>https://www.sorubak.com</cp:category>
</cp:coreProperties>
</file>