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F039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22.02.2021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22.02.2021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22.02.2021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22.02.2021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22.02.2021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22.02.2021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22.02.2021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772400" cy="1470025"/>
          </a:xfrm>
        </p:spPr>
        <p:txBody>
          <a:bodyPr>
            <a:noAutofit/>
          </a:bodyPr>
          <a:lstStyle/>
          <a:p>
            <a:r>
              <a:rPr lang="tr-TR" sz="6000" b="1" dirty="0">
                <a:solidFill>
                  <a:srgbClr val="0070C0"/>
                </a:solidFill>
              </a:rPr>
              <a:t>3.ÜNİTE:</a:t>
            </a:r>
            <a:r>
              <a:rPr lang="tr-TR" sz="6000" b="1" dirty="0">
                <a:solidFill>
                  <a:srgbClr val="FF0000"/>
                </a:solidFill>
              </a:rPr>
              <a:t>GÜZEL AHLAK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827584" y="2276872"/>
            <a:ext cx="8568952" cy="3816424"/>
          </a:xfrm>
        </p:spPr>
        <p:txBody>
          <a:bodyPr>
            <a:normAutofit/>
          </a:bodyPr>
          <a:lstStyle/>
          <a:p>
            <a:pPr algn="l"/>
            <a:r>
              <a:rPr lang="tr-TR" b="1" dirty="0">
                <a:solidFill>
                  <a:srgbClr val="00B050"/>
                </a:solidFill>
              </a:rPr>
              <a:t>1. Din Güzel Ahlaktır </a:t>
            </a:r>
          </a:p>
          <a:p>
            <a:pPr algn="l"/>
            <a:r>
              <a:rPr lang="tr-TR" b="1" dirty="0">
                <a:solidFill>
                  <a:srgbClr val="00B050"/>
                </a:solidFill>
              </a:rPr>
              <a:t>2. İnsani İlişkilerin Temeli: Sevgi ve Saygı </a:t>
            </a:r>
          </a:p>
          <a:p>
            <a:pPr algn="l"/>
            <a:r>
              <a:rPr lang="tr-TR" b="1" dirty="0">
                <a:solidFill>
                  <a:srgbClr val="00B050"/>
                </a:solidFill>
              </a:rPr>
              <a:t>3. Bir Sure Tanıyorum: Fâtiha Suresi ve Anlamı</a:t>
            </a:r>
          </a:p>
        </p:txBody>
      </p:sp>
    </p:spTree>
    <p:extLst>
      <p:ext uri="{BB962C8B-B14F-4D97-AF65-F5344CB8AC3E}">
        <p14:creationId xmlns:p14="http://schemas.microsoft.com/office/powerpoint/2010/main" val="22869465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332656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3600" b="1" dirty="0"/>
              <a:t>İslam’a göre iyi bir insan olmak, ahlaki ilkeleri yaşamakla mümkündür. İslam dininin emrettiği ibadetler insan ahlakının güzelleşmesine katkı sağlar.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251520" y="3356992"/>
            <a:ext cx="87129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/>
              <a:t>Kur’an-ı Kerim’de “...</a:t>
            </a:r>
            <a:r>
              <a:rPr lang="tr-TR" sz="3600" b="1" dirty="0">
                <a:solidFill>
                  <a:srgbClr val="006600"/>
                </a:solidFill>
              </a:rPr>
              <a:t>Muhakkak ki namaz </a:t>
            </a:r>
            <a:r>
              <a:rPr lang="tr-TR" sz="3600" b="1" dirty="0" err="1">
                <a:solidFill>
                  <a:srgbClr val="006600"/>
                </a:solidFill>
              </a:rPr>
              <a:t>hayâsızlıktan</a:t>
            </a:r>
            <a:r>
              <a:rPr lang="tr-TR" sz="3600" b="1" dirty="0">
                <a:solidFill>
                  <a:srgbClr val="006600"/>
                </a:solidFill>
              </a:rPr>
              <a:t> ve kötülükten alıkoyar</a:t>
            </a:r>
            <a:r>
              <a:rPr lang="tr-TR" sz="3600" b="1" dirty="0"/>
              <a:t>...” </a:t>
            </a:r>
            <a:r>
              <a:rPr lang="tr-TR" sz="3600" b="1" dirty="0">
                <a:solidFill>
                  <a:srgbClr val="C00000"/>
                </a:solidFill>
              </a:rPr>
              <a:t>(</a:t>
            </a:r>
            <a:r>
              <a:rPr lang="tr-TR" sz="3600" b="1" dirty="0" err="1">
                <a:solidFill>
                  <a:srgbClr val="C00000"/>
                </a:solidFill>
              </a:rPr>
              <a:t>Ankebût</a:t>
            </a:r>
            <a:r>
              <a:rPr lang="tr-TR" sz="3600" b="1" dirty="0">
                <a:solidFill>
                  <a:srgbClr val="C00000"/>
                </a:solidFill>
              </a:rPr>
              <a:t> suresi, 45. ayet.)</a:t>
            </a:r>
          </a:p>
          <a:p>
            <a:r>
              <a:rPr lang="tr-TR" sz="3600" b="1" dirty="0"/>
              <a:t> buyrularak ibadetlerin ahlaka katkısı vurgulanmıştır.</a:t>
            </a:r>
          </a:p>
        </p:txBody>
      </p:sp>
    </p:spTree>
    <p:extLst>
      <p:ext uri="{BB962C8B-B14F-4D97-AF65-F5344CB8AC3E}">
        <p14:creationId xmlns:p14="http://schemas.microsoft.com/office/powerpoint/2010/main" val="2983930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8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476672"/>
            <a:ext cx="878497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/>
              <a:t>Kur’an-ı Kerim’de ve Hz. Peygamberin sözlerinde(</a:t>
            </a:r>
            <a:r>
              <a:rPr lang="tr-TR" sz="4000" b="1" dirty="0">
                <a:solidFill>
                  <a:srgbClr val="FFFF00"/>
                </a:solidFill>
              </a:rPr>
              <a:t>hadislerde</a:t>
            </a:r>
            <a:r>
              <a:rPr lang="tr-TR" sz="4000" b="1" dirty="0"/>
              <a:t>) insanlara karşı alçak gönüllü, iyi, dürüst, adaletli ve güvenilir olmak gibi güzel davranışlar öğütlenir.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79512" y="4293096"/>
            <a:ext cx="87849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solidFill>
                  <a:schemeClr val="bg1"/>
                </a:solidFill>
              </a:rPr>
              <a:t>Peygamber </a:t>
            </a:r>
            <a:r>
              <a:rPr lang="tr-TR" sz="4400" b="1" dirty="0" err="1">
                <a:solidFill>
                  <a:schemeClr val="bg1"/>
                </a:solidFill>
              </a:rPr>
              <a:t>Efendimiz’in</a:t>
            </a:r>
            <a:r>
              <a:rPr lang="tr-TR" sz="4400" b="1" dirty="0">
                <a:solidFill>
                  <a:schemeClr val="bg1"/>
                </a:solidFill>
              </a:rPr>
              <a:t> sözlerine </a:t>
            </a:r>
            <a:r>
              <a:rPr lang="tr-TR" sz="4400" b="1" dirty="0">
                <a:solidFill>
                  <a:srgbClr val="C00000"/>
                </a:solidFill>
              </a:rPr>
              <a:t>hadis</a:t>
            </a:r>
            <a:r>
              <a:rPr lang="tr-TR" sz="4400" b="1" dirty="0">
                <a:solidFill>
                  <a:schemeClr val="bg1"/>
                </a:solidFill>
              </a:rPr>
              <a:t> veya </a:t>
            </a:r>
            <a:r>
              <a:rPr lang="tr-TR" sz="4400" b="1" dirty="0">
                <a:solidFill>
                  <a:srgbClr val="FFFF00"/>
                </a:solidFill>
              </a:rPr>
              <a:t>hadisi şerif </a:t>
            </a:r>
            <a:r>
              <a:rPr lang="tr-TR" sz="4400" b="1" dirty="0">
                <a:solidFill>
                  <a:schemeClr val="bg1"/>
                </a:solidFill>
              </a:rPr>
              <a:t>diyoruz.</a:t>
            </a:r>
          </a:p>
        </p:txBody>
      </p:sp>
    </p:spTree>
    <p:extLst>
      <p:ext uri="{BB962C8B-B14F-4D97-AF65-F5344CB8AC3E}">
        <p14:creationId xmlns:p14="http://schemas.microsoft.com/office/powerpoint/2010/main" val="27569372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620688"/>
            <a:ext cx="84969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4000" b="1" dirty="0">
                <a:solidFill>
                  <a:srgbClr val="FFFF00"/>
                </a:solidFill>
              </a:rPr>
              <a:t>Anne ve babaya iyi davranmak</a:t>
            </a:r>
            <a:r>
              <a:rPr lang="tr-TR" sz="4000" b="1" dirty="0">
                <a:solidFill>
                  <a:schemeClr val="bg1"/>
                </a:solidFill>
              </a:rPr>
              <a:t>, </a:t>
            </a:r>
            <a:r>
              <a:rPr lang="tr-TR" sz="4000" b="1" dirty="0">
                <a:solidFill>
                  <a:srgbClr val="7030A0"/>
                </a:solidFill>
              </a:rPr>
              <a:t>komşu</a:t>
            </a:r>
            <a:r>
              <a:rPr lang="tr-TR" sz="4000" b="1" dirty="0">
                <a:solidFill>
                  <a:schemeClr val="bg1"/>
                </a:solidFill>
              </a:rPr>
              <a:t>, </a:t>
            </a:r>
            <a:r>
              <a:rPr lang="tr-TR" sz="4000" b="1" dirty="0">
                <a:solidFill>
                  <a:srgbClr val="7030A0"/>
                </a:solidFill>
              </a:rPr>
              <a:t>dost</a:t>
            </a:r>
            <a:r>
              <a:rPr lang="tr-TR" sz="4000" b="1" dirty="0">
                <a:solidFill>
                  <a:schemeClr val="bg1"/>
                </a:solidFill>
              </a:rPr>
              <a:t> ve </a:t>
            </a:r>
            <a:r>
              <a:rPr lang="tr-TR" sz="4000" b="1" dirty="0">
                <a:solidFill>
                  <a:srgbClr val="7030A0"/>
                </a:solidFill>
              </a:rPr>
              <a:t>akrabalarla iyi geçinmek</a:t>
            </a:r>
            <a:r>
              <a:rPr lang="tr-TR" sz="4000" b="1" dirty="0">
                <a:solidFill>
                  <a:schemeClr val="bg1"/>
                </a:solidFill>
              </a:rPr>
              <a:t> de İslam’ın önem verdiği diğer bazı ahlaki davranışlardandır. İslam dininin ahlak konusundaki öğütlerini yerine getirmeye özen gösteren kişi </a:t>
            </a:r>
            <a:r>
              <a:rPr lang="tr-TR" sz="4000" b="1" dirty="0">
                <a:solidFill>
                  <a:srgbClr val="FFFF00"/>
                </a:solidFill>
              </a:rPr>
              <a:t>güzel</a:t>
            </a:r>
            <a:r>
              <a:rPr lang="tr-TR" sz="4000" b="1" dirty="0">
                <a:solidFill>
                  <a:schemeClr val="bg1"/>
                </a:solidFill>
              </a:rPr>
              <a:t> </a:t>
            </a:r>
            <a:r>
              <a:rPr lang="tr-TR" sz="4000" b="1" dirty="0">
                <a:solidFill>
                  <a:srgbClr val="FFFF00"/>
                </a:solidFill>
              </a:rPr>
              <a:t>ahlaklı</a:t>
            </a:r>
            <a:r>
              <a:rPr lang="tr-TR" sz="4000" b="1" dirty="0">
                <a:solidFill>
                  <a:schemeClr val="bg1"/>
                </a:solidFill>
              </a:rPr>
              <a:t> olur.</a:t>
            </a:r>
          </a:p>
        </p:txBody>
      </p:sp>
    </p:spTree>
    <p:extLst>
      <p:ext uri="{BB962C8B-B14F-4D97-AF65-F5344CB8AC3E}">
        <p14:creationId xmlns:p14="http://schemas.microsoft.com/office/powerpoint/2010/main" val="32360932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37000">
              <a:schemeClr val="accent1">
                <a:tint val="44500"/>
                <a:satMod val="160000"/>
              </a:schemeClr>
            </a:gs>
            <a:gs pos="100000">
              <a:srgbClr val="00B0F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692696"/>
            <a:ext cx="87762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3200" b="1" dirty="0"/>
              <a:t>Allah’ın (</a:t>
            </a:r>
            <a:r>
              <a:rPr lang="tr-TR" sz="3200" b="1" dirty="0" err="1"/>
              <a:t>c.c</a:t>
            </a:r>
            <a:r>
              <a:rPr lang="tr-TR" sz="3200" b="1" dirty="0"/>
              <a:t>.) bizden istediği davranışları yapmaya özen göstermeli ve O’nun hoşlanmadığı davranışlardan uzak durmalıyız. Aynı zamanda iyiliği yaymaya çalışmak, kötülükten uzak durmak İslam’ın temel ahlaki ilkeleri arasındadır. Bu ilke</a:t>
            </a:r>
          </a:p>
          <a:p>
            <a:pPr algn="just"/>
            <a:r>
              <a:rPr lang="tr-TR" sz="3200" b="1" dirty="0"/>
              <a:t>gereği çevremizde olup bitenlere duyarsız kalmamalı, güzel davranışları yaymalı, kötü davranışların yayılmasına engel olmalıyız. </a:t>
            </a:r>
          </a:p>
        </p:txBody>
      </p:sp>
    </p:spTree>
    <p:extLst>
      <p:ext uri="{BB962C8B-B14F-4D97-AF65-F5344CB8AC3E}">
        <p14:creationId xmlns:p14="http://schemas.microsoft.com/office/powerpoint/2010/main" val="15776023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9143999" cy="666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7341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560" y="-11230"/>
            <a:ext cx="9185560" cy="686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7248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7054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0328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0F0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67544" y="908720"/>
            <a:ext cx="8424936" cy="3139321"/>
          </a:xfrm>
          <a:prstGeom prst="rect">
            <a:avLst/>
          </a:prstGeom>
          <a:noFill/>
          <a:scene3d>
            <a:camera prst="orthographicFront">
              <a:rot lat="0" lon="0" rev="1200000"/>
            </a:camera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tr-TR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27000">
                  <a:srgbClr val="FF0000"/>
                </a:glow>
                <a:outerShdw blurRad="50800" dist="39000" dir="5460000" algn="tl">
                  <a:srgbClr val="FF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6600" b="1" dirty="0">
                <a:ln w="11430"/>
                <a:gradFill>
                  <a:gsLst>
                    <a:gs pos="73000">
                      <a:srgbClr val="00B0F0"/>
                    </a:gs>
                    <a:gs pos="0">
                      <a:srgbClr val="00B0F0"/>
                    </a:gs>
                    <a:gs pos="99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27000">
                    <a:schemeClr val="tx2">
                      <a:lumMod val="90000"/>
                    </a:schemeClr>
                  </a:glow>
                  <a:outerShdw blurRad="50800" dist="39000" dir="5460000" algn="tl">
                    <a:schemeClr val="tx2">
                      <a:lumMod val="90000"/>
                      <a:alpha val="38000"/>
                    </a:schemeClr>
                  </a:outerShdw>
                </a:effectLst>
              </a:rPr>
              <a:t>RAMAZAN YİĞİT</a:t>
            </a:r>
          </a:p>
          <a:p>
            <a:pPr algn="ctr"/>
            <a:r>
              <a:rPr lang="tr-TR" sz="6600" b="1" cap="none" spc="0" dirty="0">
                <a:ln w="11430"/>
                <a:gradFill>
                  <a:gsLst>
                    <a:gs pos="83000">
                      <a:srgbClr val="7030A0"/>
                    </a:gs>
                    <a:gs pos="96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27000">
                    <a:schemeClr val="tx2">
                      <a:lumMod val="75000"/>
                    </a:schemeClr>
                  </a:glow>
                  <a:outerShdw blurRad="50800" dist="39000" dir="5460000" algn="tl">
                    <a:schemeClr val="tx2">
                      <a:lumMod val="75000"/>
                      <a:alpha val="38000"/>
                    </a:schemeClr>
                  </a:outerShdw>
                </a:effectLst>
              </a:rPr>
              <a:t>4/A SINIF ÖĞRETMENİ</a:t>
            </a:r>
          </a:p>
        </p:txBody>
      </p:sp>
    </p:spTree>
    <p:extLst>
      <p:ext uri="{BB962C8B-B14F-4D97-AF65-F5344CB8AC3E}">
        <p14:creationId xmlns:p14="http://schemas.microsoft.com/office/powerpoint/2010/main" val="3068657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b="1" dirty="0">
                <a:solidFill>
                  <a:srgbClr val="C00000"/>
                </a:solidFill>
              </a:rPr>
              <a:t>1. Din Güzel Ahlaktır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100" dirty="0"/>
              <a:t>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611560" y="2074107"/>
            <a:ext cx="4464496" cy="1323439"/>
          </a:xfrm>
          <a:prstGeom prst="rect">
            <a:avLst/>
          </a:prstGeom>
          <a:solidFill>
            <a:srgbClr val="FFFF00">
              <a:alpha val="67000"/>
            </a:srgbClr>
          </a:solidFill>
          <a:scene3d>
            <a:camera prst="orthographicFront">
              <a:rot lat="0" lon="0" rev="1200000"/>
            </a:camera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AHLAK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627784" y="3427716"/>
            <a:ext cx="4104345" cy="1200329"/>
          </a:xfrm>
          <a:prstGeom prst="rect">
            <a:avLst/>
          </a:prstGeom>
          <a:solidFill>
            <a:srgbClr val="00B0F0">
              <a:alpha val="72000"/>
            </a:srgbClr>
          </a:solidFill>
          <a:scene3d>
            <a:camera prst="orthographicFront">
              <a:rot lat="0" lon="0" rev="1200000"/>
            </a:camera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SEVGİ</a:t>
            </a:r>
          </a:p>
        </p:txBody>
      </p:sp>
      <p:sp>
        <p:nvSpPr>
          <p:cNvPr id="6" name="Dikdörtgen 5"/>
          <p:cNvSpPr/>
          <p:nvPr/>
        </p:nvSpPr>
        <p:spPr>
          <a:xfrm>
            <a:off x="4139952" y="4869160"/>
            <a:ext cx="4008291" cy="1200329"/>
          </a:xfrm>
          <a:prstGeom prst="rect">
            <a:avLst/>
          </a:prstGeom>
          <a:solidFill>
            <a:srgbClr val="92D050">
              <a:alpha val="68000"/>
            </a:srgbClr>
          </a:solidFill>
          <a:scene3d>
            <a:camera prst="orthographicFront">
              <a:rot lat="0" lon="0" rev="1200000"/>
            </a:camera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SAYGI</a:t>
            </a:r>
          </a:p>
        </p:txBody>
      </p:sp>
    </p:spTree>
    <p:extLst>
      <p:ext uri="{BB962C8B-B14F-4D97-AF65-F5344CB8AC3E}">
        <p14:creationId xmlns:p14="http://schemas.microsoft.com/office/powerpoint/2010/main" val="3717916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-290967" y="2967335"/>
            <a:ext cx="9725932" cy="646331"/>
          </a:xfrm>
          <a:prstGeom prst="rect">
            <a:avLst/>
          </a:prstGeom>
          <a:noFill/>
          <a:scene3d>
            <a:camera prst="orthographicFront">
              <a:rot lat="0" lon="0" rev="1800000"/>
            </a:camera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En çok önem verdiğiniz güzel davranışlar nelerdir?</a:t>
            </a:r>
          </a:p>
        </p:txBody>
      </p:sp>
    </p:spTree>
    <p:extLst>
      <p:ext uri="{BB962C8B-B14F-4D97-AF65-F5344CB8AC3E}">
        <p14:creationId xmlns:p14="http://schemas.microsoft.com/office/powerpoint/2010/main" val="2106188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8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3528" y="908720"/>
            <a:ext cx="86409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/>
              <a:t>Yüce Allah, insanların hem bu dünyada hem de ahirette mutlu olmalarını ister. </a:t>
            </a:r>
          </a:p>
          <a:p>
            <a:endParaRPr lang="tr-TR" sz="4000" b="1" dirty="0"/>
          </a:p>
          <a:p>
            <a:r>
              <a:rPr lang="tr-TR" sz="4000" b="1" dirty="0"/>
              <a:t>Bu sebeple insanların, dinî emirlere uymalarını ve birbirlerine karşı ahlaklı davranışlar sergilemelerini emretmiştir.</a:t>
            </a:r>
          </a:p>
        </p:txBody>
      </p:sp>
    </p:spTree>
    <p:extLst>
      <p:ext uri="{BB962C8B-B14F-4D97-AF65-F5344CB8AC3E}">
        <p14:creationId xmlns:p14="http://schemas.microsoft.com/office/powerpoint/2010/main" val="3860369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548680"/>
            <a:ext cx="85689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</a:rPr>
              <a:t>Ahlak</a:t>
            </a:r>
            <a:r>
              <a:rPr lang="tr-TR" sz="4400" b="1" dirty="0"/>
              <a:t>, insanın güzel, doğru ve iyi davranışlarda bulunması; çirkin, yanlış ve kötü davranışlardan kendi isteği ile uzaklaşmasıdır.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395536" y="3933056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/>
              <a:t>Güzel davranışlı ve iyi huylu kimselere “</a:t>
            </a:r>
            <a:r>
              <a:rPr lang="tr-TR" sz="4000" b="1" dirty="0">
                <a:solidFill>
                  <a:srgbClr val="00B0F0"/>
                </a:solidFill>
              </a:rPr>
              <a:t>ahlaklı</a:t>
            </a:r>
            <a:r>
              <a:rPr lang="tr-TR" sz="4000" b="1" dirty="0"/>
              <a:t>” veya “</a:t>
            </a:r>
            <a:r>
              <a:rPr lang="tr-TR" sz="4000" b="1" dirty="0">
                <a:solidFill>
                  <a:srgbClr val="00B050"/>
                </a:solidFill>
              </a:rPr>
              <a:t>güzel ahlaklı</a:t>
            </a:r>
            <a:r>
              <a:rPr lang="tr-TR" sz="4000" b="1" dirty="0"/>
              <a:t>” denir. </a:t>
            </a:r>
          </a:p>
        </p:txBody>
      </p:sp>
    </p:spTree>
    <p:extLst>
      <p:ext uri="{BB962C8B-B14F-4D97-AF65-F5344CB8AC3E}">
        <p14:creationId xmlns:p14="http://schemas.microsoft.com/office/powerpoint/2010/main" val="3036577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6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052736"/>
            <a:ext cx="885698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4000" b="1" dirty="0"/>
              <a:t>İslam dininde insanların güzel ahlak sahibi olmaları çok önemlidir. Çünkü insanın mutluluğu ve toplumun huzuru buna bağlıdır. Bu huzuru ve mutluluğu sağlamak için Yüce Allah yol gösterici olarak </a:t>
            </a:r>
            <a:r>
              <a:rPr lang="tr-TR" sz="4000" b="1" dirty="0">
                <a:solidFill>
                  <a:srgbClr val="C00000"/>
                </a:solidFill>
              </a:rPr>
              <a:t>Kur’an-ı Kerim’i </a:t>
            </a:r>
            <a:r>
              <a:rPr lang="tr-TR" sz="4000" b="1" dirty="0"/>
              <a:t>ve </a:t>
            </a:r>
            <a:r>
              <a:rPr lang="tr-TR" sz="4000" b="1" dirty="0">
                <a:solidFill>
                  <a:srgbClr val="7030A0"/>
                </a:solidFill>
              </a:rPr>
              <a:t>Hz. Peygamberi </a:t>
            </a:r>
            <a:r>
              <a:rPr lang="tr-TR" sz="4000" b="1" dirty="0"/>
              <a:t>göndermiştir.</a:t>
            </a:r>
          </a:p>
        </p:txBody>
      </p:sp>
    </p:spTree>
    <p:extLst>
      <p:ext uri="{BB962C8B-B14F-4D97-AF65-F5344CB8AC3E}">
        <p14:creationId xmlns:p14="http://schemas.microsoft.com/office/powerpoint/2010/main" val="2693661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411760" y="980728"/>
            <a:ext cx="4824536" cy="923330"/>
          </a:xfrm>
          <a:prstGeom prst="rect">
            <a:avLst/>
          </a:prstGeom>
          <a:solidFill>
            <a:srgbClr val="FFFF00">
              <a:alpha val="66000"/>
            </a:srgb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İslam Ahlakı</a:t>
            </a:r>
          </a:p>
        </p:txBody>
      </p:sp>
      <p:cxnSp>
        <p:nvCxnSpPr>
          <p:cNvPr id="4" name="Düz Bağlayıcı 3"/>
          <p:cNvCxnSpPr>
            <a:stCxn id="2" idx="2"/>
          </p:cNvCxnSpPr>
          <p:nvPr/>
        </p:nvCxnSpPr>
        <p:spPr>
          <a:xfrm>
            <a:off x="4824028" y="1904058"/>
            <a:ext cx="0" cy="516830"/>
          </a:xfrm>
          <a:prstGeom prst="line">
            <a:avLst/>
          </a:prstGeom>
          <a:ln w="1111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Bağlayıcı 5"/>
          <p:cNvCxnSpPr/>
          <p:nvPr/>
        </p:nvCxnSpPr>
        <p:spPr>
          <a:xfrm>
            <a:off x="2267744" y="2420888"/>
            <a:ext cx="4968552" cy="0"/>
          </a:xfrm>
          <a:prstGeom prst="line">
            <a:avLst/>
          </a:prstGeom>
          <a:ln w="1016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422345"/>
            <a:ext cx="10953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048" y="2422345"/>
            <a:ext cx="10953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107504" y="2939870"/>
            <a:ext cx="4320481" cy="923330"/>
          </a:xfrm>
          <a:prstGeom prst="rect">
            <a:avLst/>
          </a:prstGeom>
          <a:solidFill>
            <a:srgbClr val="FF0000">
              <a:alpha val="59000"/>
            </a:srgb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Kur’an-ı Kerim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6041585" y="2939870"/>
            <a:ext cx="2210926" cy="923330"/>
          </a:xfrm>
          <a:prstGeom prst="rect">
            <a:avLst/>
          </a:prstGeom>
          <a:solidFill>
            <a:srgbClr val="00B0F0">
              <a:alpha val="51000"/>
            </a:srgb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Sünnet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107504" y="4858607"/>
            <a:ext cx="89289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00B0F0"/>
                </a:solidFill>
              </a:rPr>
              <a:t>Sünnet: </a:t>
            </a:r>
            <a:r>
              <a:rPr lang="tr-TR" dirty="0"/>
              <a:t> </a:t>
            </a:r>
            <a:r>
              <a:rPr lang="tr-TR" sz="2800" b="1" dirty="0"/>
              <a:t>Hz. Peygamber'in (sav) devamlı olarak yaptığı ve bir mazeret olmaksızın terk etmediği şeylerdir. Peygamber </a:t>
            </a:r>
            <a:r>
              <a:rPr lang="tr-TR" sz="2800" b="1" dirty="0" err="1"/>
              <a:t>Efendimiz’in</a:t>
            </a:r>
            <a:r>
              <a:rPr lang="tr-TR" sz="2800" b="1" dirty="0"/>
              <a:t>  davranışlarıdır.</a:t>
            </a:r>
          </a:p>
        </p:txBody>
      </p:sp>
    </p:spTree>
    <p:extLst>
      <p:ext uri="{BB962C8B-B14F-4D97-AF65-F5344CB8AC3E}">
        <p14:creationId xmlns:p14="http://schemas.microsoft.com/office/powerpoint/2010/main" val="3923753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2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3528" y="1196752"/>
            <a:ext cx="856895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4400" b="1" dirty="0"/>
              <a:t>Hz. Peygamber en güzel ahlaka sahiptir ve en güzel örnektir. O; doğruluk, yardımlaşma, sabır, güvenirlik, kardeşlik, komşuluk, fedakârlık gibi her konuda insanlığa örnektir.</a:t>
            </a:r>
          </a:p>
        </p:txBody>
      </p:sp>
    </p:spTree>
    <p:extLst>
      <p:ext uri="{BB962C8B-B14F-4D97-AF65-F5344CB8AC3E}">
        <p14:creationId xmlns:p14="http://schemas.microsoft.com/office/powerpoint/2010/main" val="3464739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3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27584" y="1772816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/>
              <a:t> Hz. Peygamber “</a:t>
            </a:r>
            <a:r>
              <a:rPr lang="tr-TR" sz="4000" b="1" dirty="0">
                <a:solidFill>
                  <a:srgbClr val="FFFF00"/>
                </a:solidFill>
              </a:rPr>
              <a:t>Ben güzel ahlakı tamamlamak için gönderildim</a:t>
            </a:r>
            <a:r>
              <a:rPr lang="tr-TR" sz="4000" b="1" dirty="0"/>
              <a:t>.”</a:t>
            </a:r>
          </a:p>
          <a:p>
            <a:r>
              <a:rPr lang="tr-TR" sz="4000" b="1" dirty="0"/>
              <a:t>buyurarak buna vurgu yapmıştır.</a:t>
            </a:r>
          </a:p>
        </p:txBody>
      </p:sp>
    </p:spTree>
    <p:extLst>
      <p:ext uri="{BB962C8B-B14F-4D97-AF65-F5344CB8AC3E}">
        <p14:creationId xmlns:p14="http://schemas.microsoft.com/office/powerpoint/2010/main" val="3781119562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411</Words>
  <PresentationFormat>Ekran Gösterisi (4:3)</PresentationFormat>
  <Paragraphs>34</Paragraphs>
  <Slides>18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1" baseType="lpstr">
      <vt:lpstr>Arial</vt:lpstr>
      <vt:lpstr>Calibri</vt:lpstr>
      <vt:lpstr>Ofis Teması</vt:lpstr>
      <vt:lpstr>3.ÜNİTE:GÜZEL AHLAK</vt:lpstr>
      <vt:lpstr>1. Din Güzel Ahlaktır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2021-02-22T00:18:44Z</dcterms:created>
  <dcterms:modified xsi:type="dcterms:W3CDTF">2021-02-22T11:30:55Z</dcterms:modified>
  <cp:category>https://www.sorubak.com</cp:category>
</cp:coreProperties>
</file>