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7" d="100"/>
          <a:sy n="87" d="100"/>
        </p:scale>
        <p:origin x="-65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D5FAE-FC1D-4D76-B3E1-B703D14202F6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1A473B-572B-4A78-811C-C333B1A79A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5259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1A473B-572B-4A78-811C-C333B1A79AB7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526006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27/10/2020</a:t>
            </a:fld>
            <a:endParaRPr lang="tr-TR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691680" y="1052736"/>
            <a:ext cx="6696744" cy="1470025"/>
          </a:xfrm>
        </p:spPr>
        <p:txBody>
          <a:bodyPr>
            <a:normAutofit fontScale="90000"/>
          </a:bodyPr>
          <a:lstStyle/>
          <a:p>
            <a:pPr algn="l"/>
            <a:r>
              <a:rPr lang="tr-TR" dirty="0" smtClean="0">
                <a:solidFill>
                  <a:srgbClr val="C00000"/>
                </a:solidFill>
              </a:rPr>
              <a:t>BESİNLER ve ÖZELLİKLERİ </a:t>
            </a:r>
            <a:endParaRPr lang="tr-TR" dirty="0">
              <a:solidFill>
                <a:srgbClr val="C00000"/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31640" y="3645024"/>
            <a:ext cx="7056784" cy="1752600"/>
          </a:xfrm>
        </p:spPr>
        <p:txBody>
          <a:bodyPr/>
          <a:lstStyle/>
          <a:p>
            <a:pPr algn="ctr"/>
            <a:r>
              <a:rPr lang="tr-TR" sz="4400" b="1" dirty="0" smtClean="0"/>
              <a:t>DEĞERLENDİRME ÇALIŞMALARI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95936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124744"/>
            <a:ext cx="8280920" cy="792088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r-TR" sz="3000" b="1" dirty="0" smtClean="0">
                <a:solidFill>
                  <a:srgbClr val="C00000"/>
                </a:solidFill>
              </a:rPr>
              <a:t>Soru 9: </a:t>
            </a:r>
            <a:r>
              <a:rPr lang="tr-TR" sz="3000" dirty="0"/>
              <a:t>Aşağıdaki besinlerden hangisinde </a:t>
            </a:r>
            <a:r>
              <a:rPr lang="tr-TR" sz="3000" dirty="0" smtClean="0"/>
              <a:t>protein bulunur</a:t>
            </a:r>
            <a:r>
              <a:rPr lang="tr-TR" sz="3000" dirty="0"/>
              <a:t>?</a:t>
            </a:r>
            <a:endParaRPr lang="tr-TR" sz="30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endParaRPr lang="tr-TR" dirty="0"/>
          </a:p>
        </p:txBody>
      </p:sp>
      <p:pic>
        <p:nvPicPr>
          <p:cNvPr id="4" name="Picture 7" descr="C:\Users\Hp-Pc\Desktop\ppt\kurufasuly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71160" y="4365104"/>
            <a:ext cx="1155891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524752" y="2960947"/>
            <a:ext cx="482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</a:t>
            </a:r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1619672" y="2960947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endParaRPr lang="tr-TR" dirty="0"/>
          </a:p>
        </p:txBody>
      </p:sp>
      <p:pic>
        <p:nvPicPr>
          <p:cNvPr id="7" name="Picture 5" descr="C:\Users\Hp-Pc\Desktop\ppt\patates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31221" y="2755055"/>
            <a:ext cx="1229122" cy="873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1632366" y="4905163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529510" y="4905164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</a:t>
            </a:r>
            <a:endParaRPr lang="tr-TR" dirty="0"/>
          </a:p>
        </p:txBody>
      </p:sp>
      <p:pic>
        <p:nvPicPr>
          <p:cNvPr id="10" name="Picture 3" descr="C:\Users\Hp-Pc\Desktop\ppt\pirinç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2235" y="2671415"/>
            <a:ext cx="1100933" cy="957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Users\Hp-Pc\Desktop\ppt\tereyağ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42235" y="4623916"/>
            <a:ext cx="1183948" cy="785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alka 11"/>
          <p:cNvSpPr/>
          <p:nvPr/>
        </p:nvSpPr>
        <p:spPr>
          <a:xfrm>
            <a:off x="1619672" y="4905164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7206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8" grpId="0"/>
      <p:bldP spid="9" grpId="0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2"/>
          <p:cNvSpPr txBox="1">
            <a:spLocks/>
          </p:cNvSpPr>
          <p:nvPr/>
        </p:nvSpPr>
        <p:spPr>
          <a:xfrm>
            <a:off x="395536" y="1124744"/>
            <a:ext cx="8280920" cy="792088"/>
          </a:xfrm>
          <a:prstGeom prst="rect">
            <a:avLst/>
          </a:prstGeom>
        </p:spPr>
        <p:txBody>
          <a:bodyPr vert="horz">
            <a:normAutofit fontScale="92500"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10: </a:t>
            </a:r>
            <a:r>
              <a:rPr lang="tr-TR" dirty="0" smtClean="0"/>
              <a:t>Aşağıdaki besinlerden hangisinde  yağ </a:t>
            </a:r>
            <a:r>
              <a:rPr lang="tr-TR" b="1" u="sng" dirty="0" smtClean="0"/>
              <a:t>bulunmaz?</a:t>
            </a:r>
            <a:endParaRPr lang="tr-TR" b="1" u="sng" dirty="0" smtClean="0">
              <a:solidFill>
                <a:srgbClr val="C00000"/>
              </a:solidFill>
            </a:endParaRPr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115616" y="2564904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endParaRPr lang="tr-TR" dirty="0"/>
          </a:p>
        </p:txBody>
      </p:sp>
      <p:pic>
        <p:nvPicPr>
          <p:cNvPr id="6" name="Picture 6" descr="C:\Users\Hp-Pc\Desktop\ppt\bal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0883" y="2359483"/>
            <a:ext cx="1152550" cy="8725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4860032" y="2564904"/>
            <a:ext cx="482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</a:t>
            </a:r>
            <a:endParaRPr lang="tr-TR" dirty="0"/>
          </a:p>
        </p:txBody>
      </p:sp>
      <p:pic>
        <p:nvPicPr>
          <p:cNvPr id="8" name="Picture 5" descr="C:\Users\Hp-Pc\Desktop\ppt\ayçiçeği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423586"/>
            <a:ext cx="1168957" cy="744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Metin kutusu 8"/>
          <p:cNvSpPr txBox="1"/>
          <p:nvPr/>
        </p:nvSpPr>
        <p:spPr>
          <a:xfrm>
            <a:off x="1092537" y="4576401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</a:t>
            </a:r>
            <a:endParaRPr lang="tr-TR" dirty="0"/>
          </a:p>
        </p:txBody>
      </p:sp>
      <p:pic>
        <p:nvPicPr>
          <p:cNvPr id="10" name="Picture 3" descr="C:\Users\Hp-Pc\Desktop\ppt\ceviz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0883" y="4095386"/>
            <a:ext cx="962029" cy="962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Metin kutusu 10"/>
          <p:cNvSpPr txBox="1"/>
          <p:nvPr/>
        </p:nvSpPr>
        <p:spPr>
          <a:xfrm>
            <a:off x="4898326" y="4566946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</a:t>
            </a:r>
            <a:endParaRPr lang="tr-TR" dirty="0"/>
          </a:p>
        </p:txBody>
      </p:sp>
      <p:pic>
        <p:nvPicPr>
          <p:cNvPr id="12" name="Picture 6" descr="C:\Users\Hp-Pc\Desktop\ppt\balık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94984" y="4478611"/>
            <a:ext cx="1276667" cy="638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Halka 12"/>
          <p:cNvSpPr/>
          <p:nvPr/>
        </p:nvSpPr>
        <p:spPr>
          <a:xfrm>
            <a:off x="1092537" y="2564901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20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/>
      <p:bldP spid="7" grpId="0"/>
      <p:bldP spid="9" grpId="0"/>
      <p:bldP spid="11" grpId="0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686800" cy="432048"/>
          </a:xfrm>
        </p:spPr>
        <p:txBody>
          <a:bodyPr>
            <a:noAutofit/>
          </a:bodyPr>
          <a:lstStyle/>
          <a:p>
            <a:r>
              <a:rPr lang="tr-TR" sz="2400" dirty="0" smtClean="0"/>
              <a:t>   </a:t>
            </a:r>
            <a:r>
              <a:rPr lang="tr-TR" sz="2400" b="1" dirty="0" smtClean="0">
                <a:solidFill>
                  <a:srgbClr val="C00000"/>
                </a:solidFill>
              </a:rPr>
              <a:t>Aşağıdaki boşlukları uygun kelimelerle doldurunuz.</a:t>
            </a:r>
            <a:endParaRPr lang="tr-TR" sz="2400" b="1" dirty="0">
              <a:solidFill>
                <a:srgbClr val="C0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86574" y="2658744"/>
            <a:ext cx="8073858" cy="48540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sz="2400" dirty="0" smtClean="0"/>
              <a:t>1- Vitaminler, vücudumuzun</a:t>
            </a:r>
            <a:r>
              <a:rPr lang="tr-TR" sz="2800" dirty="0" smtClean="0"/>
              <a:t> </a:t>
            </a:r>
            <a:r>
              <a:rPr lang="tr-TR" sz="2400" dirty="0" smtClean="0"/>
              <a:t>............... </a:t>
            </a:r>
            <a:r>
              <a:rPr lang="tr-TR" sz="2400" dirty="0"/>
              <a:t>o</a:t>
            </a:r>
            <a:r>
              <a:rPr lang="tr-TR" sz="2400" dirty="0" smtClean="0"/>
              <a:t>lmasını sağlar.</a:t>
            </a:r>
            <a:endParaRPr lang="tr-TR" sz="2400" dirty="0"/>
          </a:p>
        </p:txBody>
      </p:sp>
      <p:sp>
        <p:nvSpPr>
          <p:cNvPr id="5" name="Metin kutusu 4"/>
          <p:cNvSpPr txBox="1"/>
          <p:nvPr/>
        </p:nvSpPr>
        <p:spPr>
          <a:xfrm>
            <a:off x="316440" y="3573016"/>
            <a:ext cx="843435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 2-…………………………hayatımızı </a:t>
            </a:r>
            <a:r>
              <a:rPr lang="tr-TR" sz="2400" dirty="0"/>
              <a:t>devam </a:t>
            </a:r>
            <a:r>
              <a:rPr lang="tr-TR" sz="2400" dirty="0" smtClean="0"/>
              <a:t>ettirebilmemiz </a:t>
            </a:r>
            <a:r>
              <a:rPr lang="tr-TR" sz="2400" dirty="0"/>
              <a:t>için gerekli olan enerjiyi </a:t>
            </a:r>
            <a:r>
              <a:rPr lang="tr-TR" sz="2400" dirty="0" smtClean="0"/>
              <a:t>sağlarlar.</a:t>
            </a:r>
            <a:endParaRPr lang="tr-TR" sz="2400" dirty="0"/>
          </a:p>
          <a:p>
            <a:endParaRPr lang="tr-TR" sz="2400" dirty="0"/>
          </a:p>
        </p:txBody>
      </p:sp>
      <p:sp>
        <p:nvSpPr>
          <p:cNvPr id="6" name="Metin kutusu 5"/>
          <p:cNvSpPr txBox="1"/>
          <p:nvPr/>
        </p:nvSpPr>
        <p:spPr>
          <a:xfrm>
            <a:off x="4535996" y="2564904"/>
            <a:ext cx="9054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güçlü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09181" y="1484785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0070C0"/>
                </a:solidFill>
              </a:rPr>
              <a:t>karbonhidrat, vitamin,</a:t>
            </a:r>
            <a:r>
              <a:rPr lang="tr-TR" sz="2400" i="1" dirty="0">
                <a:solidFill>
                  <a:srgbClr val="0070C0"/>
                </a:solidFill>
              </a:rPr>
              <a:t> son kullanma tarihi, </a:t>
            </a:r>
            <a:r>
              <a:rPr lang="tr-TR" sz="2400" i="1" dirty="0" smtClean="0">
                <a:solidFill>
                  <a:srgbClr val="0070C0"/>
                </a:solidFill>
              </a:rPr>
              <a:t>yağlar, </a:t>
            </a:r>
            <a:r>
              <a:rPr lang="tr-TR" sz="2400" i="1" dirty="0">
                <a:solidFill>
                  <a:srgbClr val="0070C0"/>
                </a:solidFill>
              </a:rPr>
              <a:t>su</a:t>
            </a:r>
            <a:r>
              <a:rPr lang="tr-TR" sz="3200" i="1" dirty="0">
                <a:solidFill>
                  <a:srgbClr val="0070C0"/>
                </a:solidFill>
              </a:rPr>
              <a:t>, </a:t>
            </a:r>
            <a:r>
              <a:rPr lang="tr-TR" sz="2400" i="1" dirty="0" smtClean="0">
                <a:solidFill>
                  <a:srgbClr val="0070C0"/>
                </a:solidFill>
              </a:rPr>
              <a:t>proteinler, güçlü,</a:t>
            </a:r>
            <a:r>
              <a:rPr lang="tr-TR" sz="2400" i="1" dirty="0">
                <a:solidFill>
                  <a:srgbClr val="0070C0"/>
                </a:solidFill>
              </a:rPr>
              <a:t> doğal-taze, </a:t>
            </a:r>
            <a:r>
              <a:rPr lang="tr-TR" sz="2400" i="1" dirty="0" smtClean="0">
                <a:solidFill>
                  <a:srgbClr val="0070C0"/>
                </a:solidFill>
              </a:rPr>
              <a:t>mineraller, gıda zehirlenmesi</a:t>
            </a:r>
            <a:endParaRPr lang="tr-TR" i="1" dirty="0">
              <a:solidFill>
                <a:srgbClr val="0070C0"/>
              </a:solidFill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77438" y="3435927"/>
            <a:ext cx="236988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Karbonhidratlar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18819" y="5004177"/>
            <a:ext cx="84343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3- ……………vücuda </a:t>
            </a:r>
            <a:r>
              <a:rPr lang="tr-TR" sz="2400" dirty="0"/>
              <a:t>fazla </a:t>
            </a:r>
            <a:r>
              <a:rPr lang="tr-TR" sz="2400" dirty="0" smtClean="0"/>
              <a:t>alındıklarında, depo </a:t>
            </a:r>
            <a:r>
              <a:rPr lang="tr-TR" sz="2400" dirty="0"/>
              <a:t>edilerek kilo almamıza neden olurlar.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708417" y="4958010"/>
            <a:ext cx="10177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Yağlar</a:t>
            </a:r>
            <a:endParaRPr lang="tr-TR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3471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54145" y="2052338"/>
            <a:ext cx="80707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4- ……………….  k</a:t>
            </a:r>
            <a:r>
              <a:rPr lang="sv-SE" sz="2400" dirty="0" smtClean="0"/>
              <a:t>emiklerimizin </a:t>
            </a:r>
            <a:r>
              <a:rPr lang="sv-SE" sz="2400" dirty="0"/>
              <a:t>yapısından</a:t>
            </a:r>
            <a:r>
              <a:rPr lang="tr-TR" sz="2400" dirty="0"/>
              <a:t> kalp atışlarımızın düzenine kadar vücudumuzda çok çeşitli görevleri vardır.</a:t>
            </a:r>
          </a:p>
          <a:p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139952" y="4762312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 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45462" y="1916832"/>
            <a:ext cx="15452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Mineraller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84946" y="3197000"/>
            <a:ext cx="80707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5-</a:t>
            </a:r>
            <a:r>
              <a:rPr lang="tr-TR" dirty="0" smtClean="0"/>
              <a:t> </a:t>
            </a:r>
            <a:r>
              <a:rPr lang="tr-TR" sz="2400" dirty="0" smtClean="0"/>
              <a:t>…………………  vücudumuzda </a:t>
            </a:r>
            <a:r>
              <a:rPr lang="tr-TR" sz="2400" dirty="0"/>
              <a:t>meydana gelen hasarların onarılmasında görev alırlar. </a:t>
            </a:r>
          </a:p>
          <a:p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790236" y="3067031"/>
            <a:ext cx="15158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Proteinler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79119" y="4304996"/>
            <a:ext cx="72786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 smtClean="0"/>
              <a:t>6-Karpuzda bol miktarda ……….…bulunur.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129710" y="4221088"/>
            <a:ext cx="4860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s</a:t>
            </a:r>
            <a:r>
              <a:rPr lang="tr-TR" sz="2400" i="1" dirty="0" smtClean="0">
                <a:solidFill>
                  <a:srgbClr val="C00000"/>
                </a:solidFill>
              </a:rPr>
              <a:t>u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11" name="İçerik Yer Tutucusu 2"/>
          <p:cNvSpPr>
            <a:spLocks noGrp="1"/>
          </p:cNvSpPr>
          <p:nvPr>
            <p:ph idx="1"/>
          </p:nvPr>
        </p:nvSpPr>
        <p:spPr>
          <a:xfrm>
            <a:off x="387146" y="5301208"/>
            <a:ext cx="8291264" cy="115212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 smtClean="0"/>
              <a:t>7-Besin </a:t>
            </a:r>
            <a:r>
              <a:rPr lang="tr-TR" sz="2400" dirty="0"/>
              <a:t>olarak tükettiğimiz sebze ve meyvelerde bol </a:t>
            </a:r>
            <a:r>
              <a:rPr lang="tr-TR" sz="2400" dirty="0" smtClean="0"/>
              <a:t>miktarda ……………… bulunur</a:t>
            </a:r>
            <a:r>
              <a:rPr lang="tr-TR" sz="2800" dirty="0"/>
              <a:t>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611560" y="5655985"/>
            <a:ext cx="11835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v</a:t>
            </a:r>
            <a:r>
              <a:rPr lang="tr-TR" sz="2400" i="1" dirty="0" smtClean="0">
                <a:solidFill>
                  <a:srgbClr val="C00000"/>
                </a:solidFill>
              </a:rPr>
              <a:t>itamin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15" name="Metin kutusu 14"/>
          <p:cNvSpPr txBox="1"/>
          <p:nvPr/>
        </p:nvSpPr>
        <p:spPr>
          <a:xfrm>
            <a:off x="495874" y="764704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0070C0"/>
                </a:solidFill>
              </a:rPr>
              <a:t>karbonhidrat, vitamin,</a:t>
            </a:r>
            <a:r>
              <a:rPr lang="tr-TR" sz="2400" i="1" dirty="0">
                <a:solidFill>
                  <a:srgbClr val="0070C0"/>
                </a:solidFill>
              </a:rPr>
              <a:t> son kullanma tarihi, </a:t>
            </a:r>
            <a:r>
              <a:rPr lang="tr-TR" sz="2400" i="1" dirty="0" smtClean="0">
                <a:solidFill>
                  <a:srgbClr val="0070C0"/>
                </a:solidFill>
              </a:rPr>
              <a:t>yağlar, </a:t>
            </a:r>
            <a:r>
              <a:rPr lang="tr-TR" sz="2400" i="1" dirty="0">
                <a:solidFill>
                  <a:srgbClr val="0070C0"/>
                </a:solidFill>
              </a:rPr>
              <a:t>su</a:t>
            </a:r>
            <a:r>
              <a:rPr lang="tr-TR" sz="3200" i="1" dirty="0">
                <a:solidFill>
                  <a:srgbClr val="0070C0"/>
                </a:solidFill>
              </a:rPr>
              <a:t>, </a:t>
            </a:r>
            <a:r>
              <a:rPr lang="tr-TR" sz="2400" i="1" dirty="0" smtClean="0">
                <a:solidFill>
                  <a:srgbClr val="0070C0"/>
                </a:solidFill>
              </a:rPr>
              <a:t>proteinler, güçlü,</a:t>
            </a:r>
            <a:r>
              <a:rPr lang="tr-TR" sz="2400" i="1" dirty="0">
                <a:solidFill>
                  <a:srgbClr val="0070C0"/>
                </a:solidFill>
              </a:rPr>
              <a:t> doğal-taze, </a:t>
            </a:r>
            <a:r>
              <a:rPr lang="tr-TR" sz="2400" i="1" dirty="0" smtClean="0">
                <a:solidFill>
                  <a:srgbClr val="0070C0"/>
                </a:solidFill>
              </a:rPr>
              <a:t>mineraller, gıda zehirlenmesi</a:t>
            </a:r>
            <a:endParaRPr lang="tr-TR" i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532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/>
      <p:bldP spid="9" grpId="0"/>
      <p:bldP spid="10" grpId="0"/>
      <p:bldP spid="11" grpId="0" build="p"/>
      <p:bldP spid="12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9307" y="2243805"/>
            <a:ext cx="8219256" cy="9894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dirty="0" smtClean="0"/>
              <a:t>8-Sağlıklı </a:t>
            </a:r>
            <a:r>
              <a:rPr lang="tr-TR" sz="2400" dirty="0"/>
              <a:t>yaşamak için tükettiğimiz meyve-sebzelerin </a:t>
            </a:r>
            <a:r>
              <a:rPr lang="tr-TR" dirty="0" smtClean="0"/>
              <a:t>……………. </a:t>
            </a:r>
            <a:r>
              <a:rPr lang="tr-TR" dirty="0"/>
              <a:t>ve </a:t>
            </a:r>
            <a:r>
              <a:rPr lang="tr-TR" dirty="0" smtClean="0"/>
              <a:t>………..</a:t>
            </a:r>
            <a:r>
              <a:rPr lang="tr-TR" sz="2400" dirty="0" smtClean="0"/>
              <a:t>olmasına </a:t>
            </a:r>
            <a:r>
              <a:rPr lang="tr-TR" sz="2400" dirty="0"/>
              <a:t>dikkat etmeliyiz.</a:t>
            </a:r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83567" y="2540140"/>
            <a:ext cx="9060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doğal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411760" y="2572576"/>
            <a:ext cx="733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 smtClean="0">
                <a:solidFill>
                  <a:srgbClr val="C00000"/>
                </a:solidFill>
              </a:rPr>
              <a:t>taze</a:t>
            </a:r>
            <a:endParaRPr lang="tr-TR" i="1" dirty="0">
              <a:solidFill>
                <a:srgbClr val="C00000"/>
              </a:solidFill>
            </a:endParaRPr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>
          <a:xfrm>
            <a:off x="569105" y="3501008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tr-TR" sz="2400" dirty="0" smtClean="0"/>
              <a:t>9-Marketten </a:t>
            </a:r>
            <a:r>
              <a:rPr lang="tr-TR" sz="2400" dirty="0"/>
              <a:t>aldığımız ürünlerin </a:t>
            </a:r>
            <a:r>
              <a:rPr lang="tr-TR" sz="2400" dirty="0" smtClean="0"/>
              <a:t>……………………………….ne  bakmalıyız.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004048" y="3402395"/>
            <a:ext cx="2751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s</a:t>
            </a:r>
            <a:r>
              <a:rPr lang="tr-TR" sz="2400" i="1" dirty="0" smtClean="0">
                <a:solidFill>
                  <a:srgbClr val="C00000"/>
                </a:solidFill>
              </a:rPr>
              <a:t>on kullanma tarihi</a:t>
            </a:r>
            <a:endParaRPr lang="tr-TR" sz="2400" i="1" dirty="0">
              <a:solidFill>
                <a:srgbClr val="C00000"/>
              </a:solidFill>
            </a:endParaRPr>
          </a:p>
        </p:txBody>
      </p:sp>
      <p:sp>
        <p:nvSpPr>
          <p:cNvPr id="9" name="İçerik Yer Tutucusu 2"/>
          <p:cNvSpPr txBox="1">
            <a:spLocks/>
          </p:cNvSpPr>
          <p:nvPr/>
        </p:nvSpPr>
        <p:spPr>
          <a:xfrm>
            <a:off x="526444" y="4869160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1" name="İçerik Yer Tutucusu 2"/>
          <p:cNvSpPr txBox="1">
            <a:spLocks/>
          </p:cNvSpPr>
          <p:nvPr/>
        </p:nvSpPr>
        <p:spPr>
          <a:xfrm>
            <a:off x="595326" y="4374428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2" name="İçerik Yer Tutucusu 2"/>
          <p:cNvSpPr txBox="1">
            <a:spLocks/>
          </p:cNvSpPr>
          <p:nvPr/>
        </p:nvSpPr>
        <p:spPr>
          <a:xfrm>
            <a:off x="549752" y="4869160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3" name="İçerik Yer Tutucusu 2"/>
          <p:cNvSpPr txBox="1">
            <a:spLocks/>
          </p:cNvSpPr>
          <p:nvPr/>
        </p:nvSpPr>
        <p:spPr>
          <a:xfrm>
            <a:off x="618099" y="4500135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tr-TR" sz="3600" dirty="0" smtClean="0"/>
          </a:p>
          <a:p>
            <a:pPr marL="0" indent="0">
              <a:buNone/>
            </a:pPr>
            <a:endParaRPr lang="tr-TR" sz="2400" dirty="0"/>
          </a:p>
          <a:p>
            <a:pPr marL="0" indent="0"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4" name="İçerik Yer Tutucusu 2"/>
          <p:cNvSpPr txBox="1">
            <a:spLocks/>
          </p:cNvSpPr>
          <p:nvPr/>
        </p:nvSpPr>
        <p:spPr>
          <a:xfrm>
            <a:off x="559589" y="4374428"/>
            <a:ext cx="8219256" cy="989464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ct val="20000"/>
              </a:spcBef>
              <a:buClr>
                <a:schemeClr val="accent3"/>
              </a:buClr>
              <a:buSzPct val="95000"/>
              <a:buFont typeface="Wingdings 2"/>
              <a:buChar char=""/>
              <a:defRPr kumimoji="0"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46888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Wingdings 2"/>
              <a:buChar char="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246888" algn="l" rtl="0" eaLnBrk="1" latinLnBrk="0" hangingPunct="1">
              <a:spcBef>
                <a:spcPct val="20000"/>
              </a:spcBef>
              <a:buClr>
                <a:schemeClr val="accent2"/>
              </a:buClr>
              <a:buSzPct val="7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210312" algn="l" rtl="0" eaLnBrk="1" latinLnBrk="0" hangingPunct="1">
              <a:spcBef>
                <a:spcPct val="20000"/>
              </a:spcBef>
              <a:buClr>
                <a:schemeClr val="accent3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210312" algn="l" rtl="0" eaLnBrk="1" latinLnBrk="0" hangingPunct="1">
              <a:spcBef>
                <a:spcPct val="20000"/>
              </a:spcBef>
              <a:buClr>
                <a:schemeClr val="accent4"/>
              </a:buClr>
              <a:buSzPct val="65000"/>
              <a:buFont typeface="Wingdings 2"/>
              <a:buChar char="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210312" algn="l" rtl="0" eaLnBrk="1" latinLnBrk="0" hangingPunct="1">
              <a:spcBef>
                <a:spcPct val="20000"/>
              </a:spcBef>
              <a:buClr>
                <a:schemeClr val="accent5"/>
              </a:buClr>
              <a:buSzPct val="80000"/>
              <a:buFont typeface="Wingdings 2"/>
              <a:buChar char="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920240" indent="-182880" algn="l" rtl="0" eaLnBrk="1" latinLnBrk="0" hangingPunct="1">
              <a:spcBef>
                <a:spcPct val="20000"/>
              </a:spcBef>
              <a:buClr>
                <a:schemeClr val="accent6"/>
              </a:buClr>
              <a:buSzPct val="80000"/>
              <a:buFont typeface="Wingdings 2"/>
              <a:buChar char=""/>
              <a:defRPr kumimoji="0"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9456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Char char="•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68880" indent="-182880" algn="l" rtl="0" eaLnBrk="1" latinLnBrk="0" hangingPunct="1">
              <a:spcBef>
                <a:spcPct val="20000"/>
              </a:spcBef>
              <a:buClr>
                <a:schemeClr val="tx2"/>
              </a:buClr>
              <a:buFontTx/>
              <a:buChar char="•"/>
              <a:defRPr kumimoji="0"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Wingdings 2"/>
              <a:buNone/>
            </a:pPr>
            <a:r>
              <a:rPr lang="tr-TR" sz="2400" dirty="0" smtClean="0"/>
              <a:t>10-Son kullanma tarihi geçmiş ürünler……………………………..ne</a:t>
            </a:r>
          </a:p>
          <a:p>
            <a:pPr marL="0" indent="0">
              <a:buFont typeface="Wingdings 2"/>
              <a:buNone/>
            </a:pPr>
            <a:r>
              <a:rPr lang="tr-TR" sz="2400" dirty="0"/>
              <a:t>s</a:t>
            </a:r>
            <a:r>
              <a:rPr lang="tr-TR" sz="2400" dirty="0" smtClean="0"/>
              <a:t>ebep olabilir.</a:t>
            </a:r>
            <a:endParaRPr lang="tr-TR" dirty="0" smtClean="0"/>
          </a:p>
          <a:p>
            <a:pPr marL="0" indent="0">
              <a:buFont typeface="Wingdings 2"/>
              <a:buNone/>
            </a:pPr>
            <a:endParaRPr lang="tr-TR" dirty="0"/>
          </a:p>
        </p:txBody>
      </p:sp>
      <p:sp>
        <p:nvSpPr>
          <p:cNvPr id="15" name="Metin kutusu 14"/>
          <p:cNvSpPr txBox="1"/>
          <p:nvPr/>
        </p:nvSpPr>
        <p:spPr>
          <a:xfrm>
            <a:off x="609181" y="1007731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 smtClean="0">
                <a:solidFill>
                  <a:srgbClr val="0070C0"/>
                </a:solidFill>
              </a:rPr>
              <a:t>karbonhidrat, vitamin,</a:t>
            </a:r>
            <a:r>
              <a:rPr lang="tr-TR" sz="2400" i="1" dirty="0">
                <a:solidFill>
                  <a:srgbClr val="0070C0"/>
                </a:solidFill>
              </a:rPr>
              <a:t> son kullanma tarihi, </a:t>
            </a:r>
            <a:r>
              <a:rPr lang="tr-TR" sz="2400" i="1" dirty="0" smtClean="0">
                <a:solidFill>
                  <a:srgbClr val="0070C0"/>
                </a:solidFill>
              </a:rPr>
              <a:t>yağlar, </a:t>
            </a:r>
            <a:r>
              <a:rPr lang="tr-TR" sz="2400" i="1" dirty="0">
                <a:solidFill>
                  <a:srgbClr val="0070C0"/>
                </a:solidFill>
              </a:rPr>
              <a:t>su</a:t>
            </a:r>
            <a:r>
              <a:rPr lang="tr-TR" sz="3200" i="1" dirty="0">
                <a:solidFill>
                  <a:srgbClr val="0070C0"/>
                </a:solidFill>
              </a:rPr>
              <a:t>, </a:t>
            </a:r>
            <a:r>
              <a:rPr lang="tr-TR" sz="2400" i="1" dirty="0" smtClean="0">
                <a:solidFill>
                  <a:srgbClr val="0070C0"/>
                </a:solidFill>
              </a:rPr>
              <a:t>proteinler, güçlü,</a:t>
            </a:r>
            <a:r>
              <a:rPr lang="tr-TR" sz="2400" i="1" dirty="0">
                <a:solidFill>
                  <a:srgbClr val="0070C0"/>
                </a:solidFill>
              </a:rPr>
              <a:t> doğal-taze, </a:t>
            </a:r>
            <a:r>
              <a:rPr lang="tr-TR" sz="2400" i="1" dirty="0" smtClean="0">
                <a:solidFill>
                  <a:srgbClr val="0070C0"/>
                </a:solidFill>
              </a:rPr>
              <a:t>mineraller, gıda zehirlenmesi</a:t>
            </a:r>
            <a:endParaRPr lang="tr-TR" i="1" dirty="0">
              <a:solidFill>
                <a:srgbClr val="0070C0"/>
              </a:solidFill>
            </a:endParaRPr>
          </a:p>
        </p:txBody>
      </p:sp>
      <p:sp>
        <p:nvSpPr>
          <p:cNvPr id="16" name="Metin kutusu 15"/>
          <p:cNvSpPr txBox="1"/>
          <p:nvPr/>
        </p:nvSpPr>
        <p:spPr>
          <a:xfrm>
            <a:off x="5724128" y="4259639"/>
            <a:ext cx="24670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i="1" dirty="0">
                <a:solidFill>
                  <a:srgbClr val="C00000"/>
                </a:solidFill>
              </a:rPr>
              <a:t>g</a:t>
            </a:r>
            <a:r>
              <a:rPr lang="tr-TR" sz="2400" i="1" dirty="0" smtClean="0">
                <a:solidFill>
                  <a:srgbClr val="C00000"/>
                </a:solidFill>
              </a:rPr>
              <a:t>ıda zehirlenmesi</a:t>
            </a:r>
            <a:endParaRPr lang="tr-TR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4984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Dersimiz bitmiştir.</a:t>
            </a:r>
            <a:endParaRPr lang="tr-TR" dirty="0"/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endParaRPr lang="tr-TR" dirty="0"/>
          </a:p>
          <a:p>
            <a:pPr marL="0" indent="0" algn="ctr">
              <a:buNone/>
            </a:pPr>
            <a:endParaRPr lang="tr-TR" dirty="0" smtClean="0"/>
          </a:p>
          <a:p>
            <a:pPr marL="0" indent="0" algn="ctr">
              <a:buNone/>
            </a:pPr>
            <a:r>
              <a:rPr lang="tr-TR" dirty="0" smtClean="0"/>
              <a:t>					Hazırlayan: Murat BAŞ</a:t>
            </a:r>
          </a:p>
        </p:txBody>
      </p:sp>
    </p:spTree>
    <p:extLst>
      <p:ext uri="{BB962C8B-B14F-4D97-AF65-F5344CB8AC3E}">
        <p14:creationId xmlns:p14="http://schemas.microsoft.com/office/powerpoint/2010/main" xmlns="" val="118913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556792"/>
            <a:ext cx="7787208" cy="917456"/>
          </a:xfrm>
        </p:spPr>
        <p:txBody>
          <a:bodyPr/>
          <a:lstStyle/>
          <a:p>
            <a:r>
              <a:rPr lang="tr-TR" b="1" dirty="0" smtClean="0">
                <a:solidFill>
                  <a:srgbClr val="C00000"/>
                </a:solidFill>
              </a:rPr>
              <a:t>Soru 1: </a:t>
            </a:r>
            <a:r>
              <a:rPr lang="tr-TR" dirty="0" smtClean="0"/>
              <a:t>Canlıların yaşamlarını devam ettirebilmeleri için neye ihtiyaçları vardır?</a:t>
            </a:r>
            <a:endParaRPr lang="tr-TR" dirty="0"/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915816" y="4569832"/>
            <a:ext cx="216024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Cevap: 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364088" y="4565496"/>
            <a:ext cx="21602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002060"/>
                </a:solidFill>
              </a:rPr>
              <a:t>Enerji</a:t>
            </a:r>
            <a:r>
              <a:rPr lang="tr-TR" dirty="0" smtClean="0"/>
              <a:t>	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482545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844824"/>
            <a:ext cx="7920880" cy="936104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tr-TR" sz="14400" dirty="0" smtClean="0">
                <a:solidFill>
                  <a:srgbClr val="C00000"/>
                </a:solidFill>
              </a:rPr>
              <a:t>Soru 2: </a:t>
            </a:r>
            <a:r>
              <a:rPr lang="tr-TR" sz="14400" dirty="0" smtClean="0"/>
              <a:t>Canlılar, enerji ihtiyaçlarını nereden karşılar?</a:t>
            </a:r>
          </a:p>
          <a:p>
            <a:pPr marL="0" indent="0">
              <a:buNone/>
            </a:pPr>
            <a:endParaRPr lang="tr-TR" dirty="0"/>
          </a:p>
          <a:p>
            <a:pPr marL="0" indent="0">
              <a:buNone/>
            </a:pPr>
            <a:r>
              <a:rPr lang="tr-TR" dirty="0" smtClean="0"/>
              <a:t>					</a:t>
            </a:r>
            <a:endParaRPr lang="tr-TR" dirty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2915816" y="4569832"/>
            <a:ext cx="2160240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b="1" dirty="0" smtClean="0">
                <a:solidFill>
                  <a:srgbClr val="C00000"/>
                </a:solidFill>
              </a:rPr>
              <a:t>Cevap: 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364088" y="4604533"/>
            <a:ext cx="340618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400" b="1" dirty="0" smtClean="0">
                <a:solidFill>
                  <a:srgbClr val="002060"/>
                </a:solidFill>
              </a:rPr>
              <a:t>Besinlerden</a:t>
            </a:r>
            <a:endParaRPr lang="tr-TR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58126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1205488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3: </a:t>
            </a:r>
            <a:r>
              <a:rPr lang="tr-TR" dirty="0" smtClean="0"/>
              <a:t>Proteinler, vücudumuzda hangi görevi yerine getirirler?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682436" y="2893586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A) Yapım- Onarım             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4843264" y="2877717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B) Enerji Vermek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03008" y="4273579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C) Düzenleyici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845465" y="431424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D) Koruma</a:t>
            </a:r>
            <a:endParaRPr lang="tr-TR" dirty="0"/>
          </a:p>
        </p:txBody>
      </p:sp>
      <p:sp>
        <p:nvSpPr>
          <p:cNvPr id="10" name="Halka 9"/>
          <p:cNvSpPr/>
          <p:nvPr/>
        </p:nvSpPr>
        <p:spPr>
          <a:xfrm>
            <a:off x="564961" y="2810742"/>
            <a:ext cx="504056" cy="535019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5707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764704"/>
            <a:ext cx="8229600" cy="936104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4: </a:t>
            </a:r>
            <a:r>
              <a:rPr lang="tr-TR" dirty="0" smtClean="0"/>
              <a:t>Vücudumuza  enerji veren besin çeşidi aşağıdakilerden hangisidir?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1403648" y="270471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Yağlar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1371359" y="412847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Vitaminler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945004" y="4128475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</a:t>
            </a:r>
            <a:r>
              <a:rPr lang="tr-TR" sz="2400" dirty="0" smtClean="0"/>
              <a:t>) Karbonhidratlar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4932637" y="270471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</a:t>
            </a:r>
            <a:r>
              <a:rPr lang="tr-TR" sz="2400" dirty="0" smtClean="0"/>
              <a:t>) Proteinler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8" name="Halka 7"/>
          <p:cNvSpPr/>
          <p:nvPr/>
        </p:nvSpPr>
        <p:spPr>
          <a:xfrm>
            <a:off x="4909508" y="4055121"/>
            <a:ext cx="504056" cy="535019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9082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196752"/>
            <a:ext cx="8229600" cy="1080120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5: </a:t>
            </a:r>
            <a:r>
              <a:rPr lang="tr-TR" dirty="0" smtClean="0"/>
              <a:t>Aşağıdakilerden hangisi, yağların görevlerinden </a:t>
            </a:r>
            <a:r>
              <a:rPr lang="tr-TR" b="1" u="sng" dirty="0" smtClean="0"/>
              <a:t>değildir?</a:t>
            </a:r>
          </a:p>
          <a:p>
            <a:pPr marL="0" indent="0">
              <a:buNone/>
            </a:pP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989259" y="2879542"/>
            <a:ext cx="45074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r>
              <a:rPr lang="tr-TR" sz="2400" dirty="0"/>
              <a:t> </a:t>
            </a:r>
            <a:r>
              <a:rPr lang="tr-TR" sz="2400" dirty="0" smtClean="0"/>
              <a:t>Vücudu</a:t>
            </a:r>
            <a:r>
              <a:rPr lang="tr-TR" dirty="0" smtClean="0"/>
              <a:t> </a:t>
            </a:r>
            <a:r>
              <a:rPr lang="tr-TR" sz="2400" dirty="0"/>
              <a:t>darbelere karşı </a:t>
            </a:r>
            <a:r>
              <a:rPr lang="tr-TR" sz="2400" dirty="0" smtClean="0"/>
              <a:t>korur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989259" y="3626440"/>
            <a:ext cx="3843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</a:t>
            </a:r>
            <a:r>
              <a:rPr lang="tr-TR" sz="2400" dirty="0" smtClean="0"/>
              <a:t>) Canlıları</a:t>
            </a:r>
            <a:r>
              <a:rPr lang="tr-TR" dirty="0" smtClean="0"/>
              <a:t> </a:t>
            </a:r>
            <a:r>
              <a:rPr lang="tr-TR" sz="2400" dirty="0"/>
              <a:t>soğuktan </a:t>
            </a:r>
            <a:r>
              <a:rPr lang="tr-TR" sz="2400" dirty="0" smtClean="0"/>
              <a:t>korur.</a:t>
            </a:r>
            <a:endParaRPr lang="tr-TR" sz="2400" dirty="0"/>
          </a:p>
        </p:txBody>
      </p:sp>
      <p:sp>
        <p:nvSpPr>
          <p:cNvPr id="7" name="Metin kutusu 6"/>
          <p:cNvSpPr txBox="1"/>
          <p:nvPr/>
        </p:nvSpPr>
        <p:spPr>
          <a:xfrm>
            <a:off x="1001626" y="4407495"/>
            <a:ext cx="58246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Vücutta meydana gelen hasarları onarır.</a:t>
            </a:r>
            <a:endParaRPr lang="tr-TR" sz="2400" dirty="0"/>
          </a:p>
        </p:txBody>
      </p:sp>
      <p:sp>
        <p:nvSpPr>
          <p:cNvPr id="8" name="Metin kutusu 7"/>
          <p:cNvSpPr txBox="1"/>
          <p:nvPr/>
        </p:nvSpPr>
        <p:spPr>
          <a:xfrm>
            <a:off x="1025112" y="5085184"/>
            <a:ext cx="31712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D</a:t>
            </a:r>
            <a:r>
              <a:rPr lang="tr-TR" sz="2400" dirty="0" smtClean="0"/>
              <a:t>)</a:t>
            </a:r>
            <a:r>
              <a:rPr lang="tr-TR" sz="2400" dirty="0"/>
              <a:t> </a:t>
            </a:r>
            <a:r>
              <a:rPr lang="tr-TR" sz="2400" dirty="0" smtClean="0"/>
              <a:t>Vücuda </a:t>
            </a:r>
            <a:r>
              <a:rPr lang="tr-TR" sz="2400" dirty="0"/>
              <a:t>enerji verir</a:t>
            </a:r>
            <a:r>
              <a:rPr lang="tr-TR" dirty="0"/>
              <a:t>.</a:t>
            </a:r>
          </a:p>
          <a:p>
            <a:endParaRPr lang="tr-TR" dirty="0"/>
          </a:p>
        </p:txBody>
      </p:sp>
      <p:sp>
        <p:nvSpPr>
          <p:cNvPr id="9" name="Halka 8"/>
          <p:cNvSpPr/>
          <p:nvPr/>
        </p:nvSpPr>
        <p:spPr>
          <a:xfrm>
            <a:off x="989259" y="4407495"/>
            <a:ext cx="412608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050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7" grpId="0"/>
      <p:bldP spid="8" grpId="0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23528" y="1340768"/>
            <a:ext cx="8064896" cy="864096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6: </a:t>
            </a:r>
            <a:r>
              <a:rPr lang="tr-TR" dirty="0" smtClean="0"/>
              <a:t>Aşağıdakilerden hangisi vücudumuzu hastalıklara karşı korur? </a:t>
            </a:r>
            <a:r>
              <a:rPr lang="tr-TR" b="1" dirty="0" smtClean="0">
                <a:solidFill>
                  <a:srgbClr val="C00000"/>
                </a:solidFill>
              </a:rPr>
              <a:t> </a:t>
            </a: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467544" y="293554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Proteinler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364087" y="2940080"/>
            <a:ext cx="19869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B</a:t>
            </a:r>
            <a:r>
              <a:rPr lang="tr-TR" sz="2400" dirty="0" smtClean="0"/>
              <a:t>) Vitaminler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80089" y="4725141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Karbonhidratlar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5364088" y="4725142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D)Mineraller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10" name="Halka 9"/>
          <p:cNvSpPr/>
          <p:nvPr/>
        </p:nvSpPr>
        <p:spPr>
          <a:xfrm>
            <a:off x="5315442" y="2978123"/>
            <a:ext cx="480694" cy="419087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850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  <p:bldP spid="8" grpId="0"/>
      <p:bldP spid="9" grpId="0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196752"/>
            <a:ext cx="7848872" cy="122413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 7: </a:t>
            </a:r>
            <a:r>
              <a:rPr lang="tr-TR" sz="2800" dirty="0" smtClean="0"/>
              <a:t>Aşağıdakilerden hangisi </a:t>
            </a:r>
            <a:r>
              <a:rPr lang="tr-TR" dirty="0" smtClean="0"/>
              <a:t>vücudumuzda </a:t>
            </a:r>
            <a:r>
              <a:rPr lang="tr-TR" dirty="0"/>
              <a:t>düzenleyici olarak görev </a:t>
            </a:r>
            <a:r>
              <a:rPr lang="tr-TR" dirty="0" smtClean="0"/>
              <a:t>yapar?</a:t>
            </a:r>
            <a:endParaRPr lang="tr-TR" dirty="0"/>
          </a:p>
          <a:p>
            <a:pPr marL="0" indent="0">
              <a:buNone/>
            </a:pPr>
            <a:endParaRPr lang="tr-TR" b="1" dirty="0">
              <a:solidFill>
                <a:srgbClr val="C00000"/>
              </a:solidFill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467544" y="293554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 Proteinler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5148065" y="4393733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 Yağlar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433410" y="4409430"/>
            <a:ext cx="2954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C) Karbonhidratlar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5148064" y="2935545"/>
            <a:ext cx="288031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B) Su </a:t>
            </a:r>
            <a:r>
              <a:rPr lang="tr-TR" sz="2800" dirty="0" smtClean="0"/>
              <a:t>ve</a:t>
            </a:r>
            <a:r>
              <a:rPr lang="tr-TR" sz="2400" dirty="0" smtClean="0"/>
              <a:t> Mineraller</a:t>
            </a:r>
            <a:r>
              <a:rPr lang="tr-TR" dirty="0" smtClean="0"/>
              <a:t>	</a:t>
            </a:r>
            <a:endParaRPr lang="tr-TR" dirty="0"/>
          </a:p>
        </p:txBody>
      </p:sp>
      <p:sp>
        <p:nvSpPr>
          <p:cNvPr id="8" name="Halka 7"/>
          <p:cNvSpPr/>
          <p:nvPr/>
        </p:nvSpPr>
        <p:spPr>
          <a:xfrm>
            <a:off x="5063932" y="2956940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3175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5" grpId="0"/>
      <p:bldP spid="6" grpId="0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1340768"/>
            <a:ext cx="8208912" cy="936104"/>
          </a:xfrm>
        </p:spPr>
        <p:txBody>
          <a:bodyPr/>
          <a:lstStyle/>
          <a:p>
            <a:pPr marL="0" indent="0">
              <a:buNone/>
            </a:pPr>
            <a:r>
              <a:rPr lang="tr-TR" b="1" dirty="0" smtClean="0">
                <a:solidFill>
                  <a:srgbClr val="C00000"/>
                </a:solidFill>
              </a:rPr>
              <a:t>Soru8: </a:t>
            </a:r>
            <a:r>
              <a:rPr lang="tr-TR" dirty="0" smtClean="0"/>
              <a:t>Aşağıdaki besinlerden hangisinde karbonhidrat bulunur?</a:t>
            </a:r>
            <a:endParaRPr lang="tr-TR" b="1" dirty="0">
              <a:solidFill>
                <a:srgbClr val="C00000"/>
              </a:solidFill>
            </a:endParaRPr>
          </a:p>
        </p:txBody>
      </p:sp>
      <p:pic>
        <p:nvPicPr>
          <p:cNvPr id="4" name="Picture 2" descr="C:\Users\Hp-Pc\Desktop\ppt\et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925269"/>
            <a:ext cx="1280722" cy="997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899592" y="3212976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A)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5076056" y="3193146"/>
            <a:ext cx="4828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B)</a:t>
            </a:r>
            <a:endParaRPr lang="tr-TR" dirty="0"/>
          </a:p>
        </p:txBody>
      </p:sp>
      <p:pic>
        <p:nvPicPr>
          <p:cNvPr id="7" name="Picture 2" descr="C:\Users\Hp-Pc\Desktop\ppt\fındık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950023" y="3056184"/>
            <a:ext cx="1296144" cy="6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906004" y="5314801"/>
            <a:ext cx="4988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/>
              <a:t>C</a:t>
            </a:r>
            <a:r>
              <a:rPr lang="tr-TR" sz="2400" dirty="0" smtClean="0"/>
              <a:t>)</a:t>
            </a:r>
            <a:endParaRPr lang="tr-TR" dirty="0"/>
          </a:p>
        </p:txBody>
      </p:sp>
      <p:pic>
        <p:nvPicPr>
          <p:cNvPr id="9" name="Picture 2" descr="C:\Users\Hp-Pc\Desktop\ppt\ekmek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14029" y="5077581"/>
            <a:ext cx="1347991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5222264" y="5229200"/>
            <a:ext cx="5293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D)</a:t>
            </a:r>
            <a:endParaRPr lang="tr-TR" dirty="0"/>
          </a:p>
        </p:txBody>
      </p:sp>
      <p:pic>
        <p:nvPicPr>
          <p:cNvPr id="11" name="Picture 10" descr="C:\Users\Hp-Pc\Desktop\ppt\yumurt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96291" y="4774740"/>
            <a:ext cx="1403609" cy="108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alka 11"/>
          <p:cNvSpPr/>
          <p:nvPr/>
        </p:nvSpPr>
        <p:spPr>
          <a:xfrm>
            <a:off x="855351" y="5314801"/>
            <a:ext cx="480694" cy="461665"/>
          </a:xfrm>
          <a:prstGeom prst="donut">
            <a:avLst>
              <a:gd name="adj" fmla="val 16754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44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6" grpId="0"/>
      <p:bldP spid="8" grpId="0"/>
      <p:bldP spid="10" grpId="0"/>
      <p:bldP spid="12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260</TotalTime>
  <Words>409</Words>
  <PresentationFormat>Ekran Gösterisi (4:3)</PresentationFormat>
  <Paragraphs>94</Paragraphs>
  <Slides>15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15</vt:i4>
      </vt:variant>
    </vt:vector>
  </HeadingPairs>
  <TitlesOfParts>
    <vt:vector size="16" baseType="lpstr">
      <vt:lpstr>Akış</vt:lpstr>
      <vt:lpstr>BESİNLER ve ÖZELLİKLERİ 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   Aşağıdaki boşlukları uygun kelimelerle doldurunuz.</vt:lpstr>
      <vt:lpstr>Slayt 13</vt:lpstr>
      <vt:lpstr>Slayt 14</vt:lpstr>
      <vt:lpstr>Slayt 15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2020-10-20T17:57:13Z</dcterms:created>
  <dcterms:modified xsi:type="dcterms:W3CDTF">2020-10-27T11:08:44Z</dcterms:modified>
  <cp:category>https://www.sorubak.com</cp:category>
</cp:coreProperties>
</file>