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65" r:id="rId2"/>
    <p:sldId id="256" r:id="rId3"/>
    <p:sldId id="262" r:id="rId4"/>
    <p:sldId id="263" r:id="rId5"/>
    <p:sldId id="257" r:id="rId6"/>
    <p:sldId id="258" r:id="rId7"/>
    <p:sldId id="259" r:id="rId8"/>
    <p:sldId id="260" r:id="rId9"/>
    <p:sldId id="261" r:id="rId10"/>
    <p:sldId id="264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58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33CC8-1D28-46C4-B32E-663C02D2BB8B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3622B1-01F9-4B51-B980-8DAF9709A8BA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3622B1-01F9-4B51-B980-8DAF9709A8BA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3622B1-01F9-4B51-B980-8DAF9709A8BA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http://www.tarihnotlari.com/wp-content/uploads/2010/12/endulus3to8.jpg" TargetMode="External"/><Relationship Id="rId5" Type="http://schemas.openxmlformats.org/officeDocument/2006/relationships/image" Target="../media/image13.jpeg"/><Relationship Id="rId4" Type="http://schemas.openxmlformats.org/officeDocument/2006/relationships/image" Target="http://medya.zaman.com.tr/2011/02/06/para08.jpg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http://img11.imageshack.us/img11/6207/sultanpardonsscheheraza.jpg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hyperlink" Target="http://upload.wikimedia.org/wikipedia/commons/9/93/Abu_Abdullah_Muhammad_bin_Musa_al-Khwarizmi_edit.png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http://upload.wikimedia.org/wikipedia/commons/thumb/9/93/Abu_Abdullah_Muhammad_bin_Musa_al-Khwarizmi_edit.png/447px-Abu_Abdullah_Muhammad_bin_Musa_al-Khwarizmi_edit.pn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img03.blogcu.com/images/y/a/v/yavuz44/ab018ce8b3f29952838258f52fc17d70_13067817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107504" y="188640"/>
            <a:ext cx="62295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dirty="0">
                <a:solidFill>
                  <a:srgbClr val="FF0000"/>
                </a:solidFill>
                <a:latin typeface="Algerian" pitchFamily="82" charset="0"/>
              </a:rPr>
              <a:t>İLK İSLAM DEVLETLERİ</a:t>
            </a:r>
          </a:p>
        </p:txBody>
      </p:sp>
      <p:pic>
        <p:nvPicPr>
          <p:cNvPr id="25604" name="Picture 4" descr="http://www.yusufiye.net/resimler/jpg/hil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7588983" y="250026"/>
            <a:ext cx="1272705" cy="133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4 Metin kutusu"/>
          <p:cNvSpPr txBox="1"/>
          <p:nvPr/>
        </p:nvSpPr>
        <p:spPr>
          <a:xfrm>
            <a:off x="179512" y="5589240"/>
            <a:ext cx="396044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b="1" dirty="0">
                <a:solidFill>
                  <a:srgbClr val="FF0000"/>
                </a:solidFill>
                <a:latin typeface="Algerian" pitchFamily="82" charset="0"/>
              </a:rPr>
              <a:t>TARİH ÖĞRETMENİ: </a:t>
            </a:r>
            <a:r>
              <a:rPr lang="tr-TR" sz="2800" b="1" dirty="0" err="1">
                <a:solidFill>
                  <a:srgbClr val="FF0000"/>
                </a:solidFill>
                <a:latin typeface="Algerian" pitchFamily="82" charset="0"/>
              </a:rPr>
              <a:t>hüseyin</a:t>
            </a:r>
            <a:r>
              <a:rPr lang="tr-TR" sz="2800" b="1" dirty="0">
                <a:solidFill>
                  <a:srgbClr val="FF0000"/>
                </a:solidFill>
                <a:latin typeface="Algerian" pitchFamily="82" charset="0"/>
              </a:rPr>
              <a:t> bora çelik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islamicdesktop.net/wallpapers/preview/Islamic_Wallpaper_Crescent_001-300x225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611560" y="620688"/>
            <a:ext cx="80826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dirty="0">
                <a:solidFill>
                  <a:srgbClr val="00B050"/>
                </a:solidFill>
                <a:latin typeface="Algerian" pitchFamily="82" charset="0"/>
              </a:rPr>
              <a:t>‘’KONULARI MUTLAKA TEKRAR EDİN’’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251520" y="5517232"/>
            <a:ext cx="41764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800" dirty="0">
                <a:solidFill>
                  <a:srgbClr val="00B050"/>
                </a:solidFill>
                <a:latin typeface="Algerian" pitchFamily="82" charset="0"/>
              </a:rPr>
              <a:t>TARİH ÖĞRETMENİ: </a:t>
            </a:r>
            <a:r>
              <a:rPr lang="tr-TR" sz="2800" dirty="0" err="1">
                <a:solidFill>
                  <a:srgbClr val="00B050"/>
                </a:solidFill>
                <a:latin typeface="Algerian" pitchFamily="82" charset="0"/>
              </a:rPr>
              <a:t>hüseyin</a:t>
            </a:r>
            <a:r>
              <a:rPr lang="tr-TR" sz="2800" dirty="0">
                <a:solidFill>
                  <a:srgbClr val="00B050"/>
                </a:solidFill>
                <a:latin typeface="Algerian" pitchFamily="82" charset="0"/>
              </a:rPr>
              <a:t> bora çelik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5580112" y="188640"/>
            <a:ext cx="33105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İLK İSLAM DEVLETLERİ</a:t>
            </a:r>
          </a:p>
        </p:txBody>
      </p:sp>
      <p:pic>
        <p:nvPicPr>
          <p:cNvPr id="1026" name="Picture 2" descr="emev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4896544" cy="3960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292080" y="908720"/>
            <a:ext cx="385192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Muaviye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'nin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olmasıyla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Emeviler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Bu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merkezi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Şam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'a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taşındı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Halifelik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babadan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oğula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geçen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saltanat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durumuna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getirildi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İstanbul,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Müslümanlarca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kuşatıldı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- 680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yılında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Yezid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gerçekleşen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“Kerbela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Olayı”yla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dünyası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Şii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Sünni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dinsel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açıdan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ikiye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ayrıldı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mezhep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ayrılığı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6012160" y="548680"/>
            <a:ext cx="2448272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EMEVİLER (661-750)</a:t>
            </a:r>
            <a:endParaRPr kumimoji="0" lang="fr-F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251520" y="4303455"/>
            <a:ext cx="489654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Muaviye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'nin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olmasıyla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Emeviler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Bu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merkezi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Şam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'a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taşındı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Halifelik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babadan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oğula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geçen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saltanat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durumuna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getirildi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İstanbul,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Müslümanlarca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kuşatıldı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- 680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yılında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Yezid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gerçekleşen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“Kerbela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Olayı”yla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dünyası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Şii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Sünni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dinsel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açıdan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ikiye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ayrıldı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mezhep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ayrılığı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ortaya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k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3861048"/>
            <a:ext cx="3672408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fbcdn-sphotos-b-a.akamaihd.net/hphotos-ak-prn2/t1.0-9/s403x403/1425608_547641678658020_935022039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104456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28" name="Picture 4" descr="https://encrypted-tbn0.gstatic.com/images?q=tbn:ANd9GcS9GsCwCqArZZDXvIc-O6UqJyTlxgFb-omD4tVqkgFRFysOzfB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717032"/>
            <a:ext cx="4104456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Dikdörtgen"/>
          <p:cNvSpPr/>
          <p:nvPr/>
        </p:nvSpPr>
        <p:spPr>
          <a:xfrm>
            <a:off x="4427984" y="0"/>
            <a:ext cx="4464496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tr-TR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KERBELA OLAYI:</a:t>
            </a:r>
          </a:p>
          <a:p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Emevi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Devletinin kurucusu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Muaviyenin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oğlu I. Yezidin halifeliğini ilan etmesi üzerine,Küfe şehri halkı buna karşı gelmiş ve Hz. Alinin oğlu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Hüseyini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halife yapmak üzere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Kufeye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çağırmışlardı. Yezidin halifeliğine karşı çıkan Hüseyin, akraba ve adamlarıyla birlikte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Kufeye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gitmek için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Medineden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hareket etti.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Yezid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Kufe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ve Basra valisi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Ubeydullahı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Hüseyinle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onu izleyenleri cezalandırmakla görevlendirdi.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Ubeydullah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da,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Iraka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doğru ilerleyen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Hüseyinle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beraberindekilerin üzerine Rey valisi atadığı Ömer bin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Sadı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gönderdi. Güçlerin denk olmadığını kestiren Hüseyin, beraberindekilere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Medineye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dönmeyi önerdi. Fakat onu izleyenler kararlıydılar.Dönmektense ölmeyi seçtiklerini, bildirdiler. Gene de ayrılanlar oldu ve Hüseyin yanında kalanlarla yola devam etti. Fırat kıyısında,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Ninova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yöresindeki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Kerbelaya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ulaştılar. </a:t>
            </a:r>
            <a:br>
              <a:rPr lang="tr-TR" sz="1400" dirty="0"/>
            </a:br>
            <a:br>
              <a:rPr lang="tr-TR" sz="1400" dirty="0"/>
            </a:br>
            <a:endParaRPr lang="tr-TR" sz="1400" dirty="0"/>
          </a:p>
        </p:txBody>
      </p:sp>
      <p:sp>
        <p:nvSpPr>
          <p:cNvPr id="5" name="4 Dikdörtgen"/>
          <p:cNvSpPr/>
          <p:nvPr/>
        </p:nvSpPr>
        <p:spPr>
          <a:xfrm>
            <a:off x="4427984" y="3717032"/>
            <a:ext cx="453650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500" dirty="0">
                <a:latin typeface="Times New Roman" pitchFamily="18" charset="0"/>
                <a:cs typeface="Times New Roman" pitchFamily="18" charset="0"/>
              </a:rPr>
              <a:t>Hüseyin ve beraberindekiler, burada Ömer bin </a:t>
            </a:r>
            <a:r>
              <a:rPr lang="tr-TR" sz="1500" dirty="0" err="1">
                <a:latin typeface="Times New Roman" pitchFamily="18" charset="0"/>
                <a:cs typeface="Times New Roman" pitchFamily="18" charset="0"/>
              </a:rPr>
              <a:t>Sadin</a:t>
            </a:r>
            <a:r>
              <a:rPr lang="tr-TR" sz="1500" dirty="0">
                <a:latin typeface="Times New Roman" pitchFamily="18" charset="0"/>
                <a:cs typeface="Times New Roman" pitchFamily="18" charset="0"/>
              </a:rPr>
              <a:t> 4000 kişilik ordusuyla karşılaştılar. Hz. Alinin oğlu Hüseyin, Ömer bin </a:t>
            </a:r>
            <a:r>
              <a:rPr lang="tr-TR" sz="1500" dirty="0" err="1">
                <a:latin typeface="Times New Roman" pitchFamily="18" charset="0"/>
                <a:cs typeface="Times New Roman" pitchFamily="18" charset="0"/>
              </a:rPr>
              <a:t>Sada</a:t>
            </a:r>
            <a:r>
              <a:rPr lang="tr-TR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sz="1500" dirty="0" err="1">
                <a:latin typeface="Times New Roman" pitchFamily="18" charset="0"/>
                <a:cs typeface="Times New Roman" pitchFamily="18" charset="0"/>
              </a:rPr>
              <a:t>Kafelilerin</a:t>
            </a:r>
            <a:r>
              <a:rPr lang="tr-TR" sz="1500" dirty="0">
                <a:latin typeface="Times New Roman" pitchFamily="18" charset="0"/>
                <a:cs typeface="Times New Roman" pitchFamily="18" charset="0"/>
              </a:rPr>
              <a:t> çağırışı üzerine geldiğini açıkladı. Ancak </a:t>
            </a:r>
            <a:r>
              <a:rPr lang="tr-TR" sz="1500" dirty="0" err="1">
                <a:latin typeface="Times New Roman" pitchFamily="18" charset="0"/>
                <a:cs typeface="Times New Roman" pitchFamily="18" charset="0"/>
              </a:rPr>
              <a:t>Köfeliler</a:t>
            </a:r>
            <a:r>
              <a:rPr lang="tr-TR" sz="1500" dirty="0">
                <a:latin typeface="Times New Roman" pitchFamily="18" charset="0"/>
                <a:cs typeface="Times New Roman" pitchFamily="18" charset="0"/>
              </a:rPr>
              <a:t> istemezse geri dönecekti. Ömer, </a:t>
            </a:r>
            <a:r>
              <a:rPr lang="tr-TR" sz="1500" dirty="0" err="1">
                <a:latin typeface="Times New Roman" pitchFamily="18" charset="0"/>
                <a:cs typeface="Times New Roman" pitchFamily="18" charset="0"/>
              </a:rPr>
              <a:t>Hüseyinin</a:t>
            </a:r>
            <a:r>
              <a:rPr lang="tr-TR" sz="1500" dirty="0">
                <a:latin typeface="Times New Roman" pitchFamily="18" charset="0"/>
                <a:cs typeface="Times New Roman" pitchFamily="18" charset="0"/>
              </a:rPr>
              <a:t> açıklamasını </a:t>
            </a:r>
            <a:r>
              <a:rPr lang="tr-TR" sz="1500" dirty="0" err="1">
                <a:latin typeface="Times New Roman" pitchFamily="18" charset="0"/>
                <a:cs typeface="Times New Roman" pitchFamily="18" charset="0"/>
              </a:rPr>
              <a:t>Ubeydullaha</a:t>
            </a:r>
            <a:r>
              <a:rPr lang="tr-TR" sz="1500" dirty="0">
                <a:latin typeface="Times New Roman" pitchFamily="18" charset="0"/>
                <a:cs typeface="Times New Roman" pitchFamily="18" charset="0"/>
              </a:rPr>
              <a:t> bildirdi. Ondan akıl danıştı. Yezidin yakın adamı </a:t>
            </a:r>
            <a:r>
              <a:rPr lang="tr-TR" sz="1500" dirty="0" err="1">
                <a:latin typeface="Times New Roman" pitchFamily="18" charset="0"/>
                <a:cs typeface="Times New Roman" pitchFamily="18" charset="0"/>
              </a:rPr>
              <a:t>Ubeydullah</a:t>
            </a:r>
            <a:r>
              <a:rPr lang="tr-TR" sz="1500" dirty="0">
                <a:latin typeface="Times New Roman" pitchFamily="18" charset="0"/>
                <a:cs typeface="Times New Roman" pitchFamily="18" charset="0"/>
              </a:rPr>
              <a:t> kararlıydı. </a:t>
            </a:r>
            <a:r>
              <a:rPr lang="tr-TR" sz="1500" dirty="0" err="1">
                <a:latin typeface="Times New Roman" pitchFamily="18" charset="0"/>
                <a:cs typeface="Times New Roman" pitchFamily="18" charset="0"/>
              </a:rPr>
              <a:t>Ömere</a:t>
            </a:r>
            <a:r>
              <a:rPr lang="tr-TR" sz="1500" dirty="0">
                <a:latin typeface="Times New Roman" pitchFamily="18" charset="0"/>
                <a:cs typeface="Times New Roman" pitchFamily="18" charset="0"/>
              </a:rPr>
              <a:t>, Hüseyin ve beraberindekilerin susuz kalmaları için ne yapmak gerekiyorsa yapılmasını buyurdu. Böylelikle, </a:t>
            </a:r>
            <a:r>
              <a:rPr lang="tr-TR" sz="1500" dirty="0" err="1">
                <a:latin typeface="Times New Roman" pitchFamily="18" charset="0"/>
                <a:cs typeface="Times New Roman" pitchFamily="18" charset="0"/>
              </a:rPr>
              <a:t>Hüseyinin</a:t>
            </a:r>
            <a:r>
              <a:rPr lang="tr-TR" sz="1500" dirty="0">
                <a:latin typeface="Times New Roman" pitchFamily="18" charset="0"/>
                <a:cs typeface="Times New Roman" pitchFamily="18" charset="0"/>
              </a:rPr>
              <a:t> kayıtsız şartsız teslim olmasını sağlamak amacındaydı. </a:t>
            </a:r>
            <a:r>
              <a:rPr lang="tr-TR" sz="1500" dirty="0" err="1">
                <a:latin typeface="Times New Roman" pitchFamily="18" charset="0"/>
                <a:cs typeface="Times New Roman" pitchFamily="18" charset="0"/>
              </a:rPr>
              <a:t>Ubeydullahın</a:t>
            </a:r>
            <a:r>
              <a:rPr lang="tr-TR" sz="1500" dirty="0">
                <a:latin typeface="Times New Roman" pitchFamily="18" charset="0"/>
                <a:cs typeface="Times New Roman" pitchFamily="18" charset="0"/>
              </a:rPr>
              <a:t> buyruğu,Ömer bin </a:t>
            </a:r>
            <a:r>
              <a:rPr lang="tr-TR" sz="1500" dirty="0" err="1">
                <a:latin typeface="Times New Roman" pitchFamily="18" charset="0"/>
                <a:cs typeface="Times New Roman" pitchFamily="18" charset="0"/>
              </a:rPr>
              <a:t>Sada</a:t>
            </a:r>
            <a:r>
              <a:rPr lang="tr-TR" sz="1500" dirty="0">
                <a:latin typeface="Times New Roman" pitchFamily="18" charset="0"/>
                <a:cs typeface="Times New Roman" pitchFamily="18" charset="0"/>
              </a:rPr>
              <a:t> 9 Muharrem günü ulaşmıştı. </a:t>
            </a:r>
            <a:br>
              <a:rPr lang="tr-TR" sz="1500" dirty="0">
                <a:latin typeface="Times New Roman" pitchFamily="18" charset="0"/>
                <a:cs typeface="Times New Roman" pitchFamily="18" charset="0"/>
              </a:rPr>
            </a:br>
            <a:br>
              <a:rPr lang="tr-TR" sz="1500" dirty="0">
                <a:latin typeface="Times New Roman" pitchFamily="18" charset="0"/>
                <a:cs typeface="Times New Roman" pitchFamily="18" charset="0"/>
              </a:rPr>
            </a:br>
            <a:endParaRPr lang="tr-TR" sz="1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179512" y="260648"/>
            <a:ext cx="396044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Ertesi gün, 10 Muharrem 780 tarihinde, Hüseyin konakladıkları çadırların arasına çukurlar kazdırdı. Beraberindekileri savaş düzenine soktu. Kadınlar ve çocuklarla helalleşti. Sonra atına binip Ömer bin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Sadin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saflarına doğru ilerledi. İyi niyetli,içtenlikle dolu konuşması hiçbir etki yapmadı. Ömer bin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Sad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Ubeydullahtan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korkuyordu. Böylece, teke tek çarpışma başladı.Teke tek çarpışmada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Ömerin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adamları çok kayıp verdiler. Durumu gören Ömer Bin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Sad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toplu saldırı emrini verdi. Sayıca azlık olan Hüseyin tarafı yiğitçe dayandıysa da, çok geçmeden birkaç kişi kaldı. En sonunda 33 mızrak ve 34 kılıç yarası alan Hüseyin de şehit düşmüştü.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Hüseyinin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tarafında 72,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Ömerin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ordusundan 88 kişi ölmüştü. Ömer bin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Sadın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adamları çadırlara saldırdılar. Yağmaya giriştiler. Kadınları tutsak aldılar. Olay büyük tepkiler yarattı. Asıl kışkırtıcı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Yezid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,bu olaydan sonra muhaliflerine karşı çok sert davrandı.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Medineyi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üç gün yağma ettirdi.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Mekkeyi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kuşattı ve mancınıkla taş yağdırdı. Bütün bunlardan dolayı İslam tarihinde çok kötü bir ün kazanmış oldu. O tarihten beri,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şiiler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10 Muharrem günü </a:t>
            </a:r>
            <a:r>
              <a:rPr lang="tr-TR" sz="1400" dirty="0" err="1">
                <a:latin typeface="Times New Roman" pitchFamily="18" charset="0"/>
                <a:cs typeface="Times New Roman" pitchFamily="18" charset="0"/>
              </a:rPr>
              <a:t>Hüseyinin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yasını tutar, zamanla silinmeyen acılarını açığa vururlar.</a:t>
            </a:r>
            <a:br>
              <a:rPr lang="tr-TR" sz="1400" dirty="0">
                <a:latin typeface="Times New Roman" pitchFamily="18" charset="0"/>
                <a:cs typeface="Times New Roman" pitchFamily="18" charset="0"/>
              </a:rPr>
            </a:br>
            <a:br>
              <a:rPr lang="tr-TR" sz="1400" dirty="0">
                <a:latin typeface="Times New Roman" pitchFamily="18" charset="0"/>
                <a:cs typeface="Times New Roman" pitchFamily="18" charset="0"/>
              </a:rPr>
            </a:br>
            <a:endParaRPr lang="tr-TR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image.cdn.haber7.com/haber/haber7/photos/kerbela_olayi_bale_sahnesinde13946191150_h11364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260648"/>
            <a:ext cx="4176464" cy="28443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Metin kutusu"/>
          <p:cNvSpPr txBox="1"/>
          <p:nvPr/>
        </p:nvSpPr>
        <p:spPr>
          <a:xfrm>
            <a:off x="4499992" y="3212976"/>
            <a:ext cx="40661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>
                <a:solidFill>
                  <a:srgbClr val="FF0000"/>
                </a:solidFill>
              </a:rPr>
              <a:t>Bir Müzikale konu olan </a:t>
            </a:r>
            <a:r>
              <a:rPr lang="tr-TR" sz="1400" b="1" dirty="0" err="1">
                <a:solidFill>
                  <a:srgbClr val="FF0000"/>
                </a:solidFill>
              </a:rPr>
              <a:t>Kerbela</a:t>
            </a:r>
            <a:r>
              <a:rPr lang="tr-TR" sz="1400" b="1" dirty="0">
                <a:solidFill>
                  <a:srgbClr val="FF0000"/>
                </a:solidFill>
              </a:rPr>
              <a:t> olayından bir sahne</a:t>
            </a:r>
          </a:p>
        </p:txBody>
      </p:sp>
      <p:pic>
        <p:nvPicPr>
          <p:cNvPr id="23557" name="Picture 5" descr="C:\Users\pc6\Desktop\kerbe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789040"/>
            <a:ext cx="4608512" cy="27363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3559" name="Picture 7" descr="http://kaynaksite.com/sites/default/files/field/image/kerbela-olayi-nasil-olmustu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5373216"/>
            <a:ext cx="2160240" cy="13681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4932040" y="165557"/>
            <a:ext cx="4211960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Afrika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ele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geçirildi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sz="1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</a:t>
            </a:r>
            <a:r>
              <a:rPr kumimoji="0" lang="fr-FR" sz="1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Abdülmelik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Arapça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resmi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dil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ilan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edildi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 descr="http://medya.zaman.com.tr/2011/02/06/para08.jpg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251520" y="260648"/>
            <a:ext cx="4464496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4932040" y="908720"/>
            <a:ext cx="4427984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Arap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parası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bastırıldı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Basım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Hicri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77,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Miladi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697)</a:t>
            </a:r>
            <a:endParaRPr kumimoji="0" lang="fr-F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4967536" y="1412776"/>
            <a:ext cx="417646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Arap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milliyetçiliği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politikası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somut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biçimde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uygulanmaya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Arap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olmayan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Mevali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köle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nitelendirildi</a:t>
            </a:r>
            <a:r>
              <a:rPr kumimoji="0" lang="fr-F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fr-F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2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pic>
        <p:nvPicPr>
          <p:cNvPr id="14341" name="Picture 5" descr="http://www.tarihnotlari.com/wp-content/uploads/2010/12/endulus3to8.jpg"/>
          <p:cNvPicPr>
            <a:picLocks noChangeAspect="1" noChangeArrowheads="1"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 bwMode="auto">
          <a:xfrm>
            <a:off x="179512" y="3356992"/>
            <a:ext cx="4536504" cy="31683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343" name="Rectangle 7"/>
          <p:cNvSpPr>
            <a:spLocks noChangeArrowheads="1"/>
          </p:cNvSpPr>
          <p:nvPr/>
        </p:nvSpPr>
        <p:spPr bwMode="auto">
          <a:xfrm>
            <a:off x="4860032" y="2420888"/>
            <a:ext cx="428396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1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</a:t>
            </a:r>
            <a:r>
              <a:rPr kumimoji="0" lang="en-US" sz="1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Velid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Türkistan'a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girildi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-.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Vizigotlarla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711'de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Kadiks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Savaşı'ndan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İspanya</a:t>
            </a:r>
            <a:r>
              <a:rPr kumimoji="0" lang="tr-TR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500" dirty="0" err="1">
                <a:latin typeface="Times New Roman" pitchFamily="18" charset="0"/>
                <a:cs typeface="Times New Roman" pitchFamily="18" charset="0"/>
              </a:rPr>
              <a:t>Endülüs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1500" dirty="0" err="1">
                <a:latin typeface="Times New Roman" pitchFamily="18" charset="0"/>
                <a:cs typeface="Times New Roman" pitchFamily="18" charset="0"/>
              </a:rPr>
              <a:t>alınarak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500" dirty="0" err="1">
                <a:latin typeface="Times New Roman" pitchFamily="18" charset="0"/>
                <a:cs typeface="Times New Roman" pitchFamily="18" charset="0"/>
              </a:rPr>
              <a:t>Avrupa'da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latin typeface="Times New Roman" pitchFamily="18" charset="0"/>
                <a:cs typeface="Times New Roman" pitchFamily="18" charset="0"/>
              </a:rPr>
              <a:t>İslam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latin typeface="Times New Roman" pitchFamily="18" charset="0"/>
                <a:cs typeface="Times New Roman" pitchFamily="18" charset="0"/>
              </a:rPr>
              <a:t>ilerleyişi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latin typeface="Times New Roman" pitchFamily="18" charset="0"/>
                <a:cs typeface="Times New Roman" pitchFamily="18" charset="0"/>
              </a:rPr>
              <a:t>başlatıldı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.                               </a:t>
            </a:r>
            <a:endParaRPr lang="tr-TR" sz="1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- 732'de </a:t>
            </a:r>
            <a:r>
              <a:rPr lang="en-US" sz="1500" dirty="0" err="1">
                <a:latin typeface="Times New Roman" pitchFamily="18" charset="0"/>
                <a:cs typeface="Times New Roman" pitchFamily="18" charset="0"/>
              </a:rPr>
              <a:t>Franklarla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latin typeface="Times New Roman" pitchFamily="18" charset="0"/>
                <a:cs typeface="Times New Roman" pitchFamily="18" charset="0"/>
              </a:rPr>
              <a:t>yapılan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latin typeface="Times New Roman" pitchFamily="18" charset="0"/>
                <a:cs typeface="Times New Roman" pitchFamily="18" charset="0"/>
              </a:rPr>
              <a:t>Puvatya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latin typeface="Times New Roman" pitchFamily="18" charset="0"/>
                <a:cs typeface="Times New Roman" pitchFamily="18" charset="0"/>
              </a:rPr>
              <a:t>Savaşı'nın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latin typeface="Times New Roman" pitchFamily="18" charset="0"/>
                <a:cs typeface="Times New Roman" pitchFamily="18" charset="0"/>
              </a:rPr>
              <a:t>kaybedilmesiyle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latin typeface="Times New Roman" pitchFamily="18" charset="0"/>
                <a:cs typeface="Times New Roman" pitchFamily="18" charset="0"/>
              </a:rPr>
              <a:t>Avrupa'daki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latin typeface="Times New Roman" pitchFamily="18" charset="0"/>
                <a:cs typeface="Times New Roman" pitchFamily="18" charset="0"/>
              </a:rPr>
              <a:t>İslam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latin typeface="Times New Roman" pitchFamily="18" charset="0"/>
                <a:cs typeface="Times New Roman" pitchFamily="18" charset="0"/>
              </a:rPr>
              <a:t>yayılması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latin typeface="Times New Roman" pitchFamily="18" charset="0"/>
                <a:cs typeface="Times New Roman" pitchFamily="18" charset="0"/>
              </a:rPr>
              <a:t>sona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500" dirty="0" err="1">
                <a:latin typeface="Times New Roman" pitchFamily="18" charset="0"/>
                <a:cs typeface="Times New Roman" pitchFamily="18" charset="0"/>
              </a:rPr>
              <a:t>erdi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.</a:t>
            </a:r>
            <a:endParaRPr lang="tr-TR" sz="15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4" name="Rectangle 8"/>
          <p:cNvSpPr>
            <a:spLocks noChangeArrowheads="1"/>
          </p:cNvSpPr>
          <p:nvPr/>
        </p:nvSpPr>
        <p:spPr bwMode="auto">
          <a:xfrm>
            <a:off x="4860032" y="4077072"/>
            <a:ext cx="428396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Emevi</a:t>
            </a:r>
            <a:r>
              <a:rPr kumimoji="0" lang="en-US" sz="1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Saltanatının</a:t>
            </a:r>
            <a:r>
              <a:rPr kumimoji="0" lang="en-US" sz="1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Yıkılma</a:t>
            </a:r>
            <a:r>
              <a:rPr kumimoji="0" lang="en-US" sz="1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en-US" sz="15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</a:t>
            </a:r>
            <a:endParaRPr kumimoji="0" lang="tr-TR" sz="15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Doğal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sınırlara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ulaşılması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fetihlerin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durması</a:t>
            </a: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Ekonominin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bozulması</a:t>
            </a: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Emevi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ailesi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içindeki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iktidar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kavgaları</a:t>
            </a: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Emevilerin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Şiiler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Hariciler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Abbasoğullarıyla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mücadeleleri</a:t>
            </a: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Emevilerin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uyguladığı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Arap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milliyetçiliği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politikasının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etkileri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endParaRPr kumimoji="0" lang="tr-TR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- 750'de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Horasanlı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Ebu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Müslim'in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başlattığı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ayaklanma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sonunda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Emevi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saltanatı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5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erdi</a:t>
            </a:r>
            <a:r>
              <a:rPr kumimoji="0" lang="en-US" sz="15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sz="15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1907704" y="6581001"/>
            <a:ext cx="112729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</a:rPr>
              <a:t>Tarık Bin </a:t>
            </a:r>
            <a:r>
              <a:rPr lang="tr-TR" sz="1200" b="1" dirty="0" err="1">
                <a:solidFill>
                  <a:srgbClr val="FF0000"/>
                </a:solidFill>
              </a:rPr>
              <a:t>Ziyad</a:t>
            </a:r>
            <a:endParaRPr lang="tr-TR" sz="1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179512" y="137538"/>
            <a:ext cx="4320480" cy="3293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ABBASİLER (750-1258)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Abbasoğullarından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Ebul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Abbas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Abdullah ilk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halifedir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Ebul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Abbas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Abdullah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İpek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egemenliği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Abbasiler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Çinlilerle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Talas</a:t>
            </a:r>
            <a:r>
              <a:rPr kumimoji="0" lang="en-US" sz="1600" b="1" i="1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1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Savaşı”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(751)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Abbasiler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Karluk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Yağma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Çiğil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Türgiş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Türklerinin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desteğiyle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kazandı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sonunda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a.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kitleler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Asya'nın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İslamlaşma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süreci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b.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Kağıt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üretimi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dışında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yaygınlaştı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79512" y="3429000"/>
            <a:ext cx="424847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Cafer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Mansur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ilk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medrese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açıldı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Yunan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Hellenistik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dönemlerin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bilimsel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yapıtları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Arapça'ya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çevrilerek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okutuldu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Rönesansının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temelleri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atıldı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merkezi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Bağdat'a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taşındı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Harun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Reşit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Abbasiler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parlak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main_image" descr="http://img11.imageshack.us/img11/6207/sultanpardonsscheheraza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4572000" y="3645024"/>
            <a:ext cx="4392488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5220072" y="6581001"/>
            <a:ext cx="327585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Binbir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Gece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Masalları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anlatır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“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323528" y="5517232"/>
            <a:ext cx="432048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Avrupa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diplomatik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ilişki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Franklarla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Endülüs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Emevi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Bizans'a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ittifak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İstanbul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kuşatıldı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8 Resim" descr="piohz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260648"/>
            <a:ext cx="4320480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pic>
        <p:nvPicPr>
          <p:cNvPr id="18433" name="Picture 1" descr="Dosya:Abu Abdullah Muhammad bin Musa al-Khwarizmi edit.png">
            <a:hlinkClick r:id="rId2"/>
          </p:cNvPr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5652120" y="260648"/>
            <a:ext cx="3240360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51520" y="260648"/>
            <a:ext cx="511256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Memun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Bağdat'taki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medrese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çevresinde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şekillenen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Mutezile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düşüncesi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resmi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ideolojisi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benimsendi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Pozitif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bilimlerde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gelişmeler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yaşandı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Astronomi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tıp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matematik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kimya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alanında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çalışmalar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251520" y="1772816"/>
            <a:ext cx="525658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Mutasım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arttı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asıllı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askerler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Samarra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Güneydoğu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Anadolu’da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sınırına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Avasım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kentler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askerler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yerleş-tirildi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359024" y="3645024"/>
          <a:ext cx="8533456" cy="731520"/>
        </p:xfrm>
        <a:graphic>
          <a:graphicData uri="http://schemas.openxmlformats.org/drawingml/2006/table">
            <a:tbl>
              <a:tblPr/>
              <a:tblGrid>
                <a:gridCol w="853345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600" b="1" u="sng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UYARI :</a:t>
                      </a:r>
                      <a:r>
                        <a:rPr lang="de-DE" sz="1600" b="1" u="none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tr-TR" sz="1600" b="1" u="none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Abbasiler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döneminde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Arap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milliyetçiliği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politikası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bırakıldı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Türkler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askeri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alanda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İranlılar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devlet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yönetiminde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önemli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kadrolara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getirildiler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Abbasiler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izledikleri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ümmetçilik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(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din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kardeşliği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)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politikasıyla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siyasi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dönemlerinin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uzun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sürmesini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sağladılar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tr-T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" name="6 Metin kutusu"/>
          <p:cNvSpPr txBox="1"/>
          <p:nvPr/>
        </p:nvSpPr>
        <p:spPr>
          <a:xfrm>
            <a:off x="6876256" y="3284984"/>
            <a:ext cx="757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Harezmi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4509120"/>
            <a:ext cx="896448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Mutasım'ın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ölümünden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halifeler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Abbasiler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sürekli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kaybetti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-Abbasi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topraklarında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feodal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parçalanma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Tavaif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-i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Mülûk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verilen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başlıcaları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a.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Mısır'da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Tolunoğulları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İhşitler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Eyyubiler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(Türk Emir-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Ümeralar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Fatımîler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Şii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Araplar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b.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Tunus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Cezayir'de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Aglebiler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İdrisiler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Kuzey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Afrikalı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c.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Irak'ta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Büveyhoğulları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Şii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d.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Maveraünnehir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Horasan'da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Samanoğulları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İranlılar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e.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İran'da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Tahiriler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Saffariler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İranlılar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o"/>
          <p:cNvGraphicFramePr>
            <a:graphicFrameLocks noGrp="1"/>
          </p:cNvGraphicFramePr>
          <p:nvPr/>
        </p:nvGraphicFramePr>
        <p:xfrm>
          <a:off x="251520" y="332656"/>
          <a:ext cx="8424936" cy="975360"/>
        </p:xfrm>
        <a:graphic>
          <a:graphicData uri="http://schemas.openxmlformats.org/drawingml/2006/table">
            <a:tbl>
              <a:tblPr/>
              <a:tblGrid>
                <a:gridCol w="84249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600" b="1" u="sng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UYARI :</a:t>
                      </a:r>
                      <a:r>
                        <a:rPr lang="de-DE" sz="1600" b="1" u="none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Bu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devletlerden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sünni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olanlar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dinsel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açıdan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Abbasi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halifesine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bağlı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kaldılar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;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ancak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siyasal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açıdan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bağımsız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davrandılar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Şii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olanlar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ise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Fatımi-Şii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halifesine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bağlandılar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endParaRPr lang="tr-T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Aynı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dönemde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Endülüs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Emevileri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de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ayrı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bir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halife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benimsedi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Böylece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İslam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dünyasında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üç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halife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ortaya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de-DE" sz="1600" dirty="0" err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çıktı</a:t>
                      </a:r>
                      <a:r>
                        <a:rPr lang="de-DE" sz="16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  <a:endParaRPr lang="tr-TR" sz="16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79512" y="1340768"/>
            <a:ext cx="842493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Abbasiler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1055’ten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itibaren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korumasına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girdiler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Selçukluların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yıkılmasından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korumasız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Abbasiler,1258'de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Moğol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saldırısıyla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yıkıldılar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63" name="Picture 7" descr="E:\TARHDO~1\LKAMED~1\95F55~1.SNF\ISLAMT~1\TRKLER~1\LKTRKS~1\Büyük Selçuklu Devleti Tarihi\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204864"/>
            <a:ext cx="6624736" cy="42195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860032" y="260648"/>
            <a:ext cx="406794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ENDÜLÜS EMEVİ DEVLETİ (756-1232)</a:t>
            </a:r>
            <a:endParaRPr kumimoji="0" lang="de-DE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2" name="Picture 2" descr="db5ce1a0f07148d841431715a98c45e3_127410948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8"/>
            <a:ext cx="4680520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5148064" y="722893"/>
            <a:ext cx="3816424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Emevi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ailesinden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Abdurrahman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İspanya'da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Başkenti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Kurtuba'dır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- 1232'de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Endülüs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Emevi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parçalanmasıyla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küçük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Bunlardan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Benî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Ahmer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1492'ye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varlığını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sürdürdü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İspanya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Krallığı'nın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Katolik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Kilisesi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işbirliği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gerçekleştirdiği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saldırılar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ülkede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İslam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varlığını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erdirdi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5292080" y="3768134"/>
            <a:ext cx="38519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yolladığı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gemilerle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İspanya’daki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Müslüman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Yahudileri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soykırımdan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kurtarmıştır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Endülüs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Emevileri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zamanında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güzel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sanatlar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eğitim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alanında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gelişmeler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kaydedildi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Kurtuba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Medresesi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Camisi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Elhamra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Sarayı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eserlerdir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485" name="Picture 5" descr="300px-Patio_de_los_Arrayan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501008"/>
            <a:ext cx="2376264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-180528" y="6581001"/>
            <a:ext cx="305983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Elhamra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Sarayı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/ Granada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4.bp.blogspot.com/-r6vA3uAIeNU/T45uU_LEocI/AAAAAAAAAbw/6lpyC8r0MZ8/s1600/DSCF387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99792" y="3501008"/>
            <a:ext cx="2448272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8 Metin kutusu"/>
          <p:cNvSpPr txBox="1"/>
          <p:nvPr/>
        </p:nvSpPr>
        <p:spPr>
          <a:xfrm>
            <a:off x="3059832" y="6581001"/>
            <a:ext cx="15824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Cordoba</a:t>
            </a:r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Üniversitesi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184</TotalTime>
  <Words>1248</Words>
  <PresentationFormat>Ekran Gösterisi (4:3)</PresentationFormat>
  <Paragraphs>89</Paragraphs>
  <Slides>10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8" baseType="lpstr">
      <vt:lpstr>Algerian</vt:lpstr>
      <vt:lpstr>Arial</vt:lpstr>
      <vt:lpstr>Calibri</vt:lpstr>
      <vt:lpstr>Franklin Gothic Book</vt:lpstr>
      <vt:lpstr>Franklin Gothic Medium</vt:lpstr>
      <vt:lpstr>Times New Roman</vt:lpstr>
      <vt:lpstr>Wingdings 2</vt:lpstr>
      <vt:lpstr>Gezinti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2014-03-10T13:13:49Z</dcterms:created>
  <dcterms:modified xsi:type="dcterms:W3CDTF">2021-05-03T11:43:22Z</dcterms:modified>
  <cp:category>https://www.sorubak.com</cp:category>
</cp:coreProperties>
</file>