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66" r:id="rId2"/>
    <p:sldId id="256" r:id="rId3"/>
    <p:sldId id="257" r:id="rId4"/>
    <p:sldId id="258" r:id="rId5"/>
    <p:sldId id="263" r:id="rId6"/>
    <p:sldId id="264" r:id="rId7"/>
    <p:sldId id="265" r:id="rId8"/>
    <p:sldId id="262" r:id="rId9"/>
    <p:sldId id="259" r:id="rId10"/>
    <p:sldId id="260" r:id="rId11"/>
    <p:sldId id="261"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6" autoAdjust="0"/>
    <p:restoredTop sz="94660"/>
  </p:normalViewPr>
  <p:slideViewPr>
    <p:cSldViewPr>
      <p:cViewPr varScale="1">
        <p:scale>
          <a:sx n="97" d="100"/>
          <a:sy n="97" d="100"/>
        </p:scale>
        <p:origin x="5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44DCEA-2A37-4883-BC13-6ECEF49DBCF8}" type="datetimeFigureOut">
              <a:rPr lang="tr-TR" smtClean="0"/>
              <a:pPr/>
              <a:t>3.05.2021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DAC007-AA6B-4B63-ADB7-8ADEF671C37D}"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EDAC007-AA6B-4B63-ADB7-8ADEF671C37D}"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3.05.2021</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3.05.2021</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kaligrafi.nedir.com/" TargetMode="External"/><Relationship Id="rId3" Type="http://schemas.openxmlformats.org/officeDocument/2006/relationships/image" Target="../media/image23.jpeg"/><Relationship Id="rId7" Type="http://schemas.openxmlformats.org/officeDocument/2006/relationships/hyperlink" Target="http://tipografi.nedir.com/" TargetMode="External"/><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hyperlink" Target="http://matbaa.nedir.com/" TargetMode="External"/><Relationship Id="rId11" Type="http://schemas.openxmlformats.org/officeDocument/2006/relationships/hyperlink" Target="http://eser.nedir.com/" TargetMode="External"/><Relationship Id="rId5" Type="http://schemas.openxmlformats.org/officeDocument/2006/relationships/image" Target="../media/image24.png"/><Relationship Id="rId10" Type="http://schemas.openxmlformats.org/officeDocument/2006/relationships/hyperlink" Target="http://guzelsanat.nedir.com/" TargetMode="External"/><Relationship Id="rId4" Type="http://schemas.openxmlformats.org/officeDocument/2006/relationships/hyperlink" Target="http://hatsanati.nedir.com/" TargetMode="External"/><Relationship Id="rId9" Type="http://schemas.openxmlformats.org/officeDocument/2006/relationships/hyperlink" Target="http://soyut.nedir.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http://tr.wikipedia.org/wiki/10_Aral%C4%B1k" TargetMode="External"/><Relationship Id="rId13" Type="http://schemas.openxmlformats.org/officeDocument/2006/relationships/hyperlink" Target="http://tr.wikipedia.org/wiki/Hekim" TargetMode="External"/><Relationship Id="rId18" Type="http://schemas.openxmlformats.org/officeDocument/2006/relationships/hyperlink" Target="http://tr.wikipedia.org/wiki/Marake%C5%9F" TargetMode="External"/><Relationship Id="rId3" Type="http://schemas.openxmlformats.org/officeDocument/2006/relationships/image" Target="http://tarihsitem.com/kultur_medeniyet/turklerde_bilim/Turklerde_Bilim_2.jpg" TargetMode="External"/><Relationship Id="rId7" Type="http://schemas.openxmlformats.org/officeDocument/2006/relationships/hyperlink" Target="http://tr.wikipedia.org/wiki/1126" TargetMode="External"/><Relationship Id="rId12" Type="http://schemas.openxmlformats.org/officeDocument/2006/relationships/hyperlink" Target="http://tr.wikipedia.org/wiki/%C4%B0slam_Felsefesi" TargetMode="External"/><Relationship Id="rId17" Type="http://schemas.openxmlformats.org/officeDocument/2006/relationships/hyperlink" Target="http://tr.wikipedia.org/wiki/Kurtuba_(%C4%B0spanya)" TargetMode="External"/><Relationship Id="rId2" Type="http://schemas.openxmlformats.org/officeDocument/2006/relationships/image" Target="../media/image7.jpeg"/><Relationship Id="rId16" Type="http://schemas.openxmlformats.org/officeDocument/2006/relationships/hyperlink" Target="http://tr.wikipedia.org/wiki/T%C4%B1p" TargetMode="External"/><Relationship Id="rId20" Type="http://schemas.openxmlformats.org/officeDocument/2006/relationships/hyperlink" Target="http://tr.wikipedia.org/wiki/Aristo" TargetMode="External"/><Relationship Id="rId1" Type="http://schemas.openxmlformats.org/officeDocument/2006/relationships/slideLayout" Target="../slideLayouts/slideLayout7.xml"/><Relationship Id="rId6" Type="http://schemas.openxmlformats.org/officeDocument/2006/relationships/hyperlink" Target="http://tr.wikipedia.org/wiki/14_Nisan" TargetMode="External"/><Relationship Id="rId11" Type="http://schemas.openxmlformats.org/officeDocument/2006/relationships/hyperlink" Target="http://tr.wikipedia.org/wiki/Araplar_(halk)" TargetMode="External"/><Relationship Id="rId5" Type="http://schemas.openxmlformats.org/officeDocument/2006/relationships/hyperlink" Target="http://tr.wikipedia.org/wiki/Latince" TargetMode="External"/><Relationship Id="rId15" Type="http://schemas.openxmlformats.org/officeDocument/2006/relationships/hyperlink" Target="http://tr.wikipedia.org/wiki/Matematik" TargetMode="External"/><Relationship Id="rId10" Type="http://schemas.openxmlformats.org/officeDocument/2006/relationships/hyperlink" Target="http://tr.wikipedia.org/wiki/End%C3%BCl%C3%BCs" TargetMode="External"/><Relationship Id="rId19" Type="http://schemas.openxmlformats.org/officeDocument/2006/relationships/hyperlink" Target="http://tr.wikipedia.org/wiki/Fas" TargetMode="External"/><Relationship Id="rId4" Type="http://schemas.openxmlformats.org/officeDocument/2006/relationships/image" Target="../media/image8.jpeg"/><Relationship Id="rId9" Type="http://schemas.openxmlformats.org/officeDocument/2006/relationships/hyperlink" Target="http://tr.wikipedia.org/wiki/1198" TargetMode="External"/><Relationship Id="rId14" Type="http://schemas.openxmlformats.org/officeDocument/2006/relationships/hyperlink" Target="http://tr.wikipedia.org/wiki/F%C4%B1k%C4%B1h"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efkatdergisi.com/uploads/posts/2011-02/1296558410_endulus25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2 Metin kutusu"/>
          <p:cNvSpPr txBox="1"/>
          <p:nvPr/>
        </p:nvSpPr>
        <p:spPr>
          <a:xfrm>
            <a:off x="2051720" y="2996952"/>
            <a:ext cx="5544616" cy="1754326"/>
          </a:xfrm>
          <a:prstGeom prst="rect">
            <a:avLst/>
          </a:prstGeom>
          <a:noFill/>
        </p:spPr>
        <p:txBody>
          <a:bodyPr wrap="square" rtlCol="0">
            <a:spAutoFit/>
          </a:bodyPr>
          <a:lstStyle/>
          <a:p>
            <a:pPr algn="ctr"/>
            <a:r>
              <a:rPr lang="tr-TR" sz="3600" b="1" dirty="0">
                <a:solidFill>
                  <a:srgbClr val="00B050"/>
                </a:solidFill>
                <a:latin typeface="Broadway" pitchFamily="82" charset="0"/>
              </a:rPr>
              <a:t>İSLAM  KÜLTÜR VE MEDENİYETİ (UYGARLIĞI)</a:t>
            </a:r>
          </a:p>
        </p:txBody>
      </p:sp>
      <p:sp>
        <p:nvSpPr>
          <p:cNvPr id="4" name="3 Metin kutusu"/>
          <p:cNvSpPr txBox="1"/>
          <p:nvPr/>
        </p:nvSpPr>
        <p:spPr>
          <a:xfrm>
            <a:off x="1187624" y="5949280"/>
            <a:ext cx="7092006" cy="523220"/>
          </a:xfrm>
          <a:prstGeom prst="rect">
            <a:avLst/>
          </a:prstGeom>
          <a:noFill/>
        </p:spPr>
        <p:txBody>
          <a:bodyPr wrap="none" rtlCol="0">
            <a:spAutoFit/>
          </a:bodyPr>
          <a:lstStyle/>
          <a:p>
            <a:r>
              <a:rPr lang="tr-TR" sz="2800" b="1" dirty="0">
                <a:solidFill>
                  <a:srgbClr val="00B050"/>
                </a:solidFill>
                <a:latin typeface="Berlin Sans FB Demi" pitchFamily="34" charset="0"/>
              </a:rPr>
              <a:t>TARİH ÖĞRETMENİ: HÜSEYİN BORA ÇELİK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at"/>
          <p:cNvPicPr>
            <a:picLocks noChangeAspect="1" noChangeArrowheads="1"/>
          </p:cNvPicPr>
          <p:nvPr/>
        </p:nvPicPr>
        <p:blipFill>
          <a:blip r:embed="rId2" cstate="print"/>
          <a:srcRect/>
          <a:stretch>
            <a:fillRect/>
          </a:stretch>
        </p:blipFill>
        <p:spPr bwMode="auto">
          <a:xfrm>
            <a:off x="5580112" y="260648"/>
            <a:ext cx="3312368" cy="3096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48" name="Picture 4" descr="http://i.ismailaydogan.com/Husn-u%20Hat.jpg"/>
          <p:cNvPicPr>
            <a:picLocks noChangeAspect="1" noChangeArrowheads="1"/>
          </p:cNvPicPr>
          <p:nvPr/>
        </p:nvPicPr>
        <p:blipFill>
          <a:blip r:embed="rId3" cstate="print"/>
          <a:srcRect/>
          <a:stretch>
            <a:fillRect/>
          </a:stretch>
        </p:blipFill>
        <p:spPr bwMode="auto">
          <a:xfrm>
            <a:off x="5580112" y="3645024"/>
            <a:ext cx="3312368" cy="295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1749" name="Rectangle 5"/>
          <p:cNvSpPr>
            <a:spLocks noChangeArrowheads="1"/>
          </p:cNvSpPr>
          <p:nvPr/>
        </p:nvSpPr>
        <p:spPr bwMode="auto">
          <a:xfrm>
            <a:off x="323528" y="260648"/>
            <a:ext cx="4896544" cy="2277547"/>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a:ln>
                  <a:noFill/>
                </a:ln>
                <a:solidFill>
                  <a:srgbClr val="FF0000"/>
                </a:solidFill>
                <a:effectLst/>
                <a:latin typeface="Times New Roman" pitchFamily="18" charset="0"/>
                <a:cs typeface="Times New Roman" pitchFamily="18" charset="0"/>
              </a:rPr>
              <a:t>Hat sanatı, </a:t>
            </a:r>
            <a:r>
              <a:rPr kumimoji="0" lang="tr-TR" sz="1600" b="0" i="0" u="none" strike="noStrike" cap="none" normalizeH="0" baseline="0" dirty="0">
                <a:ln>
                  <a:noFill/>
                </a:ln>
                <a:solidFill>
                  <a:srgbClr val="000000"/>
                </a:solidFill>
                <a:effectLst/>
                <a:latin typeface="Times New Roman" pitchFamily="18" charset="0"/>
                <a:cs typeface="Times New Roman" pitchFamily="18" charset="0"/>
              </a:rPr>
              <a:t>hüsnühat veya kaligrafi yazı sistemleri ve yazı öğeleri kullanılarak geliştirilen, sıklıkla dekoratif amaçla kullanılan, bir görsel sanat türüdür</a:t>
            </a:r>
            <a:r>
              <a:rPr kumimoji="0" lang="tr-TR" sz="1600" b="0" i="0" u="none" strike="noStrike" cap="none" normalizeH="0" baseline="0" dirty="0">
                <a:ln>
                  <a:noFill/>
                </a:ln>
                <a:solidFill>
                  <a:srgbClr val="000000"/>
                </a:solidFill>
                <a:effectLst/>
                <a:latin typeface="Times New Roman" pitchFamily="18" charset="0"/>
                <a:cs typeface="Times New Roman" pitchFamily="18" charset="0"/>
                <a:hlinkClick r:id="rId4"/>
              </a:rPr>
              <a:t>  </a:t>
            </a:r>
            <a:endParaRPr kumimoji="0" lang="tr-TR"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600" b="0" i="0" u="none" strike="noStrike" cap="none" normalizeH="0" baseline="0" dirty="0">
                <a:ln>
                  <a:noFill/>
                </a:ln>
                <a:solidFill>
                  <a:srgbClr val="000000"/>
                </a:solidFill>
                <a:effectLst/>
                <a:latin typeface="Times New Roman" pitchFamily="18" charset="0"/>
                <a:cs typeface="Times New Roman" pitchFamily="18" charset="0"/>
              </a:rPr>
              <a:t>Bu sanat dalının çağdaş bir tanımı ise "işaretlere anlamlı, ahenkli ve hünerli bir şekilde biçim verilmesi sanatı" şeklindedir. Belirli bir yazı stiline yazı tipi, </a:t>
            </a:r>
            <a:r>
              <a:rPr lang="tr-TR" sz="1600" dirty="0">
                <a:solidFill>
                  <a:srgbClr val="000000"/>
                </a:solidFill>
                <a:latin typeface="Times New Roman" pitchFamily="18" charset="0"/>
                <a:cs typeface="Times New Roman" pitchFamily="18" charset="0"/>
              </a:rPr>
              <a:t>Hat </a:t>
            </a:r>
            <a:r>
              <a:rPr kumimoji="0" lang="tr-TR" sz="1600" b="0" i="0" u="none" strike="noStrike" cap="none" normalizeH="0" baseline="0" dirty="0">
                <a:ln>
                  <a:noFill/>
                </a:ln>
                <a:solidFill>
                  <a:srgbClr val="000000"/>
                </a:solidFill>
                <a:effectLst/>
                <a:latin typeface="Times New Roman" pitchFamily="18" charset="0"/>
                <a:cs typeface="Times New Roman" pitchFamily="18" charset="0"/>
              </a:rPr>
              <a:t>türü, el veya alfabe gibi tanımlanabilir.</a:t>
            </a:r>
          </a:p>
          <a:p>
            <a:pPr marL="0" marR="0" lvl="0" indent="0" algn="l" defTabSz="914400" rtl="0" eaLnBrk="0" fontAlgn="base" latinLnBrk="0" hangingPunct="0">
              <a:lnSpc>
                <a:spcPct val="100000"/>
              </a:lnSpc>
              <a:spcBef>
                <a:spcPct val="0"/>
              </a:spcBef>
              <a:spcAft>
                <a:spcPct val="0"/>
              </a:spcAft>
              <a:buClrTx/>
              <a:buSzTx/>
              <a:buFontTx/>
              <a:buNone/>
              <a:tabLst/>
            </a:pPr>
            <a:br>
              <a:rPr kumimoji="0" lang="tr-TR" sz="1600" b="0" i="0" u="none" strike="noStrike" cap="none" normalizeH="0" baseline="0" dirty="0">
                <a:ln>
                  <a:noFill/>
                </a:ln>
                <a:solidFill>
                  <a:srgbClr val="000000"/>
                </a:solidFill>
                <a:effectLst/>
                <a:latin typeface="Times New Roman" pitchFamily="18" charset="0"/>
                <a:cs typeface="Times New Roman" pitchFamily="18" charset="0"/>
              </a:rPr>
            </a:br>
            <a:endParaRPr kumimoji="0" lang="tr-TR" sz="1600" b="0" i="0" u="none" strike="noStrike" cap="none" normalizeH="0" baseline="0" dirty="0">
              <a:ln>
                <a:noFill/>
              </a:ln>
              <a:solidFill>
                <a:srgbClr val="000000"/>
              </a:solidFill>
              <a:effectLst/>
              <a:latin typeface="Times New Roman" pitchFamily="18" charset="0"/>
              <a:cs typeface="Times New Roman" pitchFamily="18" charset="0"/>
            </a:endParaRPr>
          </a:p>
        </p:txBody>
      </p:sp>
      <p:pic>
        <p:nvPicPr>
          <p:cNvPr id="31750" name="Picture 6" descr="hat sanatı">
            <a:hlinkClick r:id="rId4"/>
          </p:cNvPr>
          <p:cNvPicPr>
            <a:picLocks noChangeAspect="1" noChangeArrowheads="1"/>
          </p:cNvPicPr>
          <p:nvPr/>
        </p:nvPicPr>
        <p:blipFill>
          <a:blip r:embed="rId5" cstate="print"/>
          <a:srcRect/>
          <a:stretch>
            <a:fillRect/>
          </a:stretch>
        </p:blipFill>
        <p:spPr bwMode="auto">
          <a:xfrm>
            <a:off x="8286750" y="-152400"/>
            <a:ext cx="28575" cy="76200"/>
          </a:xfrm>
          <a:prstGeom prst="rect">
            <a:avLst/>
          </a:prstGeom>
          <a:noFill/>
        </p:spPr>
      </p:pic>
      <p:sp>
        <p:nvSpPr>
          <p:cNvPr id="6" name="5 Dikdörtgen"/>
          <p:cNvSpPr/>
          <p:nvPr/>
        </p:nvSpPr>
        <p:spPr>
          <a:xfrm>
            <a:off x="251520" y="2060848"/>
            <a:ext cx="5040560" cy="2862322"/>
          </a:xfrm>
          <a:prstGeom prst="rect">
            <a:avLst/>
          </a:prstGeom>
        </p:spPr>
        <p:txBody>
          <a:bodyPr wrap="square">
            <a:spAutoFit/>
          </a:bodyPr>
          <a:lstStyle/>
          <a:p>
            <a:r>
              <a:rPr lang="tr-TR" sz="1600" dirty="0">
                <a:latin typeface="Times New Roman" pitchFamily="18" charset="0"/>
                <a:cs typeface="Times New Roman" pitchFamily="18" charset="0"/>
              </a:rPr>
              <a:t>Farklı yazı sistemlerinde farklı şekillerde, farklı coğrafyalarda ortaya çıkmış olan hat sanatı, özellikle </a:t>
            </a:r>
            <a:r>
              <a:rPr lang="tr-TR" sz="1600" b="1" dirty="0">
                <a:solidFill>
                  <a:srgbClr val="FF0000"/>
                </a:solidFill>
                <a:latin typeface="Times New Roman" pitchFamily="18" charset="0"/>
                <a:cs typeface="Times New Roman" pitchFamily="18" charset="0"/>
                <a:hlinkClick r:id="rId6" tooltip="matbaa"/>
              </a:rPr>
              <a:t>matbaa</a:t>
            </a:r>
            <a:r>
              <a:rPr lang="tr-TR" sz="1600" b="1" dirty="0">
                <a:solidFill>
                  <a:srgbClr val="FF0000"/>
                </a:solidFill>
                <a:latin typeface="Times New Roman" pitchFamily="18" charset="0"/>
                <a:cs typeface="Times New Roman" pitchFamily="18" charset="0"/>
              </a:rPr>
              <a:t> </a:t>
            </a:r>
            <a:r>
              <a:rPr lang="tr-TR" sz="1600" dirty="0">
                <a:latin typeface="Times New Roman" pitchFamily="18" charset="0"/>
                <a:cs typeface="Times New Roman" pitchFamily="18" charset="0"/>
              </a:rPr>
              <a:t>öncesinde büyük önem arz etmiştir. Bugün </a:t>
            </a:r>
            <a:r>
              <a:rPr lang="tr-TR" sz="1600" b="1" dirty="0">
                <a:solidFill>
                  <a:srgbClr val="FF0000"/>
                </a:solidFill>
                <a:latin typeface="Times New Roman" pitchFamily="18" charset="0"/>
                <a:cs typeface="Times New Roman" pitchFamily="18" charset="0"/>
                <a:hlinkClick r:id="rId7" tooltip="tipografi"/>
              </a:rPr>
              <a:t>tipografi</a:t>
            </a:r>
            <a:r>
              <a:rPr lang="tr-TR" sz="1600" dirty="0">
                <a:latin typeface="Times New Roman" pitchFamily="18" charset="0"/>
                <a:cs typeface="Times New Roman" pitchFamily="18" charset="0"/>
              </a:rPr>
              <a:t> sanatıyla ilişkilendirilebilecek hat sanatı sıklıkla yazı sistemlerine veya farklı hat kültürlerine göre sınıflandırılır: İslam hat sanatı (İslami kaligrafi), Arap hat sanatı (Arap kaligrafisi), Pers hat sanatı (Pers kaligrafisi), Japon hat sanatı (</a:t>
            </a:r>
            <a:r>
              <a:rPr lang="tr-TR" sz="1600" b="1" dirty="0">
                <a:solidFill>
                  <a:srgbClr val="FF0000"/>
                </a:solidFill>
                <a:latin typeface="Times New Roman" pitchFamily="18" charset="0"/>
                <a:cs typeface="Times New Roman" pitchFamily="18" charset="0"/>
              </a:rPr>
              <a:t>Japon </a:t>
            </a:r>
            <a:r>
              <a:rPr lang="tr-TR" sz="1600" b="1" dirty="0">
                <a:solidFill>
                  <a:srgbClr val="FF0000"/>
                </a:solidFill>
                <a:latin typeface="Times New Roman" pitchFamily="18" charset="0"/>
                <a:cs typeface="Times New Roman" pitchFamily="18" charset="0"/>
                <a:hlinkClick r:id="rId8" tooltip="kaligrafi"/>
              </a:rPr>
              <a:t>kaligrafi</a:t>
            </a:r>
            <a:r>
              <a:rPr lang="tr-TR" sz="1600" b="1" dirty="0">
                <a:solidFill>
                  <a:srgbClr val="FF0000"/>
                </a:solidFill>
                <a:latin typeface="Times New Roman" pitchFamily="18" charset="0"/>
                <a:cs typeface="Times New Roman" pitchFamily="18" charset="0"/>
              </a:rPr>
              <a:t>si</a:t>
            </a:r>
            <a:r>
              <a:rPr lang="tr-TR" sz="1600" dirty="0">
                <a:latin typeface="Times New Roman" pitchFamily="18" charset="0"/>
                <a:cs typeface="Times New Roman" pitchFamily="18" charset="0"/>
              </a:rPr>
              <a:t>), Çin hat sanatı (Çin kaligrafisi), Batı hat sanatı (Batı kaligrafisi) gibi...</a:t>
            </a:r>
            <a:br>
              <a:rPr lang="tr-TR" sz="1600" dirty="0">
                <a:latin typeface="Times New Roman" pitchFamily="18" charset="0"/>
                <a:cs typeface="Times New Roman" pitchFamily="18" charset="0"/>
              </a:rPr>
            </a:br>
            <a:br>
              <a:rPr lang="tr-TR" dirty="0"/>
            </a:br>
            <a:endParaRPr lang="tr-TR" dirty="0"/>
          </a:p>
        </p:txBody>
      </p:sp>
      <p:sp>
        <p:nvSpPr>
          <p:cNvPr id="7" name="6 Dikdörtgen"/>
          <p:cNvSpPr/>
          <p:nvPr/>
        </p:nvSpPr>
        <p:spPr>
          <a:xfrm>
            <a:off x="251520" y="4293096"/>
            <a:ext cx="5183560" cy="2800767"/>
          </a:xfrm>
          <a:prstGeom prst="rect">
            <a:avLst/>
          </a:prstGeom>
        </p:spPr>
        <p:txBody>
          <a:bodyPr wrap="square">
            <a:spAutoFit/>
          </a:bodyPr>
          <a:lstStyle/>
          <a:p>
            <a:r>
              <a:rPr lang="tr-TR" sz="1600" dirty="0">
                <a:latin typeface="Times New Roman" pitchFamily="18" charset="0"/>
                <a:cs typeface="Times New Roman" pitchFamily="18" charset="0"/>
              </a:rPr>
              <a:t>Modern hat sanatı işlevsel el ile yazılmış betiklerden ve tasarımlardan işaretlerin </a:t>
            </a:r>
            <a:r>
              <a:rPr lang="tr-TR" sz="1600" b="1" dirty="0">
                <a:solidFill>
                  <a:srgbClr val="FF0000"/>
                </a:solidFill>
                <a:latin typeface="Times New Roman" pitchFamily="18" charset="0"/>
                <a:cs typeface="Times New Roman" pitchFamily="18" charset="0"/>
                <a:hlinkClick r:id="rId9" tooltip="soyut"/>
              </a:rPr>
              <a:t>soyut</a:t>
            </a:r>
            <a:r>
              <a:rPr lang="tr-TR" sz="1600" dirty="0">
                <a:latin typeface="Times New Roman" pitchFamily="18" charset="0"/>
                <a:cs typeface="Times New Roman" pitchFamily="18" charset="0"/>
              </a:rPr>
              <a:t> bir şekilde ifade edildiği ve bazen bu soyutsal ifadenin harflerin okunabilirliğinin yerine geçtiği </a:t>
            </a:r>
            <a:r>
              <a:rPr lang="tr-TR" sz="1600" b="1" dirty="0">
                <a:solidFill>
                  <a:srgbClr val="FF0000"/>
                </a:solidFill>
                <a:latin typeface="Times New Roman" pitchFamily="18" charset="0"/>
                <a:cs typeface="Times New Roman" pitchFamily="18" charset="0"/>
                <a:hlinkClick r:id="rId10" tooltip="güzel sanat"/>
              </a:rPr>
              <a:t>güzel sanat</a:t>
            </a:r>
            <a:r>
              <a:rPr lang="tr-TR" sz="1600" b="1" dirty="0">
                <a:solidFill>
                  <a:srgbClr val="FF0000"/>
                </a:solidFill>
                <a:latin typeface="Times New Roman" pitchFamily="18" charset="0"/>
                <a:cs typeface="Times New Roman" pitchFamily="18" charset="0"/>
              </a:rPr>
              <a:t> </a:t>
            </a:r>
            <a:r>
              <a:rPr lang="tr-TR" sz="1600" dirty="0">
                <a:latin typeface="Times New Roman" pitchFamily="18" charset="0"/>
                <a:cs typeface="Times New Roman" pitchFamily="18" charset="0"/>
              </a:rPr>
              <a:t>eserlerine kadar geniş bir yelpazededir. Klasik hat sanatı tipografiden ve klasik olmayan yazı tiplerinden farklı olsa da bir hat sanatçısı bu alanların hepsinde </a:t>
            </a:r>
            <a:r>
              <a:rPr lang="tr-TR" sz="1600" b="1" dirty="0">
                <a:solidFill>
                  <a:srgbClr val="FF0000"/>
                </a:solidFill>
                <a:latin typeface="Times New Roman" pitchFamily="18" charset="0"/>
                <a:cs typeface="Times New Roman" pitchFamily="18" charset="0"/>
                <a:hlinkClick r:id="rId11"/>
              </a:rPr>
              <a:t>eser</a:t>
            </a:r>
            <a:r>
              <a:rPr lang="tr-TR" sz="1600" dirty="0">
                <a:latin typeface="Times New Roman" pitchFamily="18" charset="0"/>
                <a:cs typeface="Times New Roman" pitchFamily="18" charset="0"/>
              </a:rPr>
              <a:t> verebilir; karakterler tarihsel bir şekilde disipline edilmiş olsalar da yazı anında doğaçlama bir şekilde oluşturulurlar, değişken ve spontanedirler.</a:t>
            </a:r>
            <a:br>
              <a:rPr lang="tr-TR" sz="1600" dirty="0">
                <a:latin typeface="Times New Roman" pitchFamily="18" charset="0"/>
                <a:cs typeface="Times New Roman" pitchFamily="18" charset="0"/>
              </a:rPr>
            </a:br>
            <a:br>
              <a:rPr lang="tr-TR" sz="1600" dirty="0">
                <a:latin typeface="Times New Roman" pitchFamily="18" charset="0"/>
                <a:cs typeface="Times New Roman" pitchFamily="18" charset="0"/>
              </a:rPr>
            </a:br>
            <a:endParaRPr lang="tr-TR" sz="16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2"/>
          </p:nvPr>
        </p:nvSpPr>
        <p:spPr>
          <a:xfrm>
            <a:off x="539552" y="332656"/>
            <a:ext cx="4320480" cy="936104"/>
          </a:xfrm>
        </p:spPr>
        <p:txBody>
          <a:bodyPr>
            <a:normAutofit/>
          </a:bodyPr>
          <a:lstStyle/>
          <a:p>
            <a:r>
              <a:rPr lang="en-US" sz="1600" dirty="0">
                <a:latin typeface="Times New Roman" pitchFamily="18" charset="0"/>
                <a:cs typeface="Times New Roman" pitchFamily="18" charset="0"/>
              </a:rPr>
              <a:t>-</a:t>
            </a:r>
            <a:r>
              <a:rPr lang="tr-TR"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Arapların</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çok</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renkli</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süsleme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üslubuna</a:t>
            </a:r>
            <a:r>
              <a:rPr lang="de-DE" sz="1600" dirty="0">
                <a:latin typeface="Times New Roman" pitchFamily="18" charset="0"/>
                <a:cs typeface="Times New Roman" pitchFamily="18" charset="0"/>
              </a:rPr>
              <a:t> </a:t>
            </a:r>
            <a:r>
              <a:rPr lang="de-DE" sz="1600" b="1" dirty="0">
                <a:solidFill>
                  <a:srgbClr val="FF0000"/>
                </a:solidFill>
                <a:latin typeface="Times New Roman" pitchFamily="18" charset="0"/>
                <a:cs typeface="Times New Roman" pitchFamily="18" charset="0"/>
              </a:rPr>
              <a:t>“</a:t>
            </a:r>
            <a:r>
              <a:rPr lang="de-DE" sz="1600" b="1" dirty="0" err="1">
                <a:solidFill>
                  <a:srgbClr val="FF0000"/>
                </a:solidFill>
                <a:latin typeface="Times New Roman" pitchFamily="18" charset="0"/>
                <a:cs typeface="Times New Roman" pitchFamily="18" charset="0"/>
              </a:rPr>
              <a:t>arabesk</a:t>
            </a:r>
            <a:r>
              <a:rPr lang="de-DE" sz="1600" b="1" dirty="0">
                <a:solidFill>
                  <a:srgbClr val="FF0000"/>
                </a:solidFill>
                <a:latin typeface="Times New Roman" pitchFamily="18" charset="0"/>
                <a:cs typeface="Times New Roman" pitchFamily="18" charset="0"/>
              </a:rPr>
              <a:t>” </a:t>
            </a:r>
            <a:r>
              <a:rPr lang="de-DE" sz="1600" dirty="0" err="1">
                <a:latin typeface="Times New Roman" pitchFamily="18" charset="0"/>
                <a:cs typeface="Times New Roman" pitchFamily="18" charset="0"/>
              </a:rPr>
              <a:t>denir</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Süslemede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geometrik</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desenler</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ve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bitki</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figürleri</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kullanılmıştır</a:t>
            </a:r>
            <a:r>
              <a:rPr lang="de-DE" sz="1600" dirty="0">
                <a:latin typeface="Times New Roman" pitchFamily="18" charset="0"/>
                <a:cs typeface="Times New Roman" pitchFamily="18" charset="0"/>
              </a:rPr>
              <a:t>.</a:t>
            </a:r>
            <a:endParaRPr lang="tr-TR" sz="1600" dirty="0">
              <a:latin typeface="Times New Roman" pitchFamily="18" charset="0"/>
              <a:cs typeface="Times New Roman" pitchFamily="18" charset="0"/>
            </a:endParaRPr>
          </a:p>
          <a:p>
            <a:endParaRPr lang="tr-TR" sz="1600" dirty="0">
              <a:latin typeface="Times New Roman" pitchFamily="18" charset="0"/>
              <a:cs typeface="Times New Roman" pitchFamily="18" charset="0"/>
            </a:endParaRPr>
          </a:p>
        </p:txBody>
      </p:sp>
      <p:pic>
        <p:nvPicPr>
          <p:cNvPr id="32770" name="Picture 2" descr="T%C3%BCrkiye-%C4%B0slam-Sanat%C4%B1"/>
          <p:cNvPicPr>
            <a:picLocks noChangeAspect="1" noChangeArrowheads="1"/>
          </p:cNvPicPr>
          <p:nvPr/>
        </p:nvPicPr>
        <p:blipFill>
          <a:blip r:embed="rId2" cstate="print"/>
          <a:srcRect/>
          <a:stretch>
            <a:fillRect/>
          </a:stretch>
        </p:blipFill>
        <p:spPr bwMode="auto">
          <a:xfrm>
            <a:off x="5076056" y="332656"/>
            <a:ext cx="3816424" cy="30243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6" name="5 Tablo"/>
          <p:cNvGraphicFramePr>
            <a:graphicFrameLocks noGrp="1"/>
          </p:cNvGraphicFramePr>
          <p:nvPr/>
        </p:nvGraphicFramePr>
        <p:xfrm>
          <a:off x="539552" y="1268760"/>
          <a:ext cx="4248472" cy="975360"/>
        </p:xfrm>
        <a:graphic>
          <a:graphicData uri="http://schemas.openxmlformats.org/drawingml/2006/table">
            <a:tbl>
              <a:tblPr/>
              <a:tblGrid>
                <a:gridCol w="4248472">
                  <a:extLst>
                    <a:ext uri="{9D8B030D-6E8A-4147-A177-3AD203B41FA5}">
                      <a16:colId xmlns:a16="http://schemas.microsoft.com/office/drawing/2014/main" val="20000"/>
                    </a:ext>
                  </a:extLst>
                </a:gridCol>
              </a:tblGrid>
              <a:tr h="0">
                <a:tc>
                  <a:txBody>
                    <a:bodyPr/>
                    <a:lstStyle/>
                    <a:p>
                      <a:pPr algn="just">
                        <a:spcAft>
                          <a:spcPts val="0"/>
                        </a:spcAft>
                        <a:tabLst>
                          <a:tab pos="990600" algn="l"/>
                          <a:tab pos="1620520" algn="l"/>
                          <a:tab pos="2250440" algn="l"/>
                          <a:tab pos="2880995" algn="l"/>
                        </a:tabLst>
                      </a:pPr>
                      <a:r>
                        <a:rPr lang="de-DE" sz="1600" b="1" u="sng" dirty="0">
                          <a:solidFill>
                            <a:srgbClr val="FF0000"/>
                          </a:solidFill>
                          <a:latin typeface="Times New Roman"/>
                          <a:ea typeface="Times New Roman"/>
                          <a:cs typeface="Times New Roman"/>
                        </a:rPr>
                        <a:t>UYARI:</a:t>
                      </a:r>
                      <a:r>
                        <a:rPr lang="tr-TR" sz="1600" b="1" u="sng" baseline="0" dirty="0">
                          <a:solidFill>
                            <a:srgbClr val="FF0000"/>
                          </a:solidFill>
                          <a:latin typeface="Times New Roman"/>
                          <a:ea typeface="Times New Roman"/>
                          <a:cs typeface="Times New Roman"/>
                        </a:rPr>
                        <a:t> </a:t>
                      </a:r>
                      <a:r>
                        <a:rPr lang="de-DE" sz="1600" dirty="0" err="1">
                          <a:latin typeface="Times New Roman"/>
                          <a:ea typeface="Times New Roman"/>
                          <a:cs typeface="Times New Roman"/>
                        </a:rPr>
                        <a:t>İslam</a:t>
                      </a:r>
                      <a:r>
                        <a:rPr lang="de-DE" sz="1600" dirty="0">
                          <a:latin typeface="Times New Roman"/>
                          <a:ea typeface="Times New Roman"/>
                          <a:cs typeface="Times New Roman"/>
                        </a:rPr>
                        <a:t> </a:t>
                      </a:r>
                      <a:r>
                        <a:rPr lang="de-DE" sz="1600" dirty="0" err="1">
                          <a:latin typeface="Times New Roman"/>
                          <a:ea typeface="Times New Roman"/>
                          <a:cs typeface="Times New Roman"/>
                        </a:rPr>
                        <a:t>kültür</a:t>
                      </a:r>
                      <a:r>
                        <a:rPr lang="de-DE" sz="1600" dirty="0">
                          <a:latin typeface="Times New Roman"/>
                          <a:ea typeface="Times New Roman"/>
                          <a:cs typeface="Times New Roman"/>
                        </a:rPr>
                        <a:t> </a:t>
                      </a:r>
                      <a:r>
                        <a:rPr lang="de-DE" sz="1600" dirty="0" err="1">
                          <a:latin typeface="Times New Roman"/>
                          <a:ea typeface="Times New Roman"/>
                          <a:cs typeface="Times New Roman"/>
                        </a:rPr>
                        <a:t>ve</a:t>
                      </a:r>
                      <a:r>
                        <a:rPr lang="de-DE" sz="1600" dirty="0">
                          <a:latin typeface="Times New Roman"/>
                          <a:ea typeface="Times New Roman"/>
                          <a:cs typeface="Times New Roman"/>
                        </a:rPr>
                        <a:t> </a:t>
                      </a:r>
                      <a:r>
                        <a:rPr lang="de-DE" sz="1600" dirty="0" err="1">
                          <a:latin typeface="Times New Roman"/>
                          <a:ea typeface="Times New Roman"/>
                          <a:cs typeface="Times New Roman"/>
                        </a:rPr>
                        <a:t>uygarlığı</a:t>
                      </a:r>
                      <a:r>
                        <a:rPr lang="de-DE" sz="1600" dirty="0">
                          <a:latin typeface="Times New Roman"/>
                          <a:ea typeface="Times New Roman"/>
                          <a:cs typeface="Times New Roman"/>
                        </a:rPr>
                        <a:t> </a:t>
                      </a:r>
                      <a:r>
                        <a:rPr lang="de-DE" sz="1600" dirty="0" err="1">
                          <a:latin typeface="Times New Roman"/>
                          <a:ea typeface="Times New Roman"/>
                          <a:cs typeface="Times New Roman"/>
                        </a:rPr>
                        <a:t>İslamiyeti</a:t>
                      </a:r>
                      <a:r>
                        <a:rPr lang="de-DE" sz="1600" dirty="0">
                          <a:latin typeface="Times New Roman"/>
                          <a:ea typeface="Times New Roman"/>
                          <a:cs typeface="Times New Roman"/>
                        </a:rPr>
                        <a:t> </a:t>
                      </a:r>
                      <a:r>
                        <a:rPr lang="de-DE" sz="1600" dirty="0" err="1">
                          <a:latin typeface="Times New Roman"/>
                          <a:ea typeface="Times New Roman"/>
                          <a:cs typeface="Times New Roman"/>
                        </a:rPr>
                        <a:t>kabul</a:t>
                      </a:r>
                      <a:r>
                        <a:rPr lang="de-DE" sz="1600" dirty="0">
                          <a:latin typeface="Times New Roman"/>
                          <a:ea typeface="Times New Roman"/>
                          <a:cs typeface="Times New Roman"/>
                        </a:rPr>
                        <a:t> </a:t>
                      </a:r>
                      <a:r>
                        <a:rPr lang="de-DE" sz="1600" dirty="0" err="1">
                          <a:latin typeface="Times New Roman"/>
                          <a:ea typeface="Times New Roman"/>
                          <a:cs typeface="Times New Roman"/>
                        </a:rPr>
                        <a:t>eden</a:t>
                      </a:r>
                      <a:r>
                        <a:rPr lang="de-DE" sz="1600" dirty="0">
                          <a:latin typeface="Times New Roman"/>
                          <a:ea typeface="Times New Roman"/>
                          <a:cs typeface="Times New Roman"/>
                        </a:rPr>
                        <a:t> </a:t>
                      </a:r>
                      <a:r>
                        <a:rPr lang="de-DE" sz="1600" dirty="0" err="1">
                          <a:latin typeface="Times New Roman"/>
                          <a:ea typeface="Times New Roman"/>
                          <a:cs typeface="Times New Roman"/>
                        </a:rPr>
                        <a:t>toplumların</a:t>
                      </a:r>
                      <a:r>
                        <a:rPr lang="de-DE" sz="1600" dirty="0">
                          <a:latin typeface="Times New Roman"/>
                          <a:ea typeface="Times New Roman"/>
                          <a:cs typeface="Times New Roman"/>
                        </a:rPr>
                        <a:t> </a:t>
                      </a:r>
                      <a:r>
                        <a:rPr lang="de-DE" sz="1600" dirty="0" err="1">
                          <a:latin typeface="Times New Roman"/>
                          <a:ea typeface="Times New Roman"/>
                          <a:cs typeface="Times New Roman"/>
                        </a:rPr>
                        <a:t>ortak</a:t>
                      </a:r>
                      <a:r>
                        <a:rPr lang="de-DE" sz="1600" dirty="0">
                          <a:latin typeface="Times New Roman"/>
                          <a:ea typeface="Times New Roman"/>
                          <a:cs typeface="Times New Roman"/>
                        </a:rPr>
                        <a:t> </a:t>
                      </a:r>
                      <a:r>
                        <a:rPr lang="de-DE" sz="1600" dirty="0" err="1">
                          <a:latin typeface="Times New Roman"/>
                          <a:ea typeface="Times New Roman"/>
                          <a:cs typeface="Times New Roman"/>
                        </a:rPr>
                        <a:t>ürünüdür</a:t>
                      </a:r>
                      <a:r>
                        <a:rPr lang="de-DE" sz="1600" dirty="0">
                          <a:latin typeface="Times New Roman"/>
                          <a:ea typeface="Times New Roman"/>
                          <a:cs typeface="Times New Roman"/>
                        </a:rPr>
                        <a:t>. </a:t>
                      </a:r>
                      <a:r>
                        <a:rPr lang="de-DE" sz="1600" dirty="0" err="1">
                          <a:latin typeface="Times New Roman"/>
                          <a:ea typeface="Times New Roman"/>
                          <a:cs typeface="Times New Roman"/>
                        </a:rPr>
                        <a:t>İslam</a:t>
                      </a:r>
                      <a:r>
                        <a:rPr lang="de-DE" sz="1600" dirty="0">
                          <a:latin typeface="Times New Roman"/>
                          <a:ea typeface="Times New Roman"/>
                          <a:cs typeface="Times New Roman"/>
                        </a:rPr>
                        <a:t> </a:t>
                      </a:r>
                      <a:r>
                        <a:rPr lang="de-DE" sz="1600" dirty="0" err="1">
                          <a:latin typeface="Times New Roman"/>
                          <a:ea typeface="Times New Roman"/>
                          <a:cs typeface="Times New Roman"/>
                        </a:rPr>
                        <a:t>eserlerinin</a:t>
                      </a:r>
                      <a:r>
                        <a:rPr lang="de-DE" sz="1600" dirty="0">
                          <a:latin typeface="Times New Roman"/>
                          <a:ea typeface="Times New Roman"/>
                          <a:cs typeface="Times New Roman"/>
                        </a:rPr>
                        <a:t> </a:t>
                      </a:r>
                      <a:r>
                        <a:rPr lang="de-DE" sz="1600" dirty="0" err="1">
                          <a:latin typeface="Times New Roman"/>
                          <a:ea typeface="Times New Roman"/>
                          <a:cs typeface="Times New Roman"/>
                        </a:rPr>
                        <a:t>yerel</a:t>
                      </a:r>
                      <a:r>
                        <a:rPr lang="de-DE" sz="1600" dirty="0">
                          <a:latin typeface="Times New Roman"/>
                          <a:ea typeface="Times New Roman"/>
                          <a:cs typeface="Times New Roman"/>
                        </a:rPr>
                        <a:t> </a:t>
                      </a:r>
                      <a:r>
                        <a:rPr lang="de-DE" sz="1600" dirty="0" err="1">
                          <a:latin typeface="Times New Roman"/>
                          <a:ea typeface="Times New Roman"/>
                          <a:cs typeface="Times New Roman"/>
                        </a:rPr>
                        <a:t>kültürlerin</a:t>
                      </a:r>
                      <a:r>
                        <a:rPr lang="de-DE" sz="1600" dirty="0">
                          <a:latin typeface="Times New Roman"/>
                          <a:ea typeface="Times New Roman"/>
                          <a:cs typeface="Times New Roman"/>
                        </a:rPr>
                        <a:t> </a:t>
                      </a:r>
                      <a:r>
                        <a:rPr lang="de-DE" sz="1600" dirty="0" err="1">
                          <a:latin typeface="Times New Roman"/>
                          <a:ea typeface="Times New Roman"/>
                          <a:cs typeface="Times New Roman"/>
                        </a:rPr>
                        <a:t>etkisiyle</a:t>
                      </a:r>
                      <a:r>
                        <a:rPr lang="de-DE" sz="1600" dirty="0">
                          <a:latin typeface="Times New Roman"/>
                          <a:ea typeface="Times New Roman"/>
                          <a:cs typeface="Times New Roman"/>
                        </a:rPr>
                        <a:t> her </a:t>
                      </a:r>
                      <a:r>
                        <a:rPr lang="de-DE" sz="1600" dirty="0" err="1">
                          <a:latin typeface="Times New Roman"/>
                          <a:ea typeface="Times New Roman"/>
                          <a:cs typeface="Times New Roman"/>
                        </a:rPr>
                        <a:t>eyalette</a:t>
                      </a:r>
                      <a:r>
                        <a:rPr lang="de-DE" sz="1600" dirty="0">
                          <a:latin typeface="Times New Roman"/>
                          <a:ea typeface="Times New Roman"/>
                          <a:cs typeface="Times New Roman"/>
                        </a:rPr>
                        <a:t> </a:t>
                      </a:r>
                      <a:r>
                        <a:rPr lang="de-DE" sz="1600" dirty="0" err="1">
                          <a:latin typeface="Times New Roman"/>
                          <a:ea typeface="Times New Roman"/>
                          <a:cs typeface="Times New Roman"/>
                        </a:rPr>
                        <a:t>farklı</a:t>
                      </a:r>
                      <a:r>
                        <a:rPr lang="de-DE" sz="1600" dirty="0">
                          <a:latin typeface="Times New Roman"/>
                          <a:ea typeface="Times New Roman"/>
                          <a:cs typeface="Times New Roman"/>
                        </a:rPr>
                        <a:t> </a:t>
                      </a:r>
                      <a:r>
                        <a:rPr lang="de-DE" sz="1600" dirty="0" err="1">
                          <a:latin typeface="Times New Roman"/>
                          <a:ea typeface="Times New Roman"/>
                          <a:cs typeface="Times New Roman"/>
                        </a:rPr>
                        <a:t>nitelikler</a:t>
                      </a:r>
                      <a:r>
                        <a:rPr lang="de-DE" sz="1600" dirty="0">
                          <a:latin typeface="Times New Roman"/>
                          <a:ea typeface="Times New Roman"/>
                          <a:cs typeface="Times New Roman"/>
                        </a:rPr>
                        <a:t> </a:t>
                      </a:r>
                      <a:r>
                        <a:rPr lang="de-DE" sz="1600" dirty="0" err="1">
                          <a:latin typeface="Times New Roman"/>
                          <a:ea typeface="Times New Roman"/>
                          <a:cs typeface="Times New Roman"/>
                        </a:rPr>
                        <a:t>göstermesi</a:t>
                      </a:r>
                      <a:r>
                        <a:rPr lang="de-DE" sz="1600" dirty="0">
                          <a:latin typeface="Times New Roman"/>
                          <a:ea typeface="Times New Roman"/>
                          <a:cs typeface="Times New Roman"/>
                        </a:rPr>
                        <a:t> </a:t>
                      </a:r>
                      <a:r>
                        <a:rPr lang="de-DE" sz="1600" dirty="0" err="1">
                          <a:latin typeface="Times New Roman"/>
                          <a:ea typeface="Times New Roman"/>
                          <a:cs typeface="Times New Roman"/>
                        </a:rPr>
                        <a:t>bu</a:t>
                      </a:r>
                      <a:r>
                        <a:rPr lang="de-DE" sz="1600" dirty="0">
                          <a:latin typeface="Times New Roman"/>
                          <a:ea typeface="Times New Roman"/>
                          <a:cs typeface="Times New Roman"/>
                        </a:rPr>
                        <a:t> </a:t>
                      </a:r>
                      <a:r>
                        <a:rPr lang="de-DE" sz="1600" dirty="0" err="1">
                          <a:latin typeface="Times New Roman"/>
                          <a:ea typeface="Times New Roman"/>
                          <a:cs typeface="Times New Roman"/>
                        </a:rPr>
                        <a:t>durumun</a:t>
                      </a:r>
                      <a:r>
                        <a:rPr lang="de-DE" sz="1600" dirty="0">
                          <a:latin typeface="Times New Roman"/>
                          <a:ea typeface="Times New Roman"/>
                          <a:cs typeface="Times New Roman"/>
                        </a:rPr>
                        <a:t> </a:t>
                      </a:r>
                      <a:r>
                        <a:rPr lang="de-DE" sz="1600" dirty="0" err="1">
                          <a:latin typeface="Times New Roman"/>
                          <a:ea typeface="Times New Roman"/>
                          <a:cs typeface="Times New Roman"/>
                        </a:rPr>
                        <a:t>kanıtıdır</a:t>
                      </a:r>
                      <a:r>
                        <a:rPr lang="de-DE" sz="1600" dirty="0">
                          <a:latin typeface="Times New Roman"/>
                          <a:ea typeface="Times New Roman"/>
                          <a:cs typeface="Times New Roman"/>
                        </a:rPr>
                        <a:t>.</a:t>
                      </a:r>
                      <a:endParaRPr lang="tr-TR" sz="1600" dirty="0">
                        <a:latin typeface="Arial"/>
                        <a:ea typeface="Times New Roman"/>
                        <a:cs typeface="Times New Roman"/>
                      </a:endParaRPr>
                    </a:p>
                  </a:txBody>
                  <a:tcPr marL="44450" marR="4445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277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a:ln>
                <a:noFill/>
              </a:ln>
              <a:solidFill>
                <a:schemeClr val="tx1"/>
              </a:solidFill>
              <a:effectLst/>
              <a:latin typeface="Arial" pitchFamily="34" charset="0"/>
              <a:cs typeface="Arial" pitchFamily="34" charset="0"/>
            </a:endParaRPr>
          </a:p>
        </p:txBody>
      </p:sp>
      <p:sp>
        <p:nvSpPr>
          <p:cNvPr id="32773" name="AutoShape 5" descr="http://galeri.uludagsozluk.com/54/kulak-mollasi-turk-milleti-ve-turk-filmleri_28485.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2775" name="Picture 7" descr="http://galeri.uludagsozluk.com/54/kulak-mollasi-turk-milleti-ve-turk-filmleri_28485.jpg"/>
          <p:cNvPicPr>
            <a:picLocks noChangeAspect="1" noChangeArrowheads="1"/>
          </p:cNvPicPr>
          <p:nvPr/>
        </p:nvPicPr>
        <p:blipFill>
          <a:blip r:embed="rId3" cstate="print"/>
          <a:srcRect/>
          <a:stretch>
            <a:fillRect/>
          </a:stretch>
        </p:blipFill>
        <p:spPr bwMode="auto">
          <a:xfrm>
            <a:off x="5076056" y="3645024"/>
            <a:ext cx="3816424" cy="295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2777" name="Picture 9" descr="http://www.hatdergisi.com/T%C3%9CRK%20%C4%B0SLAM%20SANATLARI/AH%C5%9EAP%20OYMA/3.jpg"/>
          <p:cNvPicPr>
            <a:picLocks noChangeAspect="1" noChangeArrowheads="1"/>
          </p:cNvPicPr>
          <p:nvPr/>
        </p:nvPicPr>
        <p:blipFill>
          <a:blip r:embed="rId4" cstate="print"/>
          <a:srcRect/>
          <a:stretch>
            <a:fillRect/>
          </a:stretch>
        </p:blipFill>
        <p:spPr bwMode="auto">
          <a:xfrm>
            <a:off x="395536" y="2636912"/>
            <a:ext cx="4392488" cy="3960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encrypted-tbn2.gstatic.com/images?q=tbn:ANd9GcSbYsk-SFJih4PbKN_qUdmuLKhRCmbMPKO6i-ZHdkc0Iyzk4ER17w"/>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2 Metin kutusu"/>
          <p:cNvSpPr txBox="1"/>
          <p:nvPr/>
        </p:nvSpPr>
        <p:spPr>
          <a:xfrm>
            <a:off x="2915816" y="2132856"/>
            <a:ext cx="3528392" cy="1569660"/>
          </a:xfrm>
          <a:prstGeom prst="rect">
            <a:avLst/>
          </a:prstGeom>
          <a:noFill/>
        </p:spPr>
        <p:txBody>
          <a:bodyPr wrap="square" rtlCol="0">
            <a:spAutoFit/>
          </a:bodyPr>
          <a:lstStyle/>
          <a:p>
            <a:pPr algn="ctr"/>
            <a:r>
              <a:rPr lang="tr-TR" sz="4800" b="1" dirty="0">
                <a:solidFill>
                  <a:srgbClr val="00B050"/>
                </a:solidFill>
              </a:rPr>
              <a:t>‘’KONULARI TEKRAR ET’’</a:t>
            </a:r>
          </a:p>
        </p:txBody>
      </p:sp>
      <p:sp>
        <p:nvSpPr>
          <p:cNvPr id="4" name="3 Metin kutusu"/>
          <p:cNvSpPr txBox="1"/>
          <p:nvPr/>
        </p:nvSpPr>
        <p:spPr>
          <a:xfrm>
            <a:off x="3059832" y="3933056"/>
            <a:ext cx="3096344" cy="738664"/>
          </a:xfrm>
          <a:prstGeom prst="rect">
            <a:avLst/>
          </a:prstGeom>
          <a:noFill/>
        </p:spPr>
        <p:txBody>
          <a:bodyPr wrap="square" rtlCol="0">
            <a:spAutoFit/>
          </a:bodyPr>
          <a:lstStyle/>
          <a:p>
            <a:pPr algn="ctr"/>
            <a:r>
              <a:rPr lang="tr-TR" sz="2100" b="1" dirty="0">
                <a:solidFill>
                  <a:srgbClr val="00B050"/>
                </a:solidFill>
              </a:rPr>
              <a:t>TARİH ÖĞRETMENİ: HÜSEYİN BORA ÇELİK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179512" y="476672"/>
            <a:ext cx="424847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İSLAM KÜLTÜR UYGARLIĞI</a:t>
            </a:r>
            <a:endParaRPr kumimoji="0" lang="tr-TR"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1. Devlet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Yönetimi</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Peygamber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halifeler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devlet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başkanı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işlerinin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ordunun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da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başkomutanıdır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Yönetim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örgütlerinin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kurulmasına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Ömer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zamanında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başlanmıştır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Vezirlik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makamı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divan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örgütü</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Sasani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devlet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örgütü</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örnek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alınarak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Abbasiler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tarafından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kurulmuştur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lang="tr-TR" sz="1600" dirty="0">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2. </a:t>
            </a:r>
            <a:r>
              <a:rPr kumimoji="0" lang="en-US"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Ordu</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Hz.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Muhammed</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Ebubekir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dönemlerinde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ordu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gönüllülerden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Hz. Ömer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düzenli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devamlı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orduları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Eyaletlerde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Cünd</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adı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verilen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ordugahlar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dönemde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oluşturulmuştur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600" b="0" i="0" u="none" strike="noStrike" cap="none" normalizeH="0" baseline="0" dirty="0">
              <a:ln>
                <a:noFill/>
              </a:ln>
              <a:solidFill>
                <a:schemeClr val="tx1"/>
              </a:solidFill>
              <a:effectLst/>
              <a:latin typeface="Arial" pitchFamily="34" charset="0"/>
              <a:cs typeface="Arial" pitchFamily="34" charset="0"/>
            </a:endParaRPr>
          </a:p>
        </p:txBody>
      </p:sp>
      <p:sp>
        <p:nvSpPr>
          <p:cNvPr id="13314" name="Rectangle 2"/>
          <p:cNvSpPr>
            <a:spLocks noChangeArrowheads="1"/>
          </p:cNvSpPr>
          <p:nvPr/>
        </p:nvSpPr>
        <p:spPr bwMode="auto">
          <a:xfrm>
            <a:off x="251520" y="4725144"/>
            <a:ext cx="4176464"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Osman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zamanında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İslam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denizciliği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başlamıştır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İlk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İslam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donanmasını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Şam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valisi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Muaviye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Abbasiler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döneminde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ordunun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çoğunluğu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Türklerden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pic>
        <p:nvPicPr>
          <p:cNvPr id="13315" name="Picture 3" descr="4321"/>
          <p:cNvPicPr>
            <a:picLocks noChangeAspect="1" noChangeArrowheads="1"/>
          </p:cNvPicPr>
          <p:nvPr/>
        </p:nvPicPr>
        <p:blipFill>
          <a:blip r:embed="rId2" cstate="print"/>
          <a:srcRect/>
          <a:stretch>
            <a:fillRect/>
          </a:stretch>
        </p:blipFill>
        <p:spPr bwMode="auto">
          <a:xfrm>
            <a:off x="4499992" y="260648"/>
            <a:ext cx="4392488" cy="3096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194" name="Picture 2" descr="http://2.bp.blogspot.com/-EusS-y8zqIQ/UBLljaqIXpI/AAAAAAAAAa0/BfcypUgVdt0/s1600/battleofyarmuk.jpg"/>
          <p:cNvPicPr>
            <a:picLocks noChangeAspect="1" noChangeArrowheads="1"/>
          </p:cNvPicPr>
          <p:nvPr/>
        </p:nvPicPr>
        <p:blipFill>
          <a:blip r:embed="rId3" cstate="print"/>
          <a:srcRect/>
          <a:stretch>
            <a:fillRect/>
          </a:stretch>
        </p:blipFill>
        <p:spPr bwMode="auto">
          <a:xfrm>
            <a:off x="4499992" y="3573016"/>
            <a:ext cx="4392488" cy="30140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79512" y="188640"/>
            <a:ext cx="4572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3.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Hukuk</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hükümlerinden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yararlanılarak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şeriat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hukuku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oluşturulmuştur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Kurallar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Muhammed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tarafından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oluşturulmaya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başlanmıştır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sp>
        <p:nvSpPr>
          <p:cNvPr id="26626" name="Rectangle 2"/>
          <p:cNvSpPr>
            <a:spLocks noChangeArrowheads="1"/>
          </p:cNvSpPr>
          <p:nvPr/>
        </p:nvSpPr>
        <p:spPr bwMode="auto">
          <a:xfrm>
            <a:off x="179512" y="1484784"/>
            <a:ext cx="439248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4.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Hazine</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ve</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Gelirler</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Devlet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gelirlerinin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çoğu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Muhammed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tarafından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belirlenmiştir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Hz. Ömer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gelirleri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toplamak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için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maliye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örgütünü</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kurmuş</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Beyt'ül</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Mâl</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adı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verilen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hazineyi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oluşturmuştur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sp>
        <p:nvSpPr>
          <p:cNvPr id="26627" name="Rectangle 3"/>
          <p:cNvSpPr>
            <a:spLocks noChangeArrowheads="1"/>
          </p:cNvSpPr>
          <p:nvPr/>
        </p:nvSpPr>
        <p:spPr bwMode="auto">
          <a:xfrm>
            <a:off x="251520" y="2852936"/>
            <a:ext cx="439248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Hazine</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Gelirleri</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 </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a. Hums-u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Şer'i</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Savaş</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ganimetlerinin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1/5'i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b.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Öşür</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Müslümanların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ödediği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1/10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tutarındaki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toprak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vergisi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c.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Haraç</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Müslüman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olmayanların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ödediği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1/8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lik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toprak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vergisi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d</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Cizye</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Müslüman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olmayan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erkeklerin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askerlik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çağında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ödediği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vergi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e.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Zekat</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Varlıklı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Müslümanların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yılda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bir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kez</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ödediği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sosyal</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dayanışma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amaçlı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dini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vergi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f.</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Bağlı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devlet</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beyliklerden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alınan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yıllık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haraçlar</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g.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Gümrük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vergileri</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h.</a:t>
            </a:r>
            <a:r>
              <a:rPr kumimoji="0" lang="de-DE" sz="1600" b="0"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Maden,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tuzla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orman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gelirleri</a:t>
            </a: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cxnSp>
        <p:nvCxnSpPr>
          <p:cNvPr id="8" name="7 Düz Bağlayıcı"/>
          <p:cNvCxnSpPr/>
          <p:nvPr/>
        </p:nvCxnSpPr>
        <p:spPr>
          <a:xfrm>
            <a:off x="4860032" y="188640"/>
            <a:ext cx="0" cy="648072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8 Tablo"/>
          <p:cNvGraphicFramePr>
            <a:graphicFrameLocks noGrp="1"/>
          </p:cNvGraphicFramePr>
          <p:nvPr/>
        </p:nvGraphicFramePr>
        <p:xfrm>
          <a:off x="5004048" y="188640"/>
          <a:ext cx="3960440" cy="1463040"/>
        </p:xfrm>
        <a:graphic>
          <a:graphicData uri="http://schemas.openxmlformats.org/drawingml/2006/table">
            <a:tbl>
              <a:tblPr/>
              <a:tblGrid>
                <a:gridCol w="3960440">
                  <a:extLst>
                    <a:ext uri="{9D8B030D-6E8A-4147-A177-3AD203B41FA5}">
                      <a16:colId xmlns:a16="http://schemas.microsoft.com/office/drawing/2014/main" val="20000"/>
                    </a:ext>
                  </a:extLst>
                </a:gridCol>
              </a:tblGrid>
              <a:tr h="1080120">
                <a:tc>
                  <a:txBody>
                    <a:bodyPr/>
                    <a:lstStyle/>
                    <a:p>
                      <a:pPr>
                        <a:spcAft>
                          <a:spcPts val="0"/>
                        </a:spcAft>
                        <a:tabLst>
                          <a:tab pos="990600" algn="l"/>
                          <a:tab pos="1620520" algn="l"/>
                          <a:tab pos="2250440" algn="l"/>
                          <a:tab pos="2880995" algn="l"/>
                        </a:tabLst>
                      </a:pPr>
                      <a:r>
                        <a:rPr lang="de-DE" sz="1600" b="1" u="sng" dirty="0">
                          <a:solidFill>
                            <a:srgbClr val="FF0000"/>
                          </a:solidFill>
                          <a:latin typeface="Times New Roman"/>
                          <a:ea typeface="Times New Roman"/>
                          <a:cs typeface="Times New Roman"/>
                        </a:rPr>
                        <a:t>UYARI : </a:t>
                      </a:r>
                      <a:r>
                        <a:rPr lang="de-DE" sz="1600" dirty="0">
                          <a:latin typeface="Times New Roman"/>
                          <a:ea typeface="Times New Roman"/>
                          <a:cs typeface="Times New Roman"/>
                        </a:rPr>
                        <a:t>Hz. Ömer </a:t>
                      </a:r>
                      <a:r>
                        <a:rPr lang="de-DE" sz="1600" dirty="0" err="1">
                          <a:latin typeface="Times New Roman"/>
                          <a:ea typeface="Times New Roman"/>
                          <a:cs typeface="Times New Roman"/>
                        </a:rPr>
                        <a:t>zamanında</a:t>
                      </a:r>
                      <a:r>
                        <a:rPr lang="de-DE" sz="1600" dirty="0">
                          <a:latin typeface="Times New Roman"/>
                          <a:ea typeface="Times New Roman"/>
                          <a:cs typeface="Times New Roman"/>
                        </a:rPr>
                        <a:t> </a:t>
                      </a:r>
                      <a:r>
                        <a:rPr lang="de-DE" sz="1600" dirty="0" err="1">
                          <a:latin typeface="Times New Roman"/>
                          <a:ea typeface="Times New Roman"/>
                          <a:cs typeface="Times New Roman"/>
                        </a:rPr>
                        <a:t>devlet</a:t>
                      </a:r>
                      <a:r>
                        <a:rPr lang="de-DE" sz="1600" dirty="0">
                          <a:latin typeface="Times New Roman"/>
                          <a:ea typeface="Times New Roman"/>
                          <a:cs typeface="Times New Roman"/>
                        </a:rPr>
                        <a:t> </a:t>
                      </a:r>
                      <a:r>
                        <a:rPr lang="de-DE" sz="1600" dirty="0" err="1">
                          <a:latin typeface="Times New Roman"/>
                          <a:ea typeface="Times New Roman"/>
                          <a:cs typeface="Times New Roman"/>
                        </a:rPr>
                        <a:t>kurumlar-nın</a:t>
                      </a:r>
                      <a:r>
                        <a:rPr lang="de-DE" sz="1600" dirty="0">
                          <a:latin typeface="Times New Roman"/>
                          <a:ea typeface="Times New Roman"/>
                          <a:cs typeface="Times New Roman"/>
                        </a:rPr>
                        <a:t> </a:t>
                      </a:r>
                      <a:r>
                        <a:rPr lang="de-DE" sz="1600" dirty="0" err="1">
                          <a:latin typeface="Times New Roman"/>
                          <a:ea typeface="Times New Roman"/>
                          <a:cs typeface="Times New Roman"/>
                        </a:rPr>
                        <a:t>giderlerini</a:t>
                      </a:r>
                      <a:r>
                        <a:rPr lang="de-DE" sz="1600" dirty="0">
                          <a:latin typeface="Times New Roman"/>
                          <a:ea typeface="Times New Roman"/>
                          <a:cs typeface="Times New Roman"/>
                        </a:rPr>
                        <a:t> </a:t>
                      </a:r>
                      <a:r>
                        <a:rPr lang="de-DE" sz="1600" dirty="0" err="1">
                          <a:latin typeface="Times New Roman"/>
                          <a:ea typeface="Times New Roman"/>
                          <a:cs typeface="Times New Roman"/>
                        </a:rPr>
                        <a:t>karşılamak</a:t>
                      </a:r>
                      <a:r>
                        <a:rPr lang="de-DE" sz="1600" dirty="0">
                          <a:latin typeface="Times New Roman"/>
                          <a:ea typeface="Times New Roman"/>
                          <a:cs typeface="Times New Roman"/>
                        </a:rPr>
                        <a:t> </a:t>
                      </a:r>
                      <a:r>
                        <a:rPr lang="de-DE" sz="1600" dirty="0" err="1">
                          <a:latin typeface="Times New Roman"/>
                          <a:ea typeface="Times New Roman"/>
                          <a:cs typeface="Times New Roman"/>
                        </a:rPr>
                        <a:t>için</a:t>
                      </a:r>
                      <a:r>
                        <a:rPr lang="de-DE" sz="1600" dirty="0">
                          <a:latin typeface="Times New Roman"/>
                          <a:ea typeface="Times New Roman"/>
                          <a:cs typeface="Times New Roman"/>
                        </a:rPr>
                        <a:t> </a:t>
                      </a:r>
                      <a:r>
                        <a:rPr lang="de-DE" sz="1600" dirty="0" err="1">
                          <a:latin typeface="Times New Roman"/>
                          <a:ea typeface="Times New Roman"/>
                          <a:cs typeface="Times New Roman"/>
                        </a:rPr>
                        <a:t>bazı</a:t>
                      </a:r>
                      <a:r>
                        <a:rPr lang="de-DE" sz="1600" dirty="0">
                          <a:latin typeface="Times New Roman"/>
                          <a:ea typeface="Times New Roman"/>
                          <a:cs typeface="Times New Roman"/>
                        </a:rPr>
                        <a:t> </a:t>
                      </a:r>
                      <a:r>
                        <a:rPr lang="de-DE" sz="1600" dirty="0" err="1">
                          <a:latin typeface="Times New Roman"/>
                          <a:ea typeface="Times New Roman"/>
                          <a:cs typeface="Times New Roman"/>
                        </a:rPr>
                        <a:t>toprakların</a:t>
                      </a:r>
                      <a:r>
                        <a:rPr lang="de-DE" sz="1600" dirty="0">
                          <a:latin typeface="Times New Roman"/>
                          <a:ea typeface="Times New Roman"/>
                          <a:cs typeface="Times New Roman"/>
                        </a:rPr>
                        <a:t> </a:t>
                      </a:r>
                      <a:r>
                        <a:rPr lang="de-DE" sz="1600" dirty="0" err="1">
                          <a:latin typeface="Times New Roman"/>
                          <a:ea typeface="Times New Roman"/>
                          <a:cs typeface="Times New Roman"/>
                        </a:rPr>
                        <a:t>vergileri</a:t>
                      </a:r>
                      <a:r>
                        <a:rPr lang="de-DE" sz="1600" dirty="0">
                          <a:latin typeface="Times New Roman"/>
                          <a:ea typeface="Times New Roman"/>
                          <a:cs typeface="Times New Roman"/>
                        </a:rPr>
                        <a:t> </a:t>
                      </a:r>
                      <a:r>
                        <a:rPr lang="de-DE" sz="1600" dirty="0" err="1">
                          <a:latin typeface="Times New Roman"/>
                          <a:ea typeface="Times New Roman"/>
                          <a:cs typeface="Times New Roman"/>
                        </a:rPr>
                        <a:t>ayrıldı</a:t>
                      </a:r>
                      <a:r>
                        <a:rPr lang="de-DE" sz="1600" dirty="0">
                          <a:latin typeface="Times New Roman"/>
                          <a:ea typeface="Times New Roman"/>
                          <a:cs typeface="Times New Roman"/>
                        </a:rPr>
                        <a:t>. </a:t>
                      </a:r>
                      <a:r>
                        <a:rPr lang="de-DE" sz="1600" dirty="0" err="1">
                          <a:latin typeface="Times New Roman"/>
                          <a:ea typeface="Times New Roman"/>
                          <a:cs typeface="Times New Roman"/>
                        </a:rPr>
                        <a:t>Bu</a:t>
                      </a:r>
                      <a:r>
                        <a:rPr lang="de-DE" sz="1600" dirty="0">
                          <a:latin typeface="Times New Roman"/>
                          <a:ea typeface="Times New Roman"/>
                          <a:cs typeface="Times New Roman"/>
                        </a:rPr>
                        <a:t> </a:t>
                      </a:r>
                      <a:r>
                        <a:rPr lang="de-DE" sz="1600" dirty="0" err="1">
                          <a:latin typeface="Times New Roman"/>
                          <a:ea typeface="Times New Roman"/>
                          <a:cs typeface="Times New Roman"/>
                        </a:rPr>
                        <a:t>vergiler</a:t>
                      </a:r>
                      <a:r>
                        <a:rPr lang="de-DE" sz="1600" dirty="0">
                          <a:latin typeface="Times New Roman"/>
                          <a:ea typeface="Times New Roman"/>
                          <a:cs typeface="Times New Roman"/>
                        </a:rPr>
                        <a:t> </a:t>
                      </a:r>
                      <a:r>
                        <a:rPr lang="de-DE" sz="1600" dirty="0" err="1">
                          <a:latin typeface="Times New Roman"/>
                          <a:ea typeface="Times New Roman"/>
                          <a:cs typeface="Times New Roman"/>
                        </a:rPr>
                        <a:t>memurlar</a:t>
                      </a:r>
                      <a:r>
                        <a:rPr lang="de-DE" sz="1600" dirty="0">
                          <a:latin typeface="Times New Roman"/>
                          <a:ea typeface="Times New Roman"/>
                          <a:cs typeface="Times New Roman"/>
                        </a:rPr>
                        <a:t> </a:t>
                      </a:r>
                      <a:r>
                        <a:rPr lang="de-DE" sz="1600" dirty="0" err="1">
                          <a:latin typeface="Times New Roman"/>
                          <a:ea typeface="Times New Roman"/>
                          <a:cs typeface="Times New Roman"/>
                        </a:rPr>
                        <a:t>tarafından</a:t>
                      </a:r>
                      <a:r>
                        <a:rPr lang="de-DE" sz="1600" dirty="0">
                          <a:latin typeface="Times New Roman"/>
                          <a:ea typeface="Times New Roman"/>
                          <a:cs typeface="Times New Roman"/>
                        </a:rPr>
                        <a:t> </a:t>
                      </a:r>
                      <a:r>
                        <a:rPr lang="de-DE" sz="1600" dirty="0" err="1">
                          <a:latin typeface="Times New Roman"/>
                          <a:ea typeface="Times New Roman"/>
                          <a:cs typeface="Times New Roman"/>
                        </a:rPr>
                        <a:t>toplanarak</a:t>
                      </a:r>
                      <a:r>
                        <a:rPr lang="de-DE" sz="1600" dirty="0">
                          <a:latin typeface="Times New Roman"/>
                          <a:ea typeface="Times New Roman"/>
                          <a:cs typeface="Times New Roman"/>
                        </a:rPr>
                        <a:t> </a:t>
                      </a:r>
                      <a:r>
                        <a:rPr lang="de-DE" sz="1600" dirty="0" err="1">
                          <a:latin typeface="Times New Roman"/>
                          <a:ea typeface="Times New Roman"/>
                          <a:cs typeface="Times New Roman"/>
                        </a:rPr>
                        <a:t>kurumlar</a:t>
                      </a:r>
                      <a:r>
                        <a:rPr lang="de-DE" sz="1600" dirty="0">
                          <a:latin typeface="Times New Roman"/>
                          <a:ea typeface="Times New Roman"/>
                          <a:cs typeface="Times New Roman"/>
                        </a:rPr>
                        <a:t> </a:t>
                      </a:r>
                      <a:r>
                        <a:rPr lang="de-DE" sz="1600" dirty="0" err="1">
                          <a:latin typeface="Times New Roman"/>
                          <a:ea typeface="Times New Roman"/>
                          <a:cs typeface="Times New Roman"/>
                        </a:rPr>
                        <a:t>için</a:t>
                      </a:r>
                      <a:r>
                        <a:rPr lang="de-DE" sz="1600" dirty="0">
                          <a:latin typeface="Times New Roman"/>
                          <a:ea typeface="Times New Roman"/>
                          <a:cs typeface="Times New Roman"/>
                        </a:rPr>
                        <a:t> </a:t>
                      </a:r>
                      <a:r>
                        <a:rPr lang="de-DE" sz="1600" dirty="0" err="1">
                          <a:latin typeface="Times New Roman"/>
                          <a:ea typeface="Times New Roman"/>
                          <a:cs typeface="Times New Roman"/>
                        </a:rPr>
                        <a:t>harcandı</a:t>
                      </a:r>
                      <a:r>
                        <a:rPr lang="de-DE" sz="1600" dirty="0">
                          <a:latin typeface="Times New Roman"/>
                          <a:ea typeface="Times New Roman"/>
                          <a:cs typeface="Times New Roman"/>
                        </a:rPr>
                        <a:t>. </a:t>
                      </a:r>
                      <a:r>
                        <a:rPr lang="de-DE" sz="1600" dirty="0" err="1">
                          <a:latin typeface="Times New Roman"/>
                          <a:ea typeface="Times New Roman"/>
                          <a:cs typeface="Times New Roman"/>
                        </a:rPr>
                        <a:t>Böylece</a:t>
                      </a:r>
                      <a:r>
                        <a:rPr lang="de-DE" sz="1600" dirty="0">
                          <a:latin typeface="Times New Roman"/>
                          <a:ea typeface="Times New Roman"/>
                          <a:cs typeface="Times New Roman"/>
                        </a:rPr>
                        <a:t> </a:t>
                      </a:r>
                      <a:r>
                        <a:rPr lang="de-DE" sz="1600" b="1" i="1" dirty="0">
                          <a:solidFill>
                            <a:srgbClr val="FF0000"/>
                          </a:solidFill>
                          <a:latin typeface="Times New Roman"/>
                          <a:ea typeface="Times New Roman"/>
                          <a:cs typeface="Times New Roman"/>
                        </a:rPr>
                        <a:t>"</a:t>
                      </a:r>
                      <a:r>
                        <a:rPr lang="de-DE" sz="1600" b="1" i="1" dirty="0" err="1">
                          <a:solidFill>
                            <a:srgbClr val="FF0000"/>
                          </a:solidFill>
                          <a:latin typeface="Times New Roman"/>
                          <a:ea typeface="Times New Roman"/>
                          <a:cs typeface="Times New Roman"/>
                        </a:rPr>
                        <a:t>ikta</a:t>
                      </a:r>
                      <a:r>
                        <a:rPr lang="de-DE" sz="1600" b="1" i="1" dirty="0">
                          <a:solidFill>
                            <a:srgbClr val="FF0000"/>
                          </a:solidFill>
                          <a:latin typeface="Times New Roman"/>
                          <a:ea typeface="Times New Roman"/>
                          <a:cs typeface="Times New Roman"/>
                        </a:rPr>
                        <a:t> </a:t>
                      </a:r>
                      <a:r>
                        <a:rPr lang="de-DE" sz="1600" b="1" i="1" dirty="0" err="1">
                          <a:solidFill>
                            <a:srgbClr val="FF0000"/>
                          </a:solidFill>
                          <a:latin typeface="Times New Roman"/>
                          <a:ea typeface="Times New Roman"/>
                          <a:cs typeface="Times New Roman"/>
                        </a:rPr>
                        <a:t>sistemi</a:t>
                      </a:r>
                      <a:r>
                        <a:rPr lang="de-DE" sz="1600" b="1" i="1" dirty="0">
                          <a:solidFill>
                            <a:srgbClr val="FF0000"/>
                          </a:solidFill>
                          <a:latin typeface="Times New Roman"/>
                          <a:ea typeface="Times New Roman"/>
                          <a:cs typeface="Times New Roman"/>
                        </a:rPr>
                        <a:t>"</a:t>
                      </a:r>
                      <a:r>
                        <a:rPr lang="de-DE" sz="1600" dirty="0">
                          <a:solidFill>
                            <a:srgbClr val="FF0000"/>
                          </a:solidFill>
                          <a:latin typeface="Times New Roman"/>
                          <a:ea typeface="Times New Roman"/>
                          <a:cs typeface="Times New Roman"/>
                        </a:rPr>
                        <a:t> </a:t>
                      </a:r>
                      <a:r>
                        <a:rPr lang="de-DE" sz="1600" dirty="0" err="1">
                          <a:latin typeface="Times New Roman"/>
                          <a:ea typeface="Times New Roman"/>
                          <a:cs typeface="Times New Roman"/>
                        </a:rPr>
                        <a:t>oluşturulmuş</a:t>
                      </a:r>
                      <a:r>
                        <a:rPr lang="de-DE" sz="1600" dirty="0">
                          <a:latin typeface="Times New Roman"/>
                          <a:ea typeface="Times New Roman"/>
                          <a:cs typeface="Times New Roman"/>
                        </a:rPr>
                        <a:t> </a:t>
                      </a:r>
                      <a:r>
                        <a:rPr lang="de-DE" sz="1600" dirty="0" err="1">
                          <a:latin typeface="Times New Roman"/>
                          <a:ea typeface="Times New Roman"/>
                          <a:cs typeface="Times New Roman"/>
                        </a:rPr>
                        <a:t>oldu</a:t>
                      </a:r>
                      <a:r>
                        <a:rPr lang="de-DE" sz="1600" dirty="0">
                          <a:latin typeface="Times New Roman"/>
                          <a:ea typeface="Times New Roman"/>
                          <a:cs typeface="Times New Roman"/>
                        </a:rPr>
                        <a:t>.</a:t>
                      </a:r>
                      <a:endParaRPr lang="tr-TR" sz="1600" dirty="0">
                        <a:latin typeface="Arial"/>
                        <a:ea typeface="Times New Roman"/>
                        <a:cs typeface="Times New Roman"/>
                      </a:endParaRPr>
                    </a:p>
                  </a:txBody>
                  <a:tcPr marL="44450" marR="4445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6628" name="Rectangle 4"/>
          <p:cNvSpPr>
            <a:spLocks noChangeArrowheads="1"/>
          </p:cNvSpPr>
          <p:nvPr/>
        </p:nvSpPr>
        <p:spPr bwMode="auto">
          <a:xfrm>
            <a:off x="4932040" y="1711261"/>
            <a:ext cx="42119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Üzeri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Arapça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yazılı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ilk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altın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parayı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Emevi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halifesi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Abdülmelik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bastırmıştır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600" b="0" i="0" u="none" strike="noStrike" cap="none" normalizeH="0" baseline="0" dirty="0">
              <a:ln>
                <a:noFill/>
              </a:ln>
              <a:solidFill>
                <a:schemeClr val="tx1"/>
              </a:solidFill>
              <a:effectLst/>
              <a:latin typeface="Arial" pitchFamily="34" charset="0"/>
              <a:cs typeface="Arial" pitchFamily="34" charset="0"/>
            </a:endParaRPr>
          </a:p>
        </p:txBody>
      </p:sp>
      <p:pic>
        <p:nvPicPr>
          <p:cNvPr id="11" name="10 Resim" descr="hazine.jpg"/>
          <p:cNvPicPr>
            <a:picLocks noChangeAspect="1"/>
          </p:cNvPicPr>
          <p:nvPr/>
        </p:nvPicPr>
        <p:blipFill>
          <a:blip r:embed="rId2" cstate="print"/>
          <a:stretch>
            <a:fillRect/>
          </a:stretch>
        </p:blipFill>
        <p:spPr>
          <a:xfrm>
            <a:off x="5076056" y="2564904"/>
            <a:ext cx="3888432" cy="38884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3995936" y="260648"/>
            <a:ext cx="493204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5.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Eğitim-Öğretim</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Din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ve</a:t>
            </a: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Bilim</a:t>
            </a:r>
            <a:endParaRPr kumimoji="0" lang="de-DE" sz="1600" b="0" i="0" u="none" strike="noStrike" cap="none" normalizeH="0" baseline="0" dirty="0">
              <a:ln>
                <a:noFill/>
              </a:ln>
              <a:solidFill>
                <a:srgbClr val="FF0000"/>
              </a:solidFill>
              <a:effectLst/>
              <a:latin typeface="Arial" pitchFamily="34" charset="0"/>
              <a:cs typeface="Arial" pitchFamily="34" charset="0"/>
            </a:endParaRPr>
          </a:p>
        </p:txBody>
      </p:sp>
      <p:pic>
        <p:nvPicPr>
          <p:cNvPr id="27650" name="Picture 2" descr="http://tarihsitem.com/kultur_medeniyet/turklerde_bilim/Turklerde_Bilim_2.jpg"/>
          <p:cNvPicPr>
            <a:picLocks noChangeAspect="1" noChangeArrowheads="1"/>
          </p:cNvPicPr>
          <p:nvPr/>
        </p:nvPicPr>
        <p:blipFill>
          <a:blip r:embed="rId2" r:link="rId3" cstate="print"/>
          <a:srcRect/>
          <a:stretch>
            <a:fillRect/>
          </a:stretch>
        </p:blipFill>
        <p:spPr bwMode="auto">
          <a:xfrm>
            <a:off x="179512" y="260648"/>
            <a:ext cx="3528392" cy="2304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7651" name="Rectangle 3"/>
          <p:cNvSpPr>
            <a:spLocks noChangeArrowheads="1"/>
          </p:cNvSpPr>
          <p:nvPr/>
        </p:nvSpPr>
        <p:spPr bwMode="auto">
          <a:xfrm>
            <a:off x="3779912" y="620688"/>
            <a:ext cx="565212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İslam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Devleti’nde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öğretim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camide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başlardı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Orta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yüksek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dereceli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okullar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medreseler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Abbasiler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tarafından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açıldı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de-DE"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5" name="4 Dikdörtgen"/>
          <p:cNvSpPr/>
          <p:nvPr/>
        </p:nvSpPr>
        <p:spPr>
          <a:xfrm>
            <a:off x="3815408" y="1484784"/>
            <a:ext cx="5328592" cy="1077218"/>
          </a:xfrm>
          <a:prstGeom prst="rect">
            <a:avLst/>
          </a:prstGeom>
        </p:spPr>
        <p:txBody>
          <a:bodyPr wrap="square">
            <a:spAutoFit/>
          </a:bodyPr>
          <a:lstStyle/>
          <a:p>
            <a:r>
              <a:rPr lang="de-DE" sz="1600" b="1" u="sng" dirty="0">
                <a:solidFill>
                  <a:srgbClr val="FF0000"/>
                </a:solidFill>
              </a:rPr>
              <a:t>UYARI :</a:t>
            </a:r>
            <a:r>
              <a:rPr lang="de-DE" sz="1600" b="1" dirty="0">
                <a:solidFill>
                  <a:srgbClr val="FF0000"/>
                </a:solidFill>
              </a:rPr>
              <a:t> </a:t>
            </a:r>
            <a:r>
              <a:rPr lang="de-DE" sz="1600" dirty="0" err="1">
                <a:latin typeface="Times New Roman" pitchFamily="18" charset="0"/>
                <a:cs typeface="Times New Roman" pitchFamily="18" charset="0"/>
              </a:rPr>
              <a:t>İslam</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dünyasında</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eğitim</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öğretim</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ve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bilimin</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gelişmesini</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sağlayan</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etken</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halife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ve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devlet</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adamlarının</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desteğidir</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Bağdat'ta</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ortaya</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çıkan</a:t>
            </a:r>
            <a:r>
              <a:rPr lang="de-DE" sz="1600" dirty="0">
                <a:latin typeface="Times New Roman" pitchFamily="18" charset="0"/>
                <a:cs typeface="Times New Roman" pitchFamily="18" charset="0"/>
              </a:rPr>
              <a:t> </a:t>
            </a:r>
            <a:r>
              <a:rPr lang="tr-TR"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Mutezile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Mezhebi</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özgür</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düşünce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ve</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tartışmayı</a:t>
            </a:r>
            <a:r>
              <a:rPr lang="de-DE" sz="1600" dirty="0">
                <a:latin typeface="Times New Roman" pitchFamily="18" charset="0"/>
                <a:cs typeface="Times New Roman" pitchFamily="18" charset="0"/>
              </a:rPr>
              <a:t> </a:t>
            </a:r>
            <a:r>
              <a:rPr lang="de-DE" sz="1600" dirty="0" err="1">
                <a:latin typeface="Times New Roman" pitchFamily="18" charset="0"/>
                <a:cs typeface="Times New Roman" pitchFamily="18" charset="0"/>
              </a:rPr>
              <a:t>savunmuştur</a:t>
            </a:r>
            <a:r>
              <a:rPr lang="de-DE" sz="1600" dirty="0">
                <a:latin typeface="Times New Roman" pitchFamily="18" charset="0"/>
                <a:cs typeface="Times New Roman" pitchFamily="18" charset="0"/>
              </a:rPr>
              <a:t>.</a:t>
            </a:r>
            <a:endParaRPr lang="tr-TR" sz="1600" dirty="0">
              <a:latin typeface="Times New Roman" pitchFamily="18" charset="0"/>
              <a:cs typeface="Times New Roman" pitchFamily="18" charset="0"/>
            </a:endParaRPr>
          </a:p>
        </p:txBody>
      </p:sp>
      <p:sp>
        <p:nvSpPr>
          <p:cNvPr id="12" name="11 Metin kutusu"/>
          <p:cNvSpPr txBox="1"/>
          <p:nvPr/>
        </p:nvSpPr>
        <p:spPr>
          <a:xfrm>
            <a:off x="179512" y="2780928"/>
            <a:ext cx="4278607" cy="338554"/>
          </a:xfrm>
          <a:prstGeom prst="rect">
            <a:avLst/>
          </a:prstGeom>
          <a:noFill/>
        </p:spPr>
        <p:txBody>
          <a:bodyPr wrap="none" rtlCol="0">
            <a:spAutoFit/>
          </a:bodyPr>
          <a:lstStyle/>
          <a:p>
            <a:r>
              <a:rPr lang="tr-TR" sz="1600" b="1" dirty="0">
                <a:solidFill>
                  <a:srgbClr val="FF0000"/>
                </a:solidFill>
                <a:latin typeface="Times New Roman" pitchFamily="18" charset="0"/>
                <a:cs typeface="Times New Roman" pitchFamily="18" charset="0"/>
              </a:rPr>
              <a:t>Mutezile Mezhebini Savunan Bilim Adamları :</a:t>
            </a:r>
          </a:p>
        </p:txBody>
      </p:sp>
      <p:pic>
        <p:nvPicPr>
          <p:cNvPr id="6146" name="Picture 2" descr="http://www.hangizaman.com/wp-content/uploads/2012/12/%C4%B0bn-R%C3%BC%C5%9Ft.jpg"/>
          <p:cNvPicPr>
            <a:picLocks noChangeAspect="1" noChangeArrowheads="1"/>
          </p:cNvPicPr>
          <p:nvPr/>
        </p:nvPicPr>
        <p:blipFill>
          <a:blip r:embed="rId4" cstate="print"/>
          <a:srcRect/>
          <a:stretch>
            <a:fillRect/>
          </a:stretch>
        </p:blipFill>
        <p:spPr bwMode="auto">
          <a:xfrm>
            <a:off x="251520" y="3212976"/>
            <a:ext cx="3096344" cy="33123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12 Dikdörtgen"/>
          <p:cNvSpPr/>
          <p:nvPr/>
        </p:nvSpPr>
        <p:spPr>
          <a:xfrm>
            <a:off x="3635896" y="4149080"/>
            <a:ext cx="5328592" cy="1077218"/>
          </a:xfrm>
          <a:prstGeom prst="rect">
            <a:avLst/>
          </a:prstGeom>
        </p:spPr>
        <p:txBody>
          <a:bodyPr wrap="square">
            <a:spAutoFit/>
          </a:bodyPr>
          <a:lstStyle/>
          <a:p>
            <a:r>
              <a:rPr lang="tr-TR" sz="1600" b="1" dirty="0" err="1">
                <a:solidFill>
                  <a:schemeClr val="tx1">
                    <a:lumMod val="95000"/>
                    <a:lumOff val="5000"/>
                  </a:schemeClr>
                </a:solidFill>
                <a:latin typeface="Times New Roman" pitchFamily="18" charset="0"/>
                <a:cs typeface="Times New Roman" pitchFamily="18" charset="0"/>
              </a:rPr>
              <a:t>İbn</a:t>
            </a:r>
            <a:r>
              <a:rPr lang="tr-TR" sz="1600" b="1" dirty="0">
                <a:solidFill>
                  <a:schemeClr val="tx1">
                    <a:lumMod val="95000"/>
                    <a:lumOff val="5000"/>
                  </a:schemeClr>
                </a:solidFill>
                <a:latin typeface="Times New Roman" pitchFamily="18" charset="0"/>
                <a:cs typeface="Times New Roman" pitchFamily="18" charset="0"/>
              </a:rPr>
              <a:t>-i </a:t>
            </a:r>
            <a:r>
              <a:rPr lang="tr-TR" sz="1600" b="1" dirty="0" err="1">
                <a:solidFill>
                  <a:schemeClr val="tx1">
                    <a:lumMod val="95000"/>
                    <a:lumOff val="5000"/>
                  </a:schemeClr>
                </a:solidFill>
                <a:latin typeface="Times New Roman" pitchFamily="18" charset="0"/>
                <a:cs typeface="Times New Roman" pitchFamily="18" charset="0"/>
              </a:rPr>
              <a:t>Rüşd</a:t>
            </a:r>
            <a:r>
              <a:rPr lang="tr-TR" sz="1600" dirty="0">
                <a:solidFill>
                  <a:schemeClr val="tx1">
                    <a:lumMod val="95000"/>
                    <a:lumOff val="5000"/>
                  </a:schemeClr>
                </a:solidFill>
                <a:latin typeface="Times New Roman" pitchFamily="18" charset="0"/>
                <a:cs typeface="Times New Roman" pitchFamily="18" charset="0"/>
              </a:rPr>
              <a:t> ( </a:t>
            </a:r>
            <a:r>
              <a:rPr lang="tr-TR" sz="1600" dirty="0">
                <a:solidFill>
                  <a:schemeClr val="tx1">
                    <a:lumMod val="95000"/>
                    <a:lumOff val="5000"/>
                  </a:schemeClr>
                </a:solidFill>
                <a:latin typeface="Times New Roman" pitchFamily="18" charset="0"/>
                <a:cs typeface="Times New Roman" pitchFamily="18" charset="0"/>
                <a:hlinkClick r:id="rId5" tooltip="Latince"/>
              </a:rPr>
              <a:t>Latince</a:t>
            </a:r>
            <a:r>
              <a:rPr lang="tr-TR" sz="1600" dirty="0">
                <a:solidFill>
                  <a:schemeClr val="tx1">
                    <a:lumMod val="95000"/>
                    <a:lumOff val="5000"/>
                  </a:schemeClr>
                </a:solidFill>
                <a:latin typeface="Times New Roman" pitchFamily="18" charset="0"/>
                <a:cs typeface="Times New Roman" pitchFamily="18" charset="0"/>
              </a:rPr>
              <a:t>: </a:t>
            </a:r>
            <a:r>
              <a:rPr lang="tr-TR" sz="1600" dirty="0" err="1">
                <a:solidFill>
                  <a:schemeClr val="tx1">
                    <a:lumMod val="95000"/>
                    <a:lumOff val="5000"/>
                  </a:schemeClr>
                </a:solidFill>
                <a:latin typeface="Times New Roman" pitchFamily="18" charset="0"/>
                <a:cs typeface="Times New Roman" pitchFamily="18" charset="0"/>
              </a:rPr>
              <a:t>Averroes</a:t>
            </a:r>
            <a:r>
              <a:rPr lang="tr-TR" sz="1600" dirty="0">
                <a:solidFill>
                  <a:schemeClr val="tx1">
                    <a:lumMod val="95000"/>
                    <a:lumOff val="5000"/>
                  </a:schemeClr>
                </a:solidFill>
                <a:latin typeface="Times New Roman" pitchFamily="18" charset="0"/>
                <a:cs typeface="Times New Roman" pitchFamily="18" charset="0"/>
              </a:rPr>
              <a:t>, d. </a:t>
            </a:r>
            <a:r>
              <a:rPr lang="tr-TR" sz="1600" dirty="0">
                <a:solidFill>
                  <a:schemeClr val="tx1">
                    <a:lumMod val="95000"/>
                    <a:lumOff val="5000"/>
                  </a:schemeClr>
                </a:solidFill>
                <a:latin typeface="Times New Roman" pitchFamily="18" charset="0"/>
                <a:cs typeface="Times New Roman" pitchFamily="18" charset="0"/>
                <a:hlinkClick r:id="rId6" tooltip="14 Nisan"/>
              </a:rPr>
              <a:t>14 Nisan</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7" tooltip="1126"/>
              </a:rPr>
              <a:t>1126</a:t>
            </a:r>
            <a:r>
              <a:rPr lang="tr-TR" sz="1600" dirty="0">
                <a:solidFill>
                  <a:schemeClr val="tx1">
                    <a:lumMod val="95000"/>
                    <a:lumOff val="5000"/>
                  </a:schemeClr>
                </a:solidFill>
                <a:latin typeface="Times New Roman" pitchFamily="18" charset="0"/>
                <a:cs typeface="Times New Roman" pitchFamily="18" charset="0"/>
              </a:rPr>
              <a:t> - ö. </a:t>
            </a:r>
            <a:r>
              <a:rPr lang="tr-TR" sz="1600" u="sng" dirty="0">
                <a:solidFill>
                  <a:schemeClr val="tx1">
                    <a:lumMod val="95000"/>
                    <a:lumOff val="5000"/>
                  </a:schemeClr>
                </a:solidFill>
                <a:latin typeface="Times New Roman" pitchFamily="18" charset="0"/>
                <a:cs typeface="Times New Roman" pitchFamily="18" charset="0"/>
                <a:hlinkClick r:id="rId8" tooltip="10 Aralık"/>
              </a:rPr>
              <a:t>10 Aralık</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9" tooltip="1198"/>
              </a:rPr>
              <a:t>1198</a:t>
            </a:r>
            <a:r>
              <a:rPr lang="tr-TR" sz="1600" dirty="0">
                <a:solidFill>
                  <a:schemeClr val="tx1">
                    <a:lumMod val="95000"/>
                    <a:lumOff val="5000"/>
                  </a:schemeClr>
                </a:solidFill>
                <a:latin typeface="Times New Roman" pitchFamily="18" charset="0"/>
                <a:cs typeface="Times New Roman" pitchFamily="18" charset="0"/>
              </a:rPr>
              <a:t>) </a:t>
            </a:r>
            <a:r>
              <a:rPr lang="tr-TR" sz="1600" dirty="0" err="1">
                <a:solidFill>
                  <a:schemeClr val="tx1">
                    <a:lumMod val="95000"/>
                    <a:lumOff val="5000"/>
                  </a:schemeClr>
                </a:solidFill>
                <a:latin typeface="Times New Roman" pitchFamily="18" charset="0"/>
                <a:cs typeface="Times New Roman" pitchFamily="18" charset="0"/>
                <a:hlinkClick r:id="rId10" tooltip="Endülüs"/>
              </a:rPr>
              <a:t>Endülüslü</a:t>
            </a:r>
            <a:r>
              <a:rPr lang="tr-TR" sz="1600" dirty="0" err="1">
                <a:solidFill>
                  <a:schemeClr val="tx1">
                    <a:lumMod val="95000"/>
                    <a:lumOff val="5000"/>
                  </a:schemeClr>
                </a:solidFill>
                <a:latin typeface="Times New Roman" pitchFamily="18" charset="0"/>
                <a:cs typeface="Times New Roman" pitchFamily="18" charset="0"/>
                <a:hlinkClick r:id="rId11" tooltip="Araplar (halk)"/>
              </a:rPr>
              <a:t>Arap</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12" tooltip="İslam Felsefesi"/>
              </a:rPr>
              <a:t>felsefeci</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13" tooltip="Hekim"/>
              </a:rPr>
              <a:t>hekim</a:t>
            </a:r>
            <a:r>
              <a:rPr lang="tr-TR" sz="1600" dirty="0">
                <a:solidFill>
                  <a:schemeClr val="tx1">
                    <a:lumMod val="95000"/>
                    <a:lumOff val="5000"/>
                  </a:schemeClr>
                </a:solidFill>
                <a:latin typeface="Times New Roman" pitchFamily="18" charset="0"/>
                <a:cs typeface="Times New Roman" pitchFamily="18" charset="0"/>
              </a:rPr>
              <a:t>, </a:t>
            </a:r>
            <a:r>
              <a:rPr lang="tr-TR" sz="1600" dirty="0" err="1">
                <a:solidFill>
                  <a:schemeClr val="tx1">
                    <a:lumMod val="95000"/>
                    <a:lumOff val="5000"/>
                  </a:schemeClr>
                </a:solidFill>
                <a:latin typeface="Times New Roman" pitchFamily="18" charset="0"/>
                <a:cs typeface="Times New Roman" pitchFamily="18" charset="0"/>
                <a:hlinkClick r:id="rId14" tooltip="Fıkıh"/>
              </a:rPr>
              <a:t>fıkıhcı</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15" tooltip="Matematik"/>
              </a:rPr>
              <a:t>matematikçi</a:t>
            </a:r>
            <a:r>
              <a:rPr lang="tr-TR" sz="1600" dirty="0">
                <a:solidFill>
                  <a:schemeClr val="tx1">
                    <a:lumMod val="95000"/>
                    <a:lumOff val="5000"/>
                  </a:schemeClr>
                </a:solidFill>
                <a:latin typeface="Times New Roman" pitchFamily="18" charset="0"/>
                <a:cs typeface="Times New Roman" pitchFamily="18" charset="0"/>
              </a:rPr>
              <a:t> ve </a:t>
            </a:r>
            <a:r>
              <a:rPr lang="tr-TR" sz="1600" dirty="0">
                <a:solidFill>
                  <a:schemeClr val="tx1">
                    <a:lumMod val="95000"/>
                    <a:lumOff val="5000"/>
                  </a:schemeClr>
                </a:solidFill>
                <a:latin typeface="Times New Roman" pitchFamily="18" charset="0"/>
                <a:cs typeface="Times New Roman" pitchFamily="18" charset="0"/>
                <a:hlinkClick r:id="rId16" tooltip="Tıp"/>
              </a:rPr>
              <a:t>tıpçı</a:t>
            </a:r>
            <a:r>
              <a:rPr lang="tr-TR" sz="1600" dirty="0">
                <a:solidFill>
                  <a:schemeClr val="tx1">
                    <a:lumMod val="95000"/>
                    <a:lumOff val="5000"/>
                  </a:schemeClr>
                </a:solidFill>
                <a:latin typeface="Times New Roman" pitchFamily="18" charset="0"/>
                <a:cs typeface="Times New Roman" pitchFamily="18" charset="0"/>
              </a:rPr>
              <a:t>. </a:t>
            </a:r>
            <a:r>
              <a:rPr lang="tr-TR" sz="1600" dirty="0" err="1">
                <a:solidFill>
                  <a:schemeClr val="tx1">
                    <a:lumMod val="95000"/>
                    <a:lumOff val="5000"/>
                  </a:schemeClr>
                </a:solidFill>
                <a:latin typeface="Times New Roman" pitchFamily="18" charset="0"/>
                <a:cs typeface="Times New Roman" pitchFamily="18" charset="0"/>
                <a:hlinkClick r:id="rId17" tooltip="Kurtuba (İspanya)"/>
              </a:rPr>
              <a:t>Kurtuba</a:t>
            </a:r>
            <a:r>
              <a:rPr lang="tr-TR" sz="1600" dirty="0" err="1">
                <a:solidFill>
                  <a:schemeClr val="tx1">
                    <a:lumMod val="95000"/>
                    <a:lumOff val="5000"/>
                  </a:schemeClr>
                </a:solidFill>
                <a:latin typeface="Times New Roman" pitchFamily="18" charset="0"/>
                <a:cs typeface="Times New Roman" pitchFamily="18" charset="0"/>
              </a:rPr>
              <a:t>'da</a:t>
            </a:r>
            <a:r>
              <a:rPr lang="tr-TR" sz="1600" dirty="0">
                <a:solidFill>
                  <a:schemeClr val="tx1">
                    <a:lumMod val="95000"/>
                    <a:lumOff val="5000"/>
                  </a:schemeClr>
                </a:solidFill>
                <a:latin typeface="Times New Roman" pitchFamily="18" charset="0"/>
                <a:cs typeface="Times New Roman" pitchFamily="18" charset="0"/>
              </a:rPr>
              <a:t> doğdu ve </a:t>
            </a:r>
            <a:r>
              <a:rPr lang="tr-TR" sz="1600" dirty="0" err="1">
                <a:solidFill>
                  <a:schemeClr val="tx1">
                    <a:lumMod val="95000"/>
                    <a:lumOff val="5000"/>
                  </a:schemeClr>
                </a:solidFill>
                <a:latin typeface="Times New Roman" pitchFamily="18" charset="0"/>
                <a:cs typeface="Times New Roman" pitchFamily="18" charset="0"/>
                <a:hlinkClick r:id="rId18" tooltip="Marakeş"/>
              </a:rPr>
              <a:t>Marakeş</a:t>
            </a:r>
            <a:r>
              <a:rPr lang="tr-TR" sz="1600" dirty="0">
                <a:solidFill>
                  <a:schemeClr val="tx1">
                    <a:lumMod val="95000"/>
                    <a:lumOff val="5000"/>
                  </a:schemeClr>
                </a:solidFill>
                <a:latin typeface="Times New Roman" pitchFamily="18" charset="0"/>
                <a:cs typeface="Times New Roman" pitchFamily="18" charset="0"/>
              </a:rPr>
              <a:t>, </a:t>
            </a:r>
            <a:r>
              <a:rPr lang="tr-TR" sz="1600" dirty="0">
                <a:solidFill>
                  <a:schemeClr val="tx1">
                    <a:lumMod val="95000"/>
                    <a:lumOff val="5000"/>
                  </a:schemeClr>
                </a:solidFill>
                <a:latin typeface="Times New Roman" pitchFamily="18" charset="0"/>
                <a:cs typeface="Times New Roman" pitchFamily="18" charset="0"/>
                <a:hlinkClick r:id="rId19" tooltip="Fas"/>
              </a:rPr>
              <a:t>Fas</a:t>
            </a:r>
            <a:r>
              <a:rPr lang="tr-TR" sz="1600" dirty="0">
                <a:solidFill>
                  <a:schemeClr val="tx1">
                    <a:lumMod val="95000"/>
                    <a:lumOff val="5000"/>
                  </a:schemeClr>
                </a:solidFill>
                <a:latin typeface="Times New Roman" pitchFamily="18" charset="0"/>
                <a:cs typeface="Times New Roman" pitchFamily="18" charset="0"/>
              </a:rPr>
              <a:t>'ta öldü. </a:t>
            </a:r>
            <a:r>
              <a:rPr lang="tr-TR" sz="1600" dirty="0" err="1">
                <a:solidFill>
                  <a:schemeClr val="tx1">
                    <a:lumMod val="95000"/>
                    <a:lumOff val="5000"/>
                  </a:schemeClr>
                </a:solidFill>
                <a:latin typeface="Times New Roman" pitchFamily="18" charset="0"/>
                <a:cs typeface="Times New Roman" pitchFamily="18" charset="0"/>
              </a:rPr>
              <a:t>İbn</a:t>
            </a:r>
            <a:r>
              <a:rPr lang="tr-TR" sz="1600" dirty="0">
                <a:solidFill>
                  <a:schemeClr val="tx1">
                    <a:lumMod val="95000"/>
                    <a:lumOff val="5000"/>
                  </a:schemeClr>
                </a:solidFill>
                <a:latin typeface="Times New Roman" pitchFamily="18" charset="0"/>
                <a:cs typeface="Times New Roman" pitchFamily="18" charset="0"/>
              </a:rPr>
              <a:t>-i </a:t>
            </a:r>
            <a:r>
              <a:rPr lang="tr-TR" sz="1600" dirty="0" err="1">
                <a:solidFill>
                  <a:schemeClr val="tx1">
                    <a:lumMod val="95000"/>
                    <a:lumOff val="5000"/>
                  </a:schemeClr>
                </a:solidFill>
                <a:latin typeface="Times New Roman" pitchFamily="18" charset="0"/>
                <a:cs typeface="Times New Roman" pitchFamily="18" charset="0"/>
              </a:rPr>
              <a:t>Rüşd'e</a:t>
            </a:r>
            <a:r>
              <a:rPr lang="tr-TR" sz="1600" dirty="0">
                <a:solidFill>
                  <a:schemeClr val="tx1">
                    <a:lumMod val="95000"/>
                    <a:lumOff val="5000"/>
                  </a:schemeClr>
                </a:solidFill>
                <a:latin typeface="Times New Roman" pitchFamily="18" charset="0"/>
                <a:cs typeface="Times New Roman" pitchFamily="18" charset="0"/>
              </a:rPr>
              <a:t> göre biricik filozof </a:t>
            </a:r>
            <a:r>
              <a:rPr lang="tr-TR" sz="1600" dirty="0">
                <a:solidFill>
                  <a:schemeClr val="tx1">
                    <a:lumMod val="95000"/>
                    <a:lumOff val="5000"/>
                  </a:schemeClr>
                </a:solidFill>
                <a:latin typeface="Times New Roman" pitchFamily="18" charset="0"/>
                <a:cs typeface="Times New Roman" pitchFamily="18" charset="0"/>
                <a:hlinkClick r:id="rId20" tooltip="Aristo"/>
              </a:rPr>
              <a:t>Aristo</a:t>
            </a:r>
            <a:r>
              <a:rPr lang="tr-TR" sz="1600" dirty="0">
                <a:solidFill>
                  <a:schemeClr val="tx1">
                    <a:lumMod val="95000"/>
                    <a:lumOff val="5000"/>
                  </a:schemeClr>
                </a:solidFill>
                <a:latin typeface="Times New Roman" pitchFamily="18" charset="0"/>
                <a:cs typeface="Times New Roman" pitchFamily="18" charset="0"/>
              </a:rPr>
              <a:t>'ydu.</a:t>
            </a:r>
          </a:p>
        </p:txBody>
      </p:sp>
      <p:sp>
        <p:nvSpPr>
          <p:cNvPr id="14" name="13 Metin kutusu"/>
          <p:cNvSpPr txBox="1"/>
          <p:nvPr/>
        </p:nvSpPr>
        <p:spPr>
          <a:xfrm>
            <a:off x="1331640" y="6581001"/>
            <a:ext cx="792205" cy="276999"/>
          </a:xfrm>
          <a:prstGeom prst="rect">
            <a:avLst/>
          </a:prstGeom>
          <a:noFill/>
        </p:spPr>
        <p:txBody>
          <a:bodyPr wrap="none" rtlCol="0">
            <a:spAutoFit/>
          </a:bodyPr>
          <a:lstStyle/>
          <a:p>
            <a:r>
              <a:rPr lang="tr-TR" sz="1200" b="1" dirty="0" err="1">
                <a:solidFill>
                  <a:srgbClr val="FF0000"/>
                </a:solidFill>
                <a:latin typeface="Times New Roman" pitchFamily="18" charset="0"/>
                <a:cs typeface="Times New Roman" pitchFamily="18" charset="0"/>
              </a:rPr>
              <a:t>İbn</a:t>
            </a:r>
            <a:r>
              <a:rPr lang="tr-TR" sz="1200" b="1" dirty="0">
                <a:solidFill>
                  <a:srgbClr val="FF0000"/>
                </a:solidFill>
                <a:latin typeface="Times New Roman" pitchFamily="18" charset="0"/>
                <a:cs typeface="Times New Roman" pitchFamily="18" charset="0"/>
              </a:rPr>
              <a:t> </a:t>
            </a:r>
            <a:r>
              <a:rPr lang="tr-TR" sz="1200" b="1" dirty="0" err="1">
                <a:solidFill>
                  <a:srgbClr val="FF0000"/>
                </a:solidFill>
                <a:latin typeface="Times New Roman" pitchFamily="18" charset="0"/>
                <a:cs typeface="Times New Roman" pitchFamily="18" charset="0"/>
              </a:rPr>
              <a:t>Rüşd</a:t>
            </a:r>
            <a:endParaRPr lang="tr-TR" sz="1200" b="1" dirty="0">
              <a:solidFill>
                <a:srgbClr val="FF000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fatihler.net/wp-content/uploads/2012/09/harezmi_bilim_d_nya.jpg"/>
          <p:cNvPicPr>
            <a:picLocks noChangeAspect="1" noChangeArrowheads="1"/>
          </p:cNvPicPr>
          <p:nvPr/>
        </p:nvPicPr>
        <p:blipFill>
          <a:blip r:embed="rId2" cstate="print"/>
          <a:srcRect/>
          <a:stretch>
            <a:fillRect/>
          </a:stretch>
        </p:blipFill>
        <p:spPr bwMode="auto">
          <a:xfrm>
            <a:off x="251520" y="188640"/>
            <a:ext cx="3384376" cy="3096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2 Dikdörtgen"/>
          <p:cNvSpPr/>
          <p:nvPr/>
        </p:nvSpPr>
        <p:spPr>
          <a:xfrm>
            <a:off x="3779912" y="548680"/>
            <a:ext cx="5184576" cy="2308324"/>
          </a:xfrm>
          <a:prstGeom prst="rect">
            <a:avLst/>
          </a:prstGeom>
        </p:spPr>
        <p:txBody>
          <a:bodyPr wrap="square">
            <a:spAutoFit/>
          </a:bodyPr>
          <a:lstStyle/>
          <a:p>
            <a:r>
              <a:rPr lang="tr-TR" sz="1600" b="1" dirty="0">
                <a:solidFill>
                  <a:srgbClr val="FF0000"/>
                </a:solidFill>
                <a:latin typeface="Times New Roman" pitchFamily="18" charset="0"/>
                <a:cs typeface="Times New Roman" pitchFamily="18" charset="0"/>
              </a:rPr>
              <a:t>Harezmi</a:t>
            </a:r>
            <a:r>
              <a:rPr lang="tr-TR" sz="1600" dirty="0">
                <a:latin typeface="Times New Roman" pitchFamily="18" charset="0"/>
                <a:cs typeface="Times New Roman" pitchFamily="18" charset="0"/>
              </a:rPr>
              <a:t> dokuzuncu yüzyılda yetişen cebir alanında ilk defa eser yazan Müslüman -Türk matematik, coğrafya ve astronomi alimi. İsmi Muhammed bin </a:t>
            </a:r>
            <a:r>
              <a:rPr lang="tr-TR" sz="1600" dirty="0" err="1">
                <a:latin typeface="Times New Roman" pitchFamily="18" charset="0"/>
                <a:cs typeface="Times New Roman" pitchFamily="18" charset="0"/>
              </a:rPr>
              <a:t>Mûsa</a:t>
            </a:r>
            <a:r>
              <a:rPr lang="tr-TR" sz="1600" dirty="0">
                <a:latin typeface="Times New Roman" pitchFamily="18" charset="0"/>
                <a:cs typeface="Times New Roman" pitchFamily="18" charset="0"/>
              </a:rPr>
              <a:t> el-Harezmi, künyesi </a:t>
            </a:r>
            <a:r>
              <a:rPr lang="tr-TR" sz="1600" dirty="0" err="1">
                <a:latin typeface="Times New Roman" pitchFamily="18" charset="0"/>
                <a:cs typeface="Times New Roman" pitchFamily="18" charset="0"/>
              </a:rPr>
              <a:t>Ebû</a:t>
            </a:r>
            <a:r>
              <a:rPr lang="tr-TR" sz="1600" dirty="0">
                <a:latin typeface="Times New Roman" pitchFamily="18" charset="0"/>
                <a:cs typeface="Times New Roman" pitchFamily="18" charset="0"/>
              </a:rPr>
              <a:t> Abdullah’tır. Adı Latinceye </a:t>
            </a:r>
            <a:r>
              <a:rPr lang="tr-TR" sz="1600" dirty="0" err="1">
                <a:latin typeface="Times New Roman" pitchFamily="18" charset="0"/>
                <a:cs typeface="Times New Roman" pitchFamily="18" charset="0"/>
              </a:rPr>
              <a:t>Alkhorizmi</a:t>
            </a:r>
            <a:r>
              <a:rPr lang="tr-TR" sz="1600" dirty="0">
                <a:latin typeface="Times New Roman" pitchFamily="18" charset="0"/>
                <a:cs typeface="Times New Roman" pitchFamily="18" charset="0"/>
              </a:rPr>
              <a:t>, Fransızcaya </a:t>
            </a:r>
            <a:r>
              <a:rPr lang="tr-TR" sz="1600" dirty="0" err="1">
                <a:latin typeface="Times New Roman" pitchFamily="18" charset="0"/>
                <a:cs typeface="Times New Roman" pitchFamily="18" charset="0"/>
              </a:rPr>
              <a:t>Algorithme</a:t>
            </a:r>
            <a:r>
              <a:rPr lang="tr-TR" sz="1600" dirty="0">
                <a:latin typeface="Times New Roman" pitchFamily="18" charset="0"/>
                <a:cs typeface="Times New Roman" pitchFamily="18" charset="0"/>
              </a:rPr>
              <a:t>, İngilizceye ise </a:t>
            </a:r>
            <a:r>
              <a:rPr lang="tr-TR" sz="1600" dirty="0" err="1">
                <a:latin typeface="Times New Roman" pitchFamily="18" charset="0"/>
                <a:cs typeface="Times New Roman" pitchFamily="18" charset="0"/>
              </a:rPr>
              <a:t>Augrim</a:t>
            </a:r>
            <a:r>
              <a:rPr lang="tr-TR" sz="1600" dirty="0">
                <a:latin typeface="Times New Roman" pitchFamily="18" charset="0"/>
                <a:cs typeface="Times New Roman" pitchFamily="18" charset="0"/>
              </a:rPr>
              <a:t> şeklinde geçmiştir. 780 (H.164) senesinde </a:t>
            </a:r>
            <a:r>
              <a:rPr lang="tr-TR" sz="1600" dirty="0" err="1">
                <a:latin typeface="Times New Roman" pitchFamily="18" charset="0"/>
                <a:cs typeface="Times New Roman" pitchFamily="18" charset="0"/>
              </a:rPr>
              <a:t>Harezm’de</a:t>
            </a:r>
            <a:r>
              <a:rPr lang="tr-TR" sz="1600" dirty="0">
                <a:latin typeface="Times New Roman" pitchFamily="18" charset="0"/>
                <a:cs typeface="Times New Roman" pitchFamily="18" charset="0"/>
              </a:rPr>
              <a:t> doğduğu kabul edilir. 850 (H.236) senesinde Bağdat’ta vefat etti. Üç oğlu olup, hepsi de matematik ilmi üzerinde ciddi çalışmalarıyla tanınır.</a:t>
            </a:r>
          </a:p>
        </p:txBody>
      </p:sp>
      <p:sp>
        <p:nvSpPr>
          <p:cNvPr id="4" name="3 Metin kutusu"/>
          <p:cNvSpPr txBox="1"/>
          <p:nvPr/>
        </p:nvSpPr>
        <p:spPr>
          <a:xfrm>
            <a:off x="1403648" y="3356992"/>
            <a:ext cx="757387" cy="276999"/>
          </a:xfrm>
          <a:prstGeom prst="rect">
            <a:avLst/>
          </a:prstGeom>
          <a:noFill/>
        </p:spPr>
        <p:txBody>
          <a:bodyPr wrap="none" rtlCol="0">
            <a:spAutoFit/>
          </a:bodyPr>
          <a:lstStyle/>
          <a:p>
            <a:r>
              <a:rPr lang="tr-TR" sz="1200" b="1" dirty="0">
                <a:solidFill>
                  <a:srgbClr val="FF0000"/>
                </a:solidFill>
                <a:latin typeface="Times New Roman" pitchFamily="18" charset="0"/>
                <a:cs typeface="Times New Roman" pitchFamily="18" charset="0"/>
              </a:rPr>
              <a:t>Harezmi</a:t>
            </a:r>
          </a:p>
        </p:txBody>
      </p:sp>
      <p:sp>
        <p:nvSpPr>
          <p:cNvPr id="5" name="4 Dikdörtgen"/>
          <p:cNvSpPr/>
          <p:nvPr/>
        </p:nvSpPr>
        <p:spPr>
          <a:xfrm>
            <a:off x="3779912" y="3717032"/>
            <a:ext cx="5040560" cy="2800767"/>
          </a:xfrm>
          <a:prstGeom prst="rect">
            <a:avLst/>
          </a:prstGeom>
        </p:spPr>
        <p:txBody>
          <a:bodyPr wrap="square">
            <a:spAutoFit/>
          </a:bodyPr>
          <a:lstStyle/>
          <a:p>
            <a:r>
              <a:rPr lang="tr-TR" sz="1600" dirty="0">
                <a:latin typeface="Times New Roman" pitchFamily="18" charset="0"/>
                <a:cs typeface="Times New Roman" pitchFamily="18" charset="0"/>
              </a:rPr>
              <a:t>Batı bilim adamlarının etkisi nedeniyle Avrupa'da </a:t>
            </a:r>
            <a:r>
              <a:rPr lang="tr-TR" sz="1600" dirty="0" err="1">
                <a:latin typeface="Times New Roman" pitchFamily="18" charset="0"/>
                <a:cs typeface="Times New Roman" pitchFamily="18" charset="0"/>
              </a:rPr>
              <a:t>Alkhindius</a:t>
            </a:r>
            <a:r>
              <a:rPr lang="tr-TR" sz="1600" dirty="0">
                <a:latin typeface="Times New Roman" pitchFamily="18" charset="0"/>
                <a:cs typeface="Times New Roman" pitchFamily="18" charset="0"/>
              </a:rPr>
              <a:t>, </a:t>
            </a:r>
            <a:r>
              <a:rPr lang="tr-TR" sz="1600" dirty="0" err="1">
                <a:latin typeface="Times New Roman" pitchFamily="18" charset="0"/>
                <a:cs typeface="Times New Roman" pitchFamily="18" charset="0"/>
              </a:rPr>
              <a:t>Alchandrinus</a:t>
            </a:r>
            <a:r>
              <a:rPr lang="tr-TR" sz="1600" dirty="0">
                <a:latin typeface="Times New Roman" pitchFamily="18" charset="0"/>
                <a:cs typeface="Times New Roman" pitchFamily="18" charset="0"/>
              </a:rPr>
              <a:t> olarak da bilinen </a:t>
            </a:r>
            <a:r>
              <a:rPr lang="tr-TR" sz="1600" dirty="0" err="1">
                <a:latin typeface="Times New Roman" pitchFamily="18" charset="0"/>
                <a:cs typeface="Times New Roman" pitchFamily="18" charset="0"/>
              </a:rPr>
              <a:t>Kindî</a:t>
            </a:r>
            <a:r>
              <a:rPr lang="tr-TR" sz="1600" dirty="0">
                <a:latin typeface="Times New Roman" pitchFamily="18" charset="0"/>
                <a:cs typeface="Times New Roman" pitchFamily="18" charset="0"/>
              </a:rPr>
              <a:t>, Iraklıdır. Çocukluk yıllarını Irak'ta geçirmiştir. Çağının öğrenim geleneğine uygun olarak ilk önce verilen dini eğitimini Irak'ta tamamladı. Arkasında yine çağının önemli bir bilim ve kültür merkezi olan Basra ve Bağdat'ta fizik, matematik, felsefe, kimya, tıp ve astronomi eğitimi gördü. </a:t>
            </a:r>
            <a:r>
              <a:rPr lang="tr-TR" sz="1600" dirty="0" err="1">
                <a:latin typeface="Times New Roman" pitchFamily="18" charset="0"/>
                <a:cs typeface="Times New Roman" pitchFamily="18" charset="0"/>
              </a:rPr>
              <a:t>Psikofizyoloji</a:t>
            </a:r>
            <a:r>
              <a:rPr lang="tr-TR" sz="1600" dirty="0">
                <a:latin typeface="Times New Roman" pitchFamily="18" charset="0"/>
                <a:cs typeface="Times New Roman" pitchFamily="18" charset="0"/>
              </a:rPr>
              <a:t>, rölativite vb. konularda ortaya koyduğu konularla Orta Çağ bilim tarihine önemli yenilikler getiren El-</a:t>
            </a:r>
            <a:r>
              <a:rPr lang="tr-TR" sz="1600" dirty="0" err="1">
                <a:latin typeface="Times New Roman" pitchFamily="18" charset="0"/>
                <a:cs typeface="Times New Roman" pitchFamily="18" charset="0"/>
              </a:rPr>
              <a:t>Kindî</a:t>
            </a:r>
            <a:r>
              <a:rPr lang="tr-TR" sz="1600" dirty="0">
                <a:latin typeface="Times New Roman" pitchFamily="18" charset="0"/>
                <a:cs typeface="Times New Roman" pitchFamily="18" charset="0"/>
              </a:rPr>
              <a:t>, sayısı 270'i bulan eser ve binlerce öğrencisini geride bırakıp Bağdat'ta hayata veda etti.</a:t>
            </a:r>
          </a:p>
        </p:txBody>
      </p:sp>
      <p:pic>
        <p:nvPicPr>
          <p:cNvPr id="22532" name="Picture 4" descr="http://wiki.astro.com/imwiki/de/thumb/Al-Kindi.jpg/180px-Al-Kindi.jpg"/>
          <p:cNvPicPr>
            <a:picLocks noChangeAspect="1" noChangeArrowheads="1"/>
          </p:cNvPicPr>
          <p:nvPr/>
        </p:nvPicPr>
        <p:blipFill>
          <a:blip r:embed="rId3" cstate="print"/>
          <a:srcRect/>
          <a:stretch>
            <a:fillRect/>
          </a:stretch>
        </p:blipFill>
        <p:spPr bwMode="auto">
          <a:xfrm>
            <a:off x="251520" y="3645024"/>
            <a:ext cx="3384376" cy="2880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8" name="7 Düz Bağlayıcı"/>
          <p:cNvCxnSpPr/>
          <p:nvPr/>
        </p:nvCxnSpPr>
        <p:spPr>
          <a:xfrm>
            <a:off x="4572000" y="3284984"/>
            <a:ext cx="39604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7740352" y="3284984"/>
            <a:ext cx="10801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a:off x="3995936" y="3284984"/>
            <a:ext cx="792088"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12 Metin kutusu"/>
          <p:cNvSpPr txBox="1"/>
          <p:nvPr/>
        </p:nvSpPr>
        <p:spPr>
          <a:xfrm>
            <a:off x="1475656" y="6581001"/>
            <a:ext cx="676788" cy="276999"/>
          </a:xfrm>
          <a:prstGeom prst="rect">
            <a:avLst/>
          </a:prstGeom>
          <a:noFill/>
        </p:spPr>
        <p:txBody>
          <a:bodyPr wrap="none" rtlCol="0">
            <a:spAutoFit/>
          </a:bodyPr>
          <a:lstStyle/>
          <a:p>
            <a:r>
              <a:rPr lang="tr-TR" sz="1200" b="1" dirty="0">
                <a:solidFill>
                  <a:srgbClr val="FF0000"/>
                </a:solidFill>
              </a:rPr>
              <a:t>El </a:t>
            </a:r>
            <a:r>
              <a:rPr lang="tr-TR" sz="1200" b="1" dirty="0" err="1">
                <a:solidFill>
                  <a:srgbClr val="FF0000"/>
                </a:solidFill>
              </a:rPr>
              <a:t>Kındi</a:t>
            </a:r>
            <a:endParaRPr lang="tr-TR" sz="1200" b="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descr="http://i.onbesyirmibes.org/image/2011/11/15/209367.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3556" name="Picture 4" descr="http://i.onbesyirmibes.org/image/2011/11/15/209367.jpg"/>
          <p:cNvPicPr>
            <a:picLocks noChangeAspect="1" noChangeArrowheads="1"/>
          </p:cNvPicPr>
          <p:nvPr/>
        </p:nvPicPr>
        <p:blipFill>
          <a:blip r:embed="rId2" cstate="print"/>
          <a:srcRect/>
          <a:stretch>
            <a:fillRect/>
          </a:stretch>
        </p:blipFill>
        <p:spPr bwMode="auto">
          <a:xfrm>
            <a:off x="179512" y="332656"/>
            <a:ext cx="4608512" cy="2664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3 Dikdörtgen"/>
          <p:cNvSpPr/>
          <p:nvPr/>
        </p:nvSpPr>
        <p:spPr>
          <a:xfrm>
            <a:off x="5004048" y="836712"/>
            <a:ext cx="3960440" cy="1815882"/>
          </a:xfrm>
          <a:prstGeom prst="rect">
            <a:avLst/>
          </a:prstGeom>
        </p:spPr>
        <p:txBody>
          <a:bodyPr wrap="square">
            <a:spAutoFit/>
          </a:bodyPr>
          <a:lstStyle/>
          <a:p>
            <a:r>
              <a:rPr lang="tr-TR" sz="1600" b="1" dirty="0" err="1">
                <a:solidFill>
                  <a:srgbClr val="FF0000"/>
                </a:solidFill>
                <a:latin typeface="Times New Roman" pitchFamily="18" charset="0"/>
                <a:cs typeface="Times New Roman" pitchFamily="18" charset="0"/>
              </a:rPr>
              <a:t>Biruni</a:t>
            </a:r>
            <a:r>
              <a:rPr lang="tr-TR" sz="1600" dirty="0">
                <a:latin typeface="Times New Roman" pitchFamily="18" charset="0"/>
                <a:cs typeface="Times New Roman" pitchFamily="18" charset="0"/>
              </a:rPr>
              <a:t> (4 Eylül 973 - 1061? [1]), Fars kökenli İslam bilgini. Tam adı Ebu Reyhan Muhammed bin </a:t>
            </a:r>
            <a:r>
              <a:rPr lang="tr-TR" sz="1600" dirty="0" err="1">
                <a:latin typeface="Times New Roman" pitchFamily="18" charset="0"/>
                <a:cs typeface="Times New Roman" pitchFamily="18" charset="0"/>
              </a:rPr>
              <a:t>Ahmed</a:t>
            </a:r>
            <a:r>
              <a:rPr lang="tr-TR" sz="1600" dirty="0">
                <a:latin typeface="Times New Roman" pitchFamily="18" charset="0"/>
                <a:cs typeface="Times New Roman" pitchFamily="18" charset="0"/>
              </a:rPr>
              <a:t> el-</a:t>
            </a:r>
            <a:r>
              <a:rPr lang="tr-TR" sz="1600" dirty="0" err="1">
                <a:latin typeface="Times New Roman" pitchFamily="18" charset="0"/>
                <a:cs typeface="Times New Roman" pitchFamily="18" charset="0"/>
              </a:rPr>
              <a:t>Birûnî</a:t>
            </a:r>
            <a:r>
              <a:rPr lang="tr-TR" sz="1600" dirty="0">
                <a:latin typeface="Times New Roman" pitchFamily="18" charset="0"/>
                <a:cs typeface="Times New Roman" pitchFamily="18" charset="0"/>
              </a:rPr>
              <a:t> Batı dillerinde adı </a:t>
            </a:r>
            <a:r>
              <a:rPr lang="tr-TR" sz="1600" dirty="0" err="1">
                <a:latin typeface="Times New Roman" pitchFamily="18" charset="0"/>
                <a:cs typeface="Times New Roman" pitchFamily="18" charset="0"/>
              </a:rPr>
              <a:t>Alberuni</a:t>
            </a:r>
            <a:r>
              <a:rPr lang="tr-TR" sz="1600" dirty="0">
                <a:latin typeface="Times New Roman" pitchFamily="18" charset="0"/>
                <a:cs typeface="Times New Roman" pitchFamily="18" charset="0"/>
              </a:rPr>
              <a:t> veya </a:t>
            </a:r>
            <a:r>
              <a:rPr lang="tr-TR" sz="1600" dirty="0" err="1">
                <a:latin typeface="Times New Roman" pitchFamily="18" charset="0"/>
                <a:cs typeface="Times New Roman" pitchFamily="18" charset="0"/>
              </a:rPr>
              <a:t>Aliboron</a:t>
            </a:r>
            <a:r>
              <a:rPr lang="tr-TR" sz="1600" dirty="0">
                <a:latin typeface="Times New Roman" pitchFamily="18" charset="0"/>
                <a:cs typeface="Times New Roman" pitchFamily="18" charset="0"/>
              </a:rPr>
              <a:t> olarak geçer. Gökbilim, matematik, doğa bilimleri, coğrafya ve tarih alanındaki çalışmalarıyla tanınır.</a:t>
            </a:r>
          </a:p>
        </p:txBody>
      </p:sp>
      <p:cxnSp>
        <p:nvCxnSpPr>
          <p:cNvPr id="6" name="5 Düz Bağlayıcı"/>
          <p:cNvCxnSpPr/>
          <p:nvPr/>
        </p:nvCxnSpPr>
        <p:spPr>
          <a:xfrm>
            <a:off x="971600" y="3356992"/>
            <a:ext cx="734481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6 Dikdörtgen"/>
          <p:cNvSpPr/>
          <p:nvPr/>
        </p:nvSpPr>
        <p:spPr>
          <a:xfrm>
            <a:off x="5004048" y="4077072"/>
            <a:ext cx="3960440" cy="2308324"/>
          </a:xfrm>
          <a:prstGeom prst="rect">
            <a:avLst/>
          </a:prstGeom>
        </p:spPr>
        <p:txBody>
          <a:bodyPr wrap="square">
            <a:spAutoFit/>
          </a:bodyPr>
          <a:lstStyle/>
          <a:p>
            <a:r>
              <a:rPr lang="tr-TR" sz="1600" b="1" i="1" dirty="0">
                <a:solidFill>
                  <a:srgbClr val="FF0000"/>
                </a:solidFill>
                <a:latin typeface="Times New Roman" pitchFamily="18" charset="0"/>
                <a:cs typeface="Times New Roman" pitchFamily="18" charset="0"/>
              </a:rPr>
              <a:t>“ Sabit Bin </a:t>
            </a:r>
            <a:r>
              <a:rPr lang="tr-TR" sz="1600" b="1" i="1" dirty="0" err="1">
                <a:solidFill>
                  <a:srgbClr val="FF0000"/>
                </a:solidFill>
                <a:latin typeface="Times New Roman" pitchFamily="18" charset="0"/>
                <a:cs typeface="Times New Roman" pitchFamily="18" charset="0"/>
              </a:rPr>
              <a:t>Kurra</a:t>
            </a:r>
            <a:r>
              <a:rPr lang="tr-TR" sz="1600" b="1" i="1" dirty="0">
                <a:solidFill>
                  <a:srgbClr val="FF0000"/>
                </a:solidFill>
                <a:latin typeface="Times New Roman" pitchFamily="18" charset="0"/>
                <a:cs typeface="Times New Roman" pitchFamily="18" charset="0"/>
              </a:rPr>
              <a:t>, </a:t>
            </a:r>
            <a:r>
              <a:rPr lang="tr-TR" sz="1600" i="1" dirty="0">
                <a:latin typeface="Times New Roman" pitchFamily="18" charset="0"/>
                <a:cs typeface="Times New Roman" pitchFamily="18" charset="0"/>
              </a:rPr>
              <a:t>matematik, astronomi ve tıp alanlarında uzman bir İslam bilginidir. Çağının çok ilerisinde çalışmalar yapmış, tüm bu alanlarda büyük gelişmelere öncülük etmiştir. Özellikle geometri ve cebir konusunda bir çok yeniliğe imza atmıştır. Diferansiyel hesabını Newton’dan önce belirlemiş, geometriyi aritmetiğe ilk uygulayan kişi olmuştur.”</a:t>
            </a:r>
            <a:endParaRPr lang="tr-TR" sz="1600" dirty="0">
              <a:latin typeface="Times New Roman" pitchFamily="18" charset="0"/>
              <a:cs typeface="Times New Roman" pitchFamily="18" charset="0"/>
            </a:endParaRPr>
          </a:p>
        </p:txBody>
      </p:sp>
      <p:pic>
        <p:nvPicPr>
          <p:cNvPr id="23558" name="Picture 6" descr="http://www.lysmat.com/anasayfa/unlumat/sabit_bin_kurra.jpg"/>
          <p:cNvPicPr>
            <a:picLocks noChangeAspect="1" noChangeArrowheads="1"/>
          </p:cNvPicPr>
          <p:nvPr/>
        </p:nvPicPr>
        <p:blipFill>
          <a:blip r:embed="rId3" cstate="print"/>
          <a:srcRect/>
          <a:stretch>
            <a:fillRect/>
          </a:stretch>
        </p:blipFill>
        <p:spPr bwMode="auto">
          <a:xfrm>
            <a:off x="251520" y="3717032"/>
            <a:ext cx="4536504" cy="28083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8 Metin kutusu"/>
          <p:cNvSpPr txBox="1"/>
          <p:nvPr/>
        </p:nvSpPr>
        <p:spPr>
          <a:xfrm>
            <a:off x="2051720" y="3068960"/>
            <a:ext cx="720069" cy="276999"/>
          </a:xfrm>
          <a:prstGeom prst="rect">
            <a:avLst/>
          </a:prstGeom>
          <a:noFill/>
        </p:spPr>
        <p:txBody>
          <a:bodyPr wrap="none" rtlCol="0">
            <a:spAutoFit/>
          </a:bodyPr>
          <a:lstStyle/>
          <a:p>
            <a:r>
              <a:rPr lang="tr-TR" sz="1200" b="1" dirty="0">
                <a:solidFill>
                  <a:srgbClr val="FF0000"/>
                </a:solidFill>
              </a:rPr>
              <a:t>    </a:t>
            </a:r>
            <a:r>
              <a:rPr lang="tr-TR" sz="1200" b="1" dirty="0" err="1">
                <a:solidFill>
                  <a:srgbClr val="FF0000"/>
                </a:solidFill>
              </a:rPr>
              <a:t>Biruni</a:t>
            </a:r>
            <a:endParaRPr lang="tr-TR" sz="1200" b="1" dirty="0">
              <a:solidFill>
                <a:srgbClr val="FF0000"/>
              </a:solidFill>
            </a:endParaRPr>
          </a:p>
        </p:txBody>
      </p:sp>
      <p:sp>
        <p:nvSpPr>
          <p:cNvPr id="10" name="9 Metin kutusu"/>
          <p:cNvSpPr txBox="1"/>
          <p:nvPr/>
        </p:nvSpPr>
        <p:spPr>
          <a:xfrm>
            <a:off x="2051720" y="6581001"/>
            <a:ext cx="1253869" cy="276999"/>
          </a:xfrm>
          <a:prstGeom prst="rect">
            <a:avLst/>
          </a:prstGeom>
          <a:noFill/>
        </p:spPr>
        <p:txBody>
          <a:bodyPr wrap="none" rtlCol="0">
            <a:spAutoFit/>
          </a:bodyPr>
          <a:lstStyle/>
          <a:p>
            <a:r>
              <a:rPr lang="tr-TR" sz="1200" b="1" dirty="0">
                <a:solidFill>
                  <a:srgbClr val="FF0000"/>
                </a:solidFill>
                <a:latin typeface="Times New Roman" pitchFamily="18" charset="0"/>
                <a:cs typeface="Times New Roman" pitchFamily="18" charset="0"/>
              </a:rPr>
              <a:t>Sabit Bin </a:t>
            </a:r>
            <a:r>
              <a:rPr lang="tr-TR" sz="1200" b="1" dirty="0" err="1">
                <a:solidFill>
                  <a:srgbClr val="FF0000"/>
                </a:solidFill>
                <a:latin typeface="Times New Roman" pitchFamily="18" charset="0"/>
                <a:cs typeface="Times New Roman" pitchFamily="18" charset="0"/>
              </a:rPr>
              <a:t>Kurra</a:t>
            </a:r>
            <a:endParaRPr lang="tr-TR" sz="1200" b="1" dirty="0">
              <a:solidFill>
                <a:srgbClr val="FF0000"/>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2"/>
          </p:nvPr>
        </p:nvSpPr>
        <p:spPr>
          <a:xfrm>
            <a:off x="251520" y="1772816"/>
            <a:ext cx="5328592" cy="4800600"/>
          </a:xfrm>
        </p:spPr>
        <p:txBody>
          <a:bodyPr>
            <a:noAutofit/>
          </a:bodyPr>
          <a:lstStyle/>
          <a:p>
            <a:r>
              <a:rPr lang="tr-TR" sz="1600" dirty="0" err="1">
                <a:latin typeface="Times New Roman" pitchFamily="18" charset="0"/>
                <a:cs typeface="Times New Roman" pitchFamily="18" charset="0"/>
              </a:rPr>
              <a:t>İbn</a:t>
            </a:r>
            <a:r>
              <a:rPr lang="tr-TR" sz="1600" dirty="0">
                <a:latin typeface="Times New Roman" pitchFamily="18" charset="0"/>
                <a:cs typeface="Times New Roman" pitchFamily="18" charset="0"/>
              </a:rPr>
              <a:t> Sina, tam adı </a:t>
            </a:r>
            <a:r>
              <a:rPr lang="tr-TR" sz="1600" b="1" dirty="0">
                <a:solidFill>
                  <a:srgbClr val="FF0000"/>
                </a:solidFill>
                <a:latin typeface="Times New Roman" pitchFamily="18" charset="0"/>
                <a:cs typeface="Times New Roman" pitchFamily="18" charset="0"/>
              </a:rPr>
              <a:t>EBU ALİ EL-HÜSEYİN BİN ABDULLAH BİN SİNA</a:t>
            </a:r>
            <a:r>
              <a:rPr lang="tr-TR" sz="1600" dirty="0">
                <a:latin typeface="Times New Roman" pitchFamily="18" charset="0"/>
                <a:cs typeface="Times New Roman" pitchFamily="18" charset="0"/>
              </a:rPr>
              <a:t>, Latince A</a:t>
            </a:r>
            <a:r>
              <a:rPr lang="tr-TR" sz="1600" b="1" dirty="0">
                <a:solidFill>
                  <a:srgbClr val="FF0000"/>
                </a:solidFill>
                <a:latin typeface="Times New Roman" pitchFamily="18" charset="0"/>
                <a:cs typeface="Times New Roman" pitchFamily="18" charset="0"/>
              </a:rPr>
              <a:t>VICENNA</a:t>
            </a:r>
            <a:r>
              <a:rPr lang="tr-TR" sz="1600" dirty="0">
                <a:latin typeface="Times New Roman" pitchFamily="18" charset="0"/>
                <a:cs typeface="Times New Roman" pitchFamily="18" charset="0"/>
              </a:rPr>
              <a:t> (d.980, Buhara - ö. 1037, </a:t>
            </a:r>
            <a:r>
              <a:rPr lang="tr-TR" sz="1600" dirty="0" err="1">
                <a:latin typeface="Times New Roman" pitchFamily="18" charset="0"/>
                <a:cs typeface="Times New Roman" pitchFamily="18" charset="0"/>
              </a:rPr>
              <a:t>Hemedan</a:t>
            </a:r>
            <a:r>
              <a:rPr lang="tr-TR" sz="1600" dirty="0">
                <a:latin typeface="Times New Roman" pitchFamily="18" charset="0"/>
                <a:cs typeface="Times New Roman" pitchFamily="18" charset="0"/>
              </a:rPr>
              <a:t>, İran), en büyük İslam bilginlerinden olan filozof ve hekim. İslam düşüncesinde </a:t>
            </a:r>
            <a:r>
              <a:rPr lang="tr-TR" sz="1600" dirty="0" err="1">
                <a:latin typeface="Times New Roman" pitchFamily="18" charset="0"/>
                <a:cs typeface="Times New Roman" pitchFamily="18" charset="0"/>
              </a:rPr>
              <a:t>Farabi'yle</a:t>
            </a:r>
            <a:r>
              <a:rPr lang="tr-TR" sz="1600" dirty="0">
                <a:latin typeface="Times New Roman" pitchFamily="18" charset="0"/>
                <a:cs typeface="Times New Roman" pitchFamily="18" charset="0"/>
              </a:rPr>
              <a:t> başlayan Aristotelesçi (</a:t>
            </a:r>
            <a:r>
              <a:rPr lang="tr-TR" sz="1600" dirty="0" err="1">
                <a:latin typeface="Times New Roman" pitchFamily="18" charset="0"/>
                <a:cs typeface="Times New Roman" pitchFamily="18" charset="0"/>
              </a:rPr>
              <a:t>Meşsaî</a:t>
            </a:r>
            <a:r>
              <a:rPr lang="tr-TR" sz="1600" dirty="0">
                <a:latin typeface="Times New Roman" pitchFamily="18" charset="0"/>
                <a:cs typeface="Times New Roman" pitchFamily="18" charset="0"/>
              </a:rPr>
              <a:t>) felsefe geleneğinin en yetkin temsilcisidir.</a:t>
            </a:r>
            <a:br>
              <a:rPr lang="tr-TR" sz="1600" dirty="0">
                <a:latin typeface="Times New Roman" pitchFamily="18" charset="0"/>
                <a:cs typeface="Times New Roman" pitchFamily="18" charset="0"/>
              </a:rPr>
            </a:br>
            <a:br>
              <a:rPr lang="tr-TR" sz="1600" dirty="0">
                <a:latin typeface="Times New Roman" pitchFamily="18" charset="0"/>
                <a:cs typeface="Times New Roman" pitchFamily="18" charset="0"/>
              </a:rPr>
            </a:br>
            <a:r>
              <a:rPr lang="tr-TR" sz="1600" b="1" dirty="0" err="1">
                <a:solidFill>
                  <a:srgbClr val="FF0000"/>
                </a:solidFill>
                <a:latin typeface="Times New Roman" pitchFamily="18" charset="0"/>
                <a:cs typeface="Times New Roman" pitchFamily="18" charset="0"/>
              </a:rPr>
              <a:t>İbn</a:t>
            </a:r>
            <a:r>
              <a:rPr lang="tr-TR" sz="1600" b="1" dirty="0">
                <a:solidFill>
                  <a:srgbClr val="FF0000"/>
                </a:solidFill>
                <a:latin typeface="Times New Roman" pitchFamily="18" charset="0"/>
                <a:cs typeface="Times New Roman" pitchFamily="18" charset="0"/>
              </a:rPr>
              <a:t>-i Sina</a:t>
            </a:r>
            <a:r>
              <a:rPr lang="tr-TR" sz="1600" dirty="0">
                <a:latin typeface="Times New Roman" pitchFamily="18" charset="0"/>
                <a:cs typeface="Times New Roman" pitchFamily="18" charset="0"/>
              </a:rPr>
              <a:t>, </a:t>
            </a:r>
            <a:r>
              <a:rPr lang="tr-TR" sz="1600" dirty="0" err="1">
                <a:latin typeface="Times New Roman" pitchFamily="18" charset="0"/>
                <a:cs typeface="Times New Roman" pitchFamily="18" charset="0"/>
              </a:rPr>
              <a:t>Kuşyar</a:t>
            </a:r>
            <a:r>
              <a:rPr lang="tr-TR" sz="1600" dirty="0">
                <a:latin typeface="Times New Roman" pitchFamily="18" charset="0"/>
                <a:cs typeface="Times New Roman" pitchFamily="18" charset="0"/>
              </a:rPr>
              <a:t> isimli bir hekimin yanında tıp eğitimi aldı. Değişik konular üzerine 240'ı günümüze gelen 450 kadar makale yazdı. Elimizdeki yazıların 150 tanesi felsefe 40 tanesi de tıp üzerinedir. Eserlerinin en ünlüleri felsefe ve fen konularını içeren çok geniş bir çalışma olan </a:t>
            </a:r>
            <a:r>
              <a:rPr lang="tr-TR" sz="1600" dirty="0" err="1">
                <a:latin typeface="Times New Roman" pitchFamily="18" charset="0"/>
                <a:cs typeface="Times New Roman" pitchFamily="18" charset="0"/>
              </a:rPr>
              <a:t>Kitabü'ş</a:t>
            </a:r>
            <a:r>
              <a:rPr lang="tr-TR" sz="1600" dirty="0">
                <a:latin typeface="Times New Roman" pitchFamily="18" charset="0"/>
                <a:cs typeface="Times New Roman" pitchFamily="18" charset="0"/>
              </a:rPr>
              <a:t>-Şifa (İyileşme Kitabı) ile </a:t>
            </a:r>
            <a:r>
              <a:rPr lang="tr-TR" sz="1600" b="1" dirty="0">
                <a:solidFill>
                  <a:srgbClr val="FF0000"/>
                </a:solidFill>
                <a:latin typeface="Times New Roman" pitchFamily="18" charset="0"/>
                <a:cs typeface="Times New Roman" pitchFamily="18" charset="0"/>
              </a:rPr>
              <a:t>El-Kanun </a:t>
            </a:r>
            <a:r>
              <a:rPr lang="tr-TR" sz="1600" b="1" dirty="0" err="1">
                <a:solidFill>
                  <a:srgbClr val="FF0000"/>
                </a:solidFill>
                <a:latin typeface="Times New Roman" pitchFamily="18" charset="0"/>
                <a:cs typeface="Times New Roman" pitchFamily="18" charset="0"/>
              </a:rPr>
              <a:t>fi't</a:t>
            </a:r>
            <a:r>
              <a:rPr lang="tr-TR" sz="1600" b="1" dirty="0">
                <a:solidFill>
                  <a:srgbClr val="FF0000"/>
                </a:solidFill>
                <a:latin typeface="Times New Roman" pitchFamily="18" charset="0"/>
                <a:cs typeface="Times New Roman" pitchFamily="18" charset="0"/>
              </a:rPr>
              <a:t>-</a:t>
            </a:r>
            <a:r>
              <a:rPr lang="tr-TR" sz="1600" b="1" dirty="0" err="1">
                <a:solidFill>
                  <a:srgbClr val="FF0000"/>
                </a:solidFill>
                <a:latin typeface="Times New Roman" pitchFamily="18" charset="0"/>
                <a:cs typeface="Times New Roman" pitchFamily="18" charset="0"/>
              </a:rPr>
              <a:t>Tıb'dır</a:t>
            </a:r>
            <a:r>
              <a:rPr lang="tr-TR" sz="1600" b="1" dirty="0">
                <a:solidFill>
                  <a:srgbClr val="FF0000"/>
                </a:solidFill>
                <a:latin typeface="Times New Roman" pitchFamily="18" charset="0"/>
                <a:cs typeface="Times New Roman" pitchFamily="18" charset="0"/>
              </a:rPr>
              <a:t> (Tıbbın Kanunu)</a:t>
            </a:r>
            <a:r>
              <a:rPr lang="tr-TR" sz="1600" dirty="0">
                <a:latin typeface="Times New Roman" pitchFamily="18" charset="0"/>
                <a:cs typeface="Times New Roman" pitchFamily="18" charset="0"/>
              </a:rPr>
              <a:t>. Bu ikincisi ortaçağ üniversitelerinde okutulmuştur. Hatta bu eser </a:t>
            </a:r>
            <a:r>
              <a:rPr lang="tr-TR" sz="1600" dirty="0" err="1">
                <a:latin typeface="Times New Roman" pitchFamily="18" charset="0"/>
                <a:cs typeface="Times New Roman" pitchFamily="18" charset="0"/>
              </a:rPr>
              <a:t>Montpellier</a:t>
            </a:r>
            <a:r>
              <a:rPr lang="tr-TR" sz="1600" dirty="0">
                <a:latin typeface="Times New Roman" pitchFamily="18" charset="0"/>
                <a:cs typeface="Times New Roman" pitchFamily="18" charset="0"/>
              </a:rPr>
              <a:t> ve </a:t>
            </a:r>
            <a:r>
              <a:rPr lang="tr-TR" sz="1600" dirty="0" err="1">
                <a:latin typeface="Times New Roman" pitchFamily="18" charset="0"/>
                <a:cs typeface="Times New Roman" pitchFamily="18" charset="0"/>
              </a:rPr>
              <a:t>Louvain'de</a:t>
            </a:r>
            <a:r>
              <a:rPr lang="tr-TR" sz="1600" dirty="0">
                <a:latin typeface="Times New Roman" pitchFamily="18" charset="0"/>
                <a:cs typeface="Times New Roman" pitchFamily="18" charset="0"/>
              </a:rPr>
              <a:t> 1650 yılına kadar ders kitabı olmuştur.</a:t>
            </a:r>
          </a:p>
        </p:txBody>
      </p:sp>
      <p:pic>
        <p:nvPicPr>
          <p:cNvPr id="24578" name="Picture 2" descr="http://www.muslimphilosophy.com/sina/gal/Ibn%20Sina%20Cover.jpg"/>
          <p:cNvPicPr>
            <a:picLocks noChangeAspect="1" noChangeArrowheads="1"/>
          </p:cNvPicPr>
          <p:nvPr/>
        </p:nvPicPr>
        <p:blipFill>
          <a:blip r:embed="rId2" cstate="print"/>
          <a:srcRect/>
          <a:stretch>
            <a:fillRect/>
          </a:stretch>
        </p:blipFill>
        <p:spPr bwMode="auto">
          <a:xfrm>
            <a:off x="5796136" y="332656"/>
            <a:ext cx="3096344" cy="295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580" name="Picture 4" descr="http://www.akmb.gov.tr/templates/resimler/Image/yayin_resimleri/ibni_sina_b.jpg"/>
          <p:cNvPicPr>
            <a:picLocks noChangeAspect="1" noChangeArrowheads="1"/>
          </p:cNvPicPr>
          <p:nvPr/>
        </p:nvPicPr>
        <p:blipFill>
          <a:blip r:embed="rId3" cstate="print"/>
          <a:srcRect/>
          <a:stretch>
            <a:fillRect/>
          </a:stretch>
        </p:blipFill>
        <p:spPr bwMode="auto">
          <a:xfrm>
            <a:off x="5796136" y="3501008"/>
            <a:ext cx="3096344" cy="3096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582" name="Picture 6" descr="http://www.muverrih.net/wp-content/uploads/2011/10/scienceislamheader.jpg"/>
          <p:cNvPicPr>
            <a:picLocks noChangeAspect="1" noChangeArrowheads="1"/>
          </p:cNvPicPr>
          <p:nvPr/>
        </p:nvPicPr>
        <p:blipFill>
          <a:blip r:embed="rId4" cstate="print"/>
          <a:srcRect/>
          <a:stretch>
            <a:fillRect/>
          </a:stretch>
        </p:blipFill>
        <p:spPr bwMode="auto">
          <a:xfrm>
            <a:off x="323528" y="332656"/>
            <a:ext cx="5112568" cy="11224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355976" y="260648"/>
            <a:ext cx="4572000" cy="1569660"/>
          </a:xfrm>
          <a:prstGeom prst="rect">
            <a:avLst/>
          </a:prstGeom>
        </p:spPr>
        <p:txBody>
          <a:bodyPr>
            <a:spAutoFit/>
          </a:bodyPr>
          <a:lstStyle/>
          <a:p>
            <a:pPr lvl="0" algn="just" fontAlgn="base">
              <a:spcBef>
                <a:spcPct val="0"/>
              </a:spcBef>
              <a:spcAft>
                <a:spcPct val="0"/>
              </a:spcAft>
            </a:pPr>
            <a:r>
              <a:rPr lang="de-DE" sz="1600" dirty="0">
                <a:latin typeface="Times New Roman" pitchFamily="18" charset="0"/>
                <a:ea typeface="Times New Roman" pitchFamily="18" charset="0"/>
                <a:cs typeface="Times New Roman" pitchFamily="18" charset="0"/>
              </a:rPr>
              <a:t>- Devlet </a:t>
            </a:r>
            <a:r>
              <a:rPr lang="de-DE" sz="1600" dirty="0" err="1">
                <a:latin typeface="Times New Roman" pitchFamily="18" charset="0"/>
                <a:ea typeface="Times New Roman" pitchFamily="18" charset="0"/>
                <a:cs typeface="Times New Roman" pitchFamily="18" charset="0"/>
              </a:rPr>
              <a:t>yönetiminde</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ve</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resmi</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yazışmalarda</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kolaylık</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olması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için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Emeviler</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Arapçayı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resmi</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dil</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ilan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etmişlerdir</a:t>
            </a:r>
            <a:r>
              <a:rPr lang="de-DE" sz="1600" dirty="0">
                <a:latin typeface="Times New Roman" pitchFamily="18" charset="0"/>
                <a:ea typeface="Times New Roman" pitchFamily="18" charset="0"/>
                <a:cs typeface="Times New Roman" pitchFamily="18" charset="0"/>
              </a:rPr>
              <a:t>.</a:t>
            </a:r>
            <a:endParaRPr lang="tr-TR" sz="1600" dirty="0">
              <a:latin typeface="Times New Roman" pitchFamily="18" charset="0"/>
              <a:cs typeface="Times New Roman" pitchFamily="18" charset="0"/>
            </a:endParaRPr>
          </a:p>
          <a:p>
            <a:pPr lvl="0" algn="just" eaLnBrk="0" fontAlgn="base" hangingPunct="0">
              <a:spcBef>
                <a:spcPct val="0"/>
              </a:spcBef>
              <a:spcAft>
                <a:spcPct val="0"/>
              </a:spcAft>
            </a:pP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İslam</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uygarlığında</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ilk</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yazılı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eserler</a:t>
            </a:r>
            <a:r>
              <a:rPr lang="de-DE" sz="1600" dirty="0">
                <a:latin typeface="Times New Roman" pitchFamily="18" charset="0"/>
                <a:ea typeface="Times New Roman" pitchFamily="18" charset="0"/>
                <a:cs typeface="Times New Roman" pitchFamily="18" charset="0"/>
              </a:rPr>
              <a:t> Hz. </a:t>
            </a:r>
            <a:r>
              <a:rPr lang="de-DE" sz="1600" dirty="0" err="1">
                <a:latin typeface="Times New Roman" pitchFamily="18" charset="0"/>
                <a:ea typeface="Times New Roman" pitchFamily="18" charset="0"/>
                <a:cs typeface="Times New Roman" pitchFamily="18" charset="0"/>
              </a:rPr>
              <a:t>Muham-med'in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hayatını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ve</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gazalarını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anlatan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ve</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siyer</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adı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verilen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eserlerdir</a:t>
            </a:r>
            <a:r>
              <a:rPr lang="de-DE" sz="1600" dirty="0">
                <a:latin typeface="Times New Roman" pitchFamily="18" charset="0"/>
                <a:ea typeface="Times New Roman" pitchFamily="18" charset="0"/>
                <a:cs typeface="Times New Roman" pitchFamily="18" charset="0"/>
              </a:rPr>
              <a:t>.</a:t>
            </a:r>
            <a:endParaRPr lang="de-DE" sz="1600" dirty="0">
              <a:latin typeface="Times New Roman" pitchFamily="18" charset="0"/>
              <a:cs typeface="Times New Roman" pitchFamily="18" charset="0"/>
            </a:endParaRPr>
          </a:p>
        </p:txBody>
      </p:sp>
      <p:sp>
        <p:nvSpPr>
          <p:cNvPr id="3" name="2 Dikdörtgen"/>
          <p:cNvSpPr/>
          <p:nvPr/>
        </p:nvSpPr>
        <p:spPr>
          <a:xfrm>
            <a:off x="4355976" y="1844824"/>
            <a:ext cx="4572000" cy="1077218"/>
          </a:xfrm>
          <a:prstGeom prst="rect">
            <a:avLst/>
          </a:prstGeom>
        </p:spPr>
        <p:txBody>
          <a:bodyPr>
            <a:spAutoFit/>
          </a:bodyPr>
          <a:lstStyle/>
          <a:p>
            <a:pPr lvl="0" algn="just" fontAlgn="base">
              <a:spcBef>
                <a:spcPct val="0"/>
              </a:spcBef>
              <a:spcAft>
                <a:spcPct val="0"/>
              </a:spcAft>
            </a:pP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Medreselerde</a:t>
            </a:r>
            <a:r>
              <a:rPr lang="de-DE" sz="1600" dirty="0">
                <a:latin typeface="Times New Roman" pitchFamily="18" charset="0"/>
                <a:ea typeface="Times New Roman" pitchFamily="18" charset="0"/>
                <a:cs typeface="Times New Roman" pitchFamily="18" charset="0"/>
              </a:rPr>
              <a:t> hem Arap hem de Türk </a:t>
            </a:r>
            <a:r>
              <a:rPr lang="de-DE" sz="1600" dirty="0" err="1">
                <a:latin typeface="Times New Roman" pitchFamily="18" charset="0"/>
                <a:ea typeface="Times New Roman" pitchFamily="18" charset="0"/>
                <a:cs typeface="Times New Roman" pitchFamily="18" charset="0"/>
              </a:rPr>
              <a:t>ve</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İran</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asıllı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bilim</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adamları</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yetişmiştir</a:t>
            </a:r>
            <a:r>
              <a:rPr lang="de-DE" sz="1600" dirty="0">
                <a:latin typeface="Times New Roman" pitchFamily="18" charset="0"/>
                <a:ea typeface="Times New Roman" pitchFamily="18" charset="0"/>
                <a:cs typeface="Times New Roman" pitchFamily="18" charset="0"/>
              </a:rPr>
              <a:t>.</a:t>
            </a:r>
            <a:endParaRPr lang="tr-TR" sz="1600" dirty="0">
              <a:latin typeface="Times New Roman" pitchFamily="18" charset="0"/>
              <a:cs typeface="Times New Roman" pitchFamily="18" charset="0"/>
            </a:endParaRPr>
          </a:p>
          <a:p>
            <a:pPr lvl="0" algn="just" eaLnBrk="0" fontAlgn="base" hangingPunct="0">
              <a:spcBef>
                <a:spcPct val="0"/>
              </a:spcBef>
              <a:spcAft>
                <a:spcPct val="0"/>
              </a:spcAft>
            </a:pP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Kelâm</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Hadis</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Fıkıh</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ve</a:t>
            </a:r>
            <a:r>
              <a:rPr lang="de-DE" sz="1600" dirty="0">
                <a:latin typeface="Times New Roman" pitchFamily="18" charset="0"/>
                <a:ea typeface="Times New Roman" pitchFamily="18" charset="0"/>
                <a:cs typeface="Times New Roman" pitchFamily="18" charset="0"/>
              </a:rPr>
              <a:t> Tefsir </a:t>
            </a:r>
            <a:r>
              <a:rPr lang="de-DE" sz="1600" dirty="0" err="1">
                <a:latin typeface="Times New Roman" pitchFamily="18" charset="0"/>
                <a:ea typeface="Times New Roman" pitchFamily="18" charset="0"/>
                <a:cs typeface="Times New Roman" pitchFamily="18" charset="0"/>
              </a:rPr>
              <a:t>başlıca</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İslami</a:t>
            </a:r>
            <a:r>
              <a:rPr lang="de-DE" sz="1600" dirty="0">
                <a:latin typeface="Times New Roman" pitchFamily="18" charset="0"/>
                <a:ea typeface="Times New Roman" pitchFamily="18" charset="0"/>
                <a:cs typeface="Times New Roman" pitchFamily="18" charset="0"/>
              </a:rPr>
              <a:t> </a:t>
            </a:r>
            <a:r>
              <a:rPr lang="de-DE" sz="1600" dirty="0" err="1">
                <a:latin typeface="Times New Roman" pitchFamily="18" charset="0"/>
                <a:ea typeface="Times New Roman" pitchFamily="18" charset="0"/>
                <a:cs typeface="Times New Roman" pitchFamily="18" charset="0"/>
              </a:rPr>
              <a:t>bilimlerdir</a:t>
            </a:r>
            <a:r>
              <a:rPr lang="de-DE" sz="1600" dirty="0">
                <a:latin typeface="Times New Roman" pitchFamily="18" charset="0"/>
                <a:ea typeface="Times New Roman" pitchFamily="18" charset="0"/>
                <a:cs typeface="Times New Roman" pitchFamily="18" charset="0"/>
              </a:rPr>
              <a:t>.</a:t>
            </a:r>
            <a:endParaRPr lang="de-DE" sz="1600" dirty="0">
              <a:latin typeface="Times New Roman" pitchFamily="18" charset="0"/>
              <a:cs typeface="Times New Roman" pitchFamily="18" charset="0"/>
            </a:endParaRPr>
          </a:p>
        </p:txBody>
      </p:sp>
      <p:pic>
        <p:nvPicPr>
          <p:cNvPr id="4" name="Picture 5" descr="01"/>
          <p:cNvPicPr>
            <a:picLocks noChangeAspect="1" noChangeArrowheads="1"/>
          </p:cNvPicPr>
          <p:nvPr/>
        </p:nvPicPr>
        <p:blipFill>
          <a:blip r:embed="rId2" cstate="print"/>
          <a:srcRect/>
          <a:stretch>
            <a:fillRect/>
          </a:stretch>
        </p:blipFill>
        <p:spPr bwMode="auto">
          <a:xfrm>
            <a:off x="179512" y="260648"/>
            <a:ext cx="4032448" cy="28083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Metin kutusu"/>
          <p:cNvSpPr txBox="1"/>
          <p:nvPr/>
        </p:nvSpPr>
        <p:spPr>
          <a:xfrm>
            <a:off x="1763688" y="3212976"/>
            <a:ext cx="987771" cy="276999"/>
          </a:xfrm>
          <a:prstGeom prst="rect">
            <a:avLst/>
          </a:prstGeom>
          <a:noFill/>
        </p:spPr>
        <p:txBody>
          <a:bodyPr wrap="none" rtlCol="0">
            <a:spAutoFit/>
          </a:bodyPr>
          <a:lstStyle/>
          <a:p>
            <a:r>
              <a:rPr lang="tr-TR" sz="1200" b="1" dirty="0">
                <a:solidFill>
                  <a:srgbClr val="FF0000"/>
                </a:solidFill>
                <a:latin typeface="Times New Roman" pitchFamily="18" charset="0"/>
                <a:cs typeface="Times New Roman" pitchFamily="18" charset="0"/>
              </a:rPr>
              <a:t>Hilye-i Şerif</a:t>
            </a:r>
          </a:p>
        </p:txBody>
      </p:sp>
      <p:pic>
        <p:nvPicPr>
          <p:cNvPr id="6" name="5 Resim" descr="kurum.jpg"/>
          <p:cNvPicPr>
            <a:picLocks noChangeAspect="1"/>
          </p:cNvPicPr>
          <p:nvPr/>
        </p:nvPicPr>
        <p:blipFill>
          <a:blip r:embed="rId3" cstate="print"/>
          <a:stretch>
            <a:fillRect/>
          </a:stretch>
        </p:blipFill>
        <p:spPr>
          <a:xfrm>
            <a:off x="251520" y="3573016"/>
            <a:ext cx="4680520" cy="30243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descr="http://static.idefix.com/cache/0/270/365315"/>
          <p:cNvPicPr>
            <a:picLocks noChangeAspect="1" noChangeArrowheads="1"/>
          </p:cNvPicPr>
          <p:nvPr/>
        </p:nvPicPr>
        <p:blipFill>
          <a:blip r:embed="rId4" cstate="print"/>
          <a:srcRect/>
          <a:stretch>
            <a:fillRect/>
          </a:stretch>
        </p:blipFill>
        <p:spPr bwMode="auto">
          <a:xfrm>
            <a:off x="5292080" y="3212976"/>
            <a:ext cx="3528392" cy="34594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512" y="2996952"/>
            <a:ext cx="43924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de-DE" sz="16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6. </a:t>
            </a:r>
            <a:r>
              <a:rPr kumimoji="0" lang="de-DE" sz="16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Sanat</a:t>
            </a:r>
            <a:endParaRPr kumimoji="0" lang="tr-TR" sz="1600" b="0" i="0" u="none" strike="noStrike" cap="none" normalizeH="0" baseline="0" dirty="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İslam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sanatında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en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çok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mimarlık</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gelişti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Fethedilen</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yerlere</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ilk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olarak</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cami</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yapılmaktaydı</a:t>
            </a: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pic>
        <p:nvPicPr>
          <p:cNvPr id="28674" name="Picture 2" descr="mescidi_aksa"/>
          <p:cNvPicPr>
            <a:picLocks noChangeAspect="1" noChangeArrowheads="1"/>
          </p:cNvPicPr>
          <p:nvPr/>
        </p:nvPicPr>
        <p:blipFill>
          <a:blip r:embed="rId3" cstate="print"/>
          <a:srcRect/>
          <a:stretch>
            <a:fillRect/>
          </a:stretch>
        </p:blipFill>
        <p:spPr bwMode="auto">
          <a:xfrm>
            <a:off x="4788024" y="188640"/>
            <a:ext cx="4176464" cy="31683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3 Metin kutusu"/>
          <p:cNvSpPr txBox="1"/>
          <p:nvPr/>
        </p:nvSpPr>
        <p:spPr>
          <a:xfrm>
            <a:off x="6372200" y="3429000"/>
            <a:ext cx="1116011" cy="276999"/>
          </a:xfrm>
          <a:prstGeom prst="rect">
            <a:avLst/>
          </a:prstGeom>
          <a:noFill/>
        </p:spPr>
        <p:txBody>
          <a:bodyPr wrap="none" rtlCol="0">
            <a:spAutoFit/>
          </a:bodyPr>
          <a:lstStyle/>
          <a:p>
            <a:r>
              <a:rPr lang="tr-TR" sz="1200" b="1" dirty="0" err="1">
                <a:solidFill>
                  <a:srgbClr val="FF0000"/>
                </a:solidFill>
              </a:rPr>
              <a:t>Mescid</a:t>
            </a:r>
            <a:r>
              <a:rPr lang="tr-TR" sz="1200" b="1" dirty="0">
                <a:solidFill>
                  <a:srgbClr val="FF0000"/>
                </a:solidFill>
              </a:rPr>
              <a:t>-i  Aksa</a:t>
            </a:r>
          </a:p>
        </p:txBody>
      </p:sp>
      <p:sp>
        <p:nvSpPr>
          <p:cNvPr id="28675" name="Rectangle 3"/>
          <p:cNvSpPr>
            <a:spLocks noChangeArrowheads="1"/>
          </p:cNvSpPr>
          <p:nvPr/>
        </p:nvSpPr>
        <p:spPr bwMode="auto">
          <a:xfrm>
            <a:off x="323528" y="3789040"/>
            <a:ext cx="424847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Daha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sonra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da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medrese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mimarisi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gelişti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tr-TR"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Hz. Ömer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Kudüs'te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kendi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adını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taşıyan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caminin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inşaatını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başlattı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tr-TR"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Emeviler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Kudüs'te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Kubbetüs</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Sahra'yı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Mescid'i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Aksa'yı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Abbasiler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Samara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Camii‘ni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Endülüs</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Emevileri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Kurtuba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Medresesini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El</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Hamra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Sarayı'nı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yaptılar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tr-TR"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lang="tr-TR" sz="1600" dirty="0">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Arapların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geçmişinde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puta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tapma</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geleneği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olduğundan</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resim</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heykel</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yasaktır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de-DE" sz="1600" b="0" i="0" u="none" strike="noStrike" cap="none" normalizeH="0" baseline="0" dirty="0">
              <a:ln>
                <a:noFill/>
              </a:ln>
              <a:solidFill>
                <a:schemeClr val="tx1"/>
              </a:solidFill>
              <a:effectLst/>
              <a:latin typeface="Times New Roman" pitchFamily="18" charset="0"/>
              <a:cs typeface="Times New Roman" pitchFamily="18" charset="0"/>
            </a:endParaRPr>
          </a:p>
        </p:txBody>
      </p:sp>
      <p:pic>
        <p:nvPicPr>
          <p:cNvPr id="28676" name="main_image" descr="ebrusanati1123782337812"/>
          <p:cNvPicPr>
            <a:picLocks noChangeAspect="1" noChangeArrowheads="1"/>
          </p:cNvPicPr>
          <p:nvPr/>
        </p:nvPicPr>
        <p:blipFill>
          <a:blip r:embed="rId4" cstate="print"/>
          <a:srcRect/>
          <a:stretch>
            <a:fillRect/>
          </a:stretch>
        </p:blipFill>
        <p:spPr bwMode="auto">
          <a:xfrm>
            <a:off x="4788024" y="3789040"/>
            <a:ext cx="4176464" cy="2664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6 Metin kutusu"/>
          <p:cNvSpPr txBox="1"/>
          <p:nvPr/>
        </p:nvSpPr>
        <p:spPr>
          <a:xfrm>
            <a:off x="6660232" y="6581001"/>
            <a:ext cx="641522" cy="276999"/>
          </a:xfrm>
          <a:prstGeom prst="rect">
            <a:avLst/>
          </a:prstGeom>
          <a:noFill/>
        </p:spPr>
        <p:txBody>
          <a:bodyPr wrap="none" rtlCol="0">
            <a:spAutoFit/>
          </a:bodyPr>
          <a:lstStyle/>
          <a:p>
            <a:r>
              <a:rPr lang="tr-TR" sz="1200" b="1" dirty="0">
                <a:solidFill>
                  <a:srgbClr val="FF0000"/>
                </a:solidFill>
                <a:latin typeface="Times New Roman" pitchFamily="18" charset="0"/>
                <a:cs typeface="Times New Roman" pitchFamily="18" charset="0"/>
              </a:rPr>
              <a:t>   Ebru</a:t>
            </a:r>
          </a:p>
        </p:txBody>
      </p:sp>
      <p:sp>
        <p:nvSpPr>
          <p:cNvPr id="28677" name="Rectangle 5"/>
          <p:cNvSpPr>
            <a:spLocks noChangeArrowheads="1"/>
          </p:cNvSpPr>
          <p:nvPr/>
        </p:nvSpPr>
        <p:spPr bwMode="auto">
          <a:xfrm>
            <a:off x="323528" y="6021288"/>
            <a:ext cx="42119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r>
              <a:rPr kumimoji="0" lang="tr-TR"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Hat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güzel</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yazı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minyatür</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ebru</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ve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tezhip</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kitap</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süsleme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sanatları</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gelişme</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de-DE" sz="16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gösterdi</a:t>
            </a:r>
            <a:r>
              <a:rPr kumimoji="0" lang="de-DE"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pic>
        <p:nvPicPr>
          <p:cNvPr id="9" name="8 Resim" descr="57021.jpg"/>
          <p:cNvPicPr>
            <a:picLocks noChangeAspect="1"/>
          </p:cNvPicPr>
          <p:nvPr/>
        </p:nvPicPr>
        <p:blipFill>
          <a:blip r:embed="rId5" cstate="print"/>
          <a:stretch>
            <a:fillRect/>
          </a:stretch>
        </p:blipFill>
        <p:spPr>
          <a:xfrm>
            <a:off x="467544" y="260648"/>
            <a:ext cx="3888432" cy="26642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176</TotalTime>
  <Words>1263</Words>
  <PresentationFormat>Ekran Gösterisi (4:3)</PresentationFormat>
  <Paragraphs>72</Paragraphs>
  <Slides>12</Slides>
  <Notes>1</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12</vt:i4>
      </vt:variant>
    </vt:vector>
  </HeadingPairs>
  <TitlesOfParts>
    <vt:vector size="21" baseType="lpstr">
      <vt:lpstr>Arial</vt:lpstr>
      <vt:lpstr>Berlin Sans FB Demi</vt:lpstr>
      <vt:lpstr>Broadway</vt:lpstr>
      <vt:lpstr>Calibri</vt:lpstr>
      <vt:lpstr>Franklin Gothic Book</vt:lpstr>
      <vt:lpstr>Franklin Gothic Medium</vt:lpstr>
      <vt:lpstr>Times New Roman</vt:lpstr>
      <vt:lpstr>Wingdings 2</vt:lpstr>
      <vt:lpstr>Gezinti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2014-03-17T07:48:48Z</dcterms:created>
  <dcterms:modified xsi:type="dcterms:W3CDTF">2021-05-03T11:47:38Z</dcterms:modified>
  <cp:category>https://www.sorubak.com</cp:category>
</cp:coreProperties>
</file>