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8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3" r:id="rId19"/>
    <p:sldId id="270" r:id="rId20"/>
    <p:sldId id="274" r:id="rId21"/>
    <p:sldId id="275" r:id="rId22"/>
    <p:sldId id="276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9" r:id="rId3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58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AB05F2-60C5-4172-BCD5-A78A00A937B3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0C1E1E-5306-4B51-B64A-1A277EF87B5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C1E1E-5306-4B51-B64A-1A277EF87B5B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file:///E:\Tarih%20Dosyalar&#305;\&#304;lk&#231;a&#287;%20Medeniyetleri%20Hakk&#305;nda%20Kapsaml&#305;%20Bilgiler\Mezopotamya%20Medeniyetleri\Asurlular\Assyrian%20History%20Timeline%20(Assur)%20MUST%20WATCH.mp4" TargetMode="External"/><Relationship Id="rId1" Type="http://schemas.openxmlformats.org/officeDocument/2006/relationships/video" Target="file:///E:\Tarih%20Dosyalar&#305;\&#304;lk&#231;a&#287;%20Medeniyetleri%20Hakk&#305;nda%20Kapsaml&#305;%20Bilgiler\Mezopotamya%20Medeniyetleri\Asurlular\Assyria%20Documentary.mp4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8.xml"/><Relationship Id="rId1" Type="http://schemas.openxmlformats.org/officeDocument/2006/relationships/video" Target="file:///E:\9.%20s&#305;n&#305;f%20powerpoint%20sunum\&#304;lk&#231;a&#287;%20Uygarl&#305;klar&#305;\Egyptian%20Museum.mp4" TargetMode="External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file:///E:\9.%20s&#305;n&#305;f%20powerpoint%20sunum\&#304;lk&#231;a&#287;%20Uygarl&#305;klar&#305;\MISIR_Hiyerogliflerin%20S&#305;rlar&#305;%20-%202.B&#246;l&#252;m.mp4" TargetMode="External"/><Relationship Id="rId1" Type="http://schemas.openxmlformats.org/officeDocument/2006/relationships/video" Target="file:///E:\9.%20s&#305;n&#305;f%20powerpoint%20sunum\&#304;lk&#231;a&#287;%20Uygarl&#305;klar&#305;\MISIR_Hiyerogliflerin%20S&#305;rlar&#305;%20-%201.B&#246;l&#252;m.mp4" TargetMode="Externa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file:///E:\9.%20s&#305;n&#305;f%20powerpoint%20sunum\&#304;lk&#231;a&#287;%20Uygarl&#305;klar&#305;\MISIR%20_%20Tutankhamun'u%20Aray&#305;&#351;%20-%204.B&#246;l&#252;m.mp4" TargetMode="External"/><Relationship Id="rId1" Type="http://schemas.openxmlformats.org/officeDocument/2006/relationships/video" Target="file:///E:\9.%20s&#305;n&#305;f%20powerpoint%20sunum\&#304;lk&#231;a&#287;%20Uygarl&#305;klar&#305;\MISIR%20_%20Hiyerogliflerin%20S&#305;rlar&#305;%20-%203.B&#246;l&#252;m.mp4" TargetMode="Externa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9.xml"/><Relationship Id="rId1" Type="http://schemas.openxmlformats.org/officeDocument/2006/relationships/video" Target="file:///E:\9.%20s&#305;n&#305;f%20powerpoint%20sunum\&#304;lk&#231;a&#287;%20Uygarl&#305;klar&#305;\MISIR%20_%20Hiyerogliflerin%20S&#305;rlar&#305;%20-%205.B&#246;l&#252;m%20(Final).mp4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9.%20s&#305;n&#305;f%20powerpoint%20sunum\&#304;lk&#231;a&#287;%20Uygarl&#305;klar&#305;\Ancient%20Persia.mp4" TargetMode="External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Layout" Target="../slideLayouts/slideLayout8.xml"/><Relationship Id="rId1" Type="http://schemas.openxmlformats.org/officeDocument/2006/relationships/video" Target="file:///E:\9.%20s&#305;n&#305;f%20powerpoint%20sunum\&#304;lk&#231;a&#287;%20Uygarl&#305;klar&#305;\Timeline%20Map%20of%20Ancient%20Persia%20to%20Iran.mp4" TargetMode="External"/><Relationship Id="rId5" Type="http://schemas.openxmlformats.org/officeDocument/2006/relationships/image" Target="../media/image52.png"/><Relationship Id="rId4" Type="http://schemas.openxmlformats.org/officeDocument/2006/relationships/image" Target="../media/image5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slideLayout" Target="../slideLayouts/slideLayout4.xml"/><Relationship Id="rId1" Type="http://schemas.openxmlformats.org/officeDocument/2006/relationships/video" Target="file:///E:\9.%20s&#305;n&#305;f%20powerpoint%20sunum\&#304;lk&#231;a&#287;%20Uygarl&#305;klar&#305;\16%20Hint%20Uygarl&#305;&#287;&#305;%202%201.mp4" TargetMode="External"/><Relationship Id="rId4" Type="http://schemas.openxmlformats.org/officeDocument/2006/relationships/image" Target="../media/image5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slideLayout" Target="../slideLayouts/slideLayout4.xml"/><Relationship Id="rId1" Type="http://schemas.openxmlformats.org/officeDocument/2006/relationships/video" Target="file:///E:\9.%20s&#305;n&#305;f%20powerpoint%20sunum\&#304;lk&#231;a&#287;%20Uygarl&#305;klar&#305;\Ancient%20China.mp4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jpeg"/><Relationship Id="rId4" Type="http://schemas.openxmlformats.org/officeDocument/2006/relationships/image" Target="../media/image65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0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http://www.pritani.com/legacy/phoenicianship.gif" TargetMode="External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9.%20s&#305;n&#305;f%20powerpoint%20sunum\&#304;lk&#231;a&#287;%20Uygarl&#305;klar&#305;\Ancient%20Sumer.mp4" TargetMode="Externa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9.%20s&#305;n&#305;f%20powerpoint%20sunum\&#304;lk&#231;a&#287;%20Uygarl&#305;klar&#305;\ziggurat.mp4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file:///E:\9.%20s&#305;n&#305;f%20powerpoint%20sunum\&#304;lk&#231;a&#287;%20Uygarl&#305;klar&#305;\Muazzez%20&#304;lmiye%20&#199;&#305;&#287;%20-%20&#220;&#231;%20B&#252;y&#252;k%20Dinin%20S&#252;mer'deki%20K&#246;kenleri.mp4" TargetMode="External"/><Relationship Id="rId1" Type="http://schemas.openxmlformats.org/officeDocument/2006/relationships/video" Target="file:///E:\9.%20s&#305;n&#305;f%20powerpoint%20sunum\&#304;lk&#231;a&#287;%20Uygarl&#305;klar&#305;\MUAZZEZ%20&#304;LMIYE%20&#199;I&#286;%20S&#252;mer%20Tarihi.mp4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4.xml"/><Relationship Id="rId1" Type="http://schemas.openxmlformats.org/officeDocument/2006/relationships/video" Target="file:///E:\9.%20s&#305;n&#305;f%20powerpoint%20sunum\&#304;lk&#231;a&#287;%20Uygarl&#305;klar&#305;\MUAZZEZ%20&#304;LMIYE%20&#199;I&#286;%20S&#252;mer'e%20Yolculuk.mp4" TargetMode="Externa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ilkc3a7ac49f-uygarlc4b1klarc4b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3 Bulut Belirtme Çizgisi"/>
          <p:cNvSpPr/>
          <p:nvPr/>
        </p:nvSpPr>
        <p:spPr>
          <a:xfrm>
            <a:off x="3707904" y="404664"/>
            <a:ext cx="2304256" cy="1368152"/>
          </a:xfrm>
          <a:prstGeom prst="cloudCallout">
            <a:avLst>
              <a:gd name="adj1" fmla="val -18187"/>
              <a:gd name="adj2" fmla="val 7167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200" b="1" dirty="0">
                <a:solidFill>
                  <a:srgbClr val="FF0000"/>
                </a:solidFill>
              </a:rPr>
              <a:t>ER YADA GEÇ EVCİLLEŞECEKSİN!</a:t>
            </a:r>
          </a:p>
        </p:txBody>
      </p:sp>
      <p:sp>
        <p:nvSpPr>
          <p:cNvPr id="5" name="4 Bulut Belirtme Çizgisi"/>
          <p:cNvSpPr/>
          <p:nvPr/>
        </p:nvSpPr>
        <p:spPr>
          <a:xfrm>
            <a:off x="6084168" y="1268760"/>
            <a:ext cx="2304256" cy="1368152"/>
          </a:xfrm>
          <a:prstGeom prst="cloudCallout">
            <a:avLst>
              <a:gd name="adj1" fmla="val -23655"/>
              <a:gd name="adj2" fmla="val 6997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400" b="1" dirty="0">
                <a:solidFill>
                  <a:srgbClr val="FF0000"/>
                </a:solidFill>
              </a:rPr>
              <a:t>UYGARLAŞMA ZAMANI GELDİİİ…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79512" y="548680"/>
            <a:ext cx="4320480" cy="2852936"/>
          </a:xfrm>
        </p:spPr>
        <p:txBody>
          <a:bodyPr>
            <a:normAutofit/>
          </a:bodyPr>
          <a:lstStyle/>
          <a:p>
            <a:r>
              <a:rPr lang="de-DE" sz="1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e.Asurlar</a:t>
            </a:r>
            <a:r>
              <a:rPr lang="de-DE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(MÖ.2000-609)</a:t>
            </a:r>
            <a:endParaRPr lang="tr-TR" sz="1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de-DE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Yukarı</a:t>
            </a:r>
            <a:r>
              <a:rPr lang="de-DE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Mezopotamya’da</a:t>
            </a:r>
            <a:r>
              <a:rPr lang="de-DE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yaşamışlar</a:t>
            </a:r>
            <a:r>
              <a:rPr lang="de-DE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</a:t>
            </a:r>
            <a:r>
              <a:rPr lang="de-DE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bugünkü</a:t>
            </a:r>
            <a:r>
              <a:rPr lang="de-DE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Suriye’ye</a:t>
            </a:r>
            <a:r>
              <a:rPr lang="de-DE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adlarını</a:t>
            </a:r>
            <a:r>
              <a:rPr lang="de-DE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vermişlerdir</a:t>
            </a:r>
            <a:r>
              <a:rPr lang="de-DE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de-DE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Başkentleri</a:t>
            </a:r>
            <a:r>
              <a:rPr lang="de-DE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Ninova’dır</a:t>
            </a:r>
            <a:r>
              <a:rPr lang="de-DE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de-DE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Hayvancılık</a:t>
            </a:r>
            <a:r>
              <a:rPr lang="de-DE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</a:t>
            </a:r>
            <a:r>
              <a:rPr lang="de-DE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ticaretle</a:t>
            </a:r>
            <a:r>
              <a:rPr lang="de-DE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uğraşmışlardır</a:t>
            </a:r>
            <a:r>
              <a:rPr lang="de-DE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de-DE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Acımasız</a:t>
            </a:r>
            <a:r>
              <a:rPr lang="de-DE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kanunları</a:t>
            </a:r>
            <a:r>
              <a:rPr lang="de-DE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olan</a:t>
            </a:r>
            <a:r>
              <a:rPr lang="de-DE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</a:t>
            </a:r>
            <a:r>
              <a:rPr lang="de-DE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askeri</a:t>
            </a:r>
            <a:r>
              <a:rPr lang="de-DE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güce</a:t>
            </a:r>
            <a:r>
              <a:rPr lang="de-DE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dayalı</a:t>
            </a:r>
            <a:r>
              <a:rPr lang="de-DE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bir</a:t>
            </a:r>
            <a:r>
              <a:rPr lang="de-DE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imparatorluktur</a:t>
            </a:r>
            <a:r>
              <a:rPr lang="de-DE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5004048" y="2924944"/>
            <a:ext cx="3672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</a:rPr>
              <a:t>  </a:t>
            </a:r>
            <a:r>
              <a:rPr lang="tr-TR" sz="1600" b="1" dirty="0" err="1">
                <a:solidFill>
                  <a:srgbClr val="FF0000"/>
                </a:solidFill>
              </a:rPr>
              <a:t>Documentary</a:t>
            </a:r>
            <a:r>
              <a:rPr lang="tr-TR" sz="1600" b="1" dirty="0">
                <a:solidFill>
                  <a:srgbClr val="FF0000"/>
                </a:solidFill>
              </a:rPr>
              <a:t> on </a:t>
            </a:r>
            <a:r>
              <a:rPr lang="tr-TR" sz="1600" b="1" dirty="0" err="1">
                <a:solidFill>
                  <a:srgbClr val="FF0000"/>
                </a:solidFill>
              </a:rPr>
              <a:t>Assyria</a:t>
            </a:r>
            <a:r>
              <a:rPr lang="tr-TR" sz="1600" b="1" dirty="0">
                <a:solidFill>
                  <a:srgbClr val="FF0000"/>
                </a:solidFill>
              </a:rPr>
              <a:t> (07.07)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1043608" y="6519446"/>
            <a:ext cx="30198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err="1">
                <a:solidFill>
                  <a:srgbClr val="FF0000"/>
                </a:solidFill>
              </a:rPr>
              <a:t>Assyrian</a:t>
            </a:r>
            <a:r>
              <a:rPr lang="tr-TR" sz="1600" b="1" dirty="0">
                <a:solidFill>
                  <a:srgbClr val="FF0000"/>
                </a:solidFill>
              </a:rPr>
              <a:t> </a:t>
            </a:r>
            <a:r>
              <a:rPr lang="tr-TR" sz="1600" b="1" dirty="0" err="1">
                <a:solidFill>
                  <a:srgbClr val="FF0000"/>
                </a:solidFill>
              </a:rPr>
              <a:t>History</a:t>
            </a:r>
            <a:r>
              <a:rPr lang="tr-TR" sz="1600" b="1" dirty="0">
                <a:solidFill>
                  <a:srgbClr val="FF0000"/>
                </a:solidFill>
              </a:rPr>
              <a:t> </a:t>
            </a:r>
            <a:r>
              <a:rPr lang="tr-TR" sz="1600" b="1" dirty="0" err="1">
                <a:solidFill>
                  <a:srgbClr val="FF0000"/>
                </a:solidFill>
              </a:rPr>
              <a:t>Timeline</a:t>
            </a:r>
            <a:r>
              <a:rPr lang="tr-TR" sz="1600" b="1" dirty="0">
                <a:solidFill>
                  <a:srgbClr val="FF0000"/>
                </a:solidFill>
              </a:rPr>
              <a:t> (14.10)</a:t>
            </a:r>
          </a:p>
        </p:txBody>
      </p:sp>
      <p:pic>
        <p:nvPicPr>
          <p:cNvPr id="10" name="9 Resim" descr="Asurlula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3429000"/>
            <a:ext cx="3888432" cy="29857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Assyria Documentary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572000" y="332656"/>
            <a:ext cx="4320480" cy="2520280"/>
          </a:xfrm>
          <a:prstGeom prst="rect">
            <a:avLst/>
          </a:prstGeom>
        </p:spPr>
      </p:pic>
      <p:pic>
        <p:nvPicPr>
          <p:cNvPr id="12" name="Assyrian History Timeline (Assur) MUST WATCH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251520" y="3173920"/>
            <a:ext cx="4392488" cy="32074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79512" y="260648"/>
            <a:ext cx="446449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Anadolu’da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Kültepe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Alişar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Boğazköy’de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ticaret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kolonileri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kurmuşlardır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Yazıyı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Anadolu’ya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taşıyan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uygarlıktır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      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Kayseri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Kültepe’de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bulunan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Asur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tabletleri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Anadolu’daki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yazılı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kaynaklardır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179512" y="1772816"/>
            <a:ext cx="446449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kütüphanesini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Ninova’da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kurmuşlardır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Nemrut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Tapınağı’ndaki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arslan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heykelleri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Asur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krallarının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sahnelerini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tasvir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etmektedir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Keldani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Med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saldırılarıyla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yıkılmışlardır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4 Resim" descr="asur1jf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645024"/>
            <a:ext cx="4464496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Resim" descr="asur-asurlula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3645024"/>
            <a:ext cx="4176464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4578" name="Picture 2" descr="http://www.aktifhaber.com/d/other/tabletler-4-bin-yil-once-kullanilmis-DHA-f4985bbd2586f646fb213d009e82d28d-1-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260648"/>
            <a:ext cx="4176464" cy="2952328"/>
          </a:xfrm>
          <a:prstGeom prst="rect">
            <a:avLst/>
          </a:prstGeom>
          <a:noFill/>
        </p:spPr>
      </p:pic>
      <p:sp>
        <p:nvSpPr>
          <p:cNvPr id="8" name="7 Metin kutusu"/>
          <p:cNvSpPr txBox="1"/>
          <p:nvPr/>
        </p:nvSpPr>
        <p:spPr>
          <a:xfrm>
            <a:off x="4932040" y="3212976"/>
            <a:ext cx="38495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Kayseri de bulunan Asur ticaret tabletleri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79512" y="0"/>
            <a:ext cx="8964488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 ASYA UYGARLIĞI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Asya’da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kültür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merkezlerinin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10-15 bin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yıl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önceye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uzanmaktadır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Anav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Kültürü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Batı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Türkistan’da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ortaya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çıkarılmış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eski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kültürdür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Afanesyevo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Kültürü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Altay-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Sayan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Dağları’nın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kuzeybatısında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Türklere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ait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eski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kalıntılar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buradadır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Andronova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Kültürü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Hazar’ın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kuzeydoğusun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Ural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Dağları’na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kadar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bölgede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Tunç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altın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eşyalar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ilk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kez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burada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bulunmuştur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Karasuk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Kültürü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Yenisey’in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kolu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Karasuk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Nehri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kıyılarındadır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Bölgede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Tagar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kültürüne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ait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ok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uçları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iğne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bilezik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küpe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vb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eşyalar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bulunmuştur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179512" y="2564904"/>
            <a:ext cx="856895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İskitler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Asya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Karadeniz’in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kuzeyinde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uygarlık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kurmuşlardır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Savaşçı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topluluk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İskitler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Anadolu’ya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seferler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yapmışlardır.En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ünlü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destanları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Alp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Er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Tunga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”dır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Bozkırın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kuyumcuları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adlandırılırlar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4" name="AutoShape 2" descr="data:image/jpeg;base64,/9j/4AAQSkZJRgABAQAAAQABAAD/2wCEAAkGBxQSEBUUEhQVFRQVGBcUFBcYGBcYGBcaHRUWGBcaGhgYHCggHBolHBQXITEhJSkrLi4uFx80ODQsNygtLiwBCgoKDg0OGxAQGywkHyQsLCwsLCwsLCwsLCwsLCwsLCwsLCwsLCwsLCwsLCwsLCwsLCwsLCwsLCwsLCwsLCwsLP/AABEIAJEBXQMBEQACEQEDEQH/xAAbAAABBQEBAAAAAAAAAAAAAAAAAQIDBQYEB//EAEcQAAEDAQQEBw0HAwQCAwAAAAEAAhEDBBIhMQUGQVEHEyJhcZLSFzJSU1RygZGTobGy0RQWNUJzwfA0YuEkM0PCI/FEY4L/xAAbAQEAAgMBAQAAAAAAAAAAAAAAAQIDBAUGB//EADwRAAIBAgMEBQoFBQADAQAAAAABAgMRBCExBRJBURMUFmGRBhUiMjNTcXKSsTQ1gaHBI0LR4fBDYvFS/9oADAMBAAIRAxEAPwCn1D1Ms9tsrqtV1UOFRzOQ5oEBrCMC044lel8oPKDF4HFulSeWTzS5FcPh41I3Zou5ZZPGV+szsLi9rto814Iz9SgL3LLJ4yv1mdhO120ua8EOpQDuW2TxlfrM7Cdrtpc14IdSgJ3LLJ4y0dZnYTtdtHmvBDqMBRwW2TxlfrM7Cdrto814IdRgJ3LbJ4yv1mdhO1+0ua8EOowF7llk8ZX6zOwna7aXNeCHUoB3LbH4yv1mdhO1+0ua8EOpUw7ltk8O0dZnYTtdtLmvBDqUA7ltk8ZX6zOwna7aXNeCI6lAQcFlk8ZX6zOwna7aPNeCHU6egncusfjK/XZ2FHa/aPNeCLdRj3jjwWWTw7R1mdhO1+0ea8ER1KAdy2x+Mr9ZnYU9rto814IdRgIeC2yeMr9ZnYTtdtLmvBDqMA7ltk8Ov1mdhO120ea8EOowDuWWTxlfrM7Cdrtpc14IdSgHctsnh1+szsJ2u2lzXgh1KAdy2x+Mr9ZnYTtdtLmvBDqUAPBbZPGV+szsJ2u2jzXgh1KAdy2yeMr9ZnYTtdtHmvBEdSghr+DCxDF1WsOl7B/0Udr9o814IssBF6JnLU1B0a0Y2ir6HsPwYnbHaHOPgjLHZTfBnM/U7Ro/5bSegt/dijtjtHmvBGVbGb4MhOqmjvCtfrp9lR2x2jzXgi3mPvBuqmjtrrWPTT7Kdsdo814IPYnedlDUbRrv/kVhzOc0fFileWG0Oa8EYpbIceDZ2s4MLE7KrWPQ9h/6K3a7aPNeCML2elqmh3cssnjK/WZ2E7XbR5rwRXqVMO5ZZPDtHWZ2E7XbS5rwRHUoB3LbJ4yv1mdhR2u2lzXgh1KAdy2yeHX6zOwp7XbS5rwRPUoC9y2yeMtHWZ2E7XbS5rwRHUoB3LbH4yv1mdhO120ua8ET1GAnctsnh1+szsJ2u2lzXgh1KAvcssnjK/WZ2E7XbS5rwQ6lATuWWTxlfrM7Cdrtpc14IjqUA7llk8ZX6zOwna7aXNeCHUoB3LbJ4dfrM7Cdrtpc14InqMA7ltk8ZX6zOwna7aXNeCHUoB3LLH4yv1mdhO1+0ua8EOpUxe5ZZPGV+szsJ2u2jzXgh1GB53rroenZLYaNIuLQxjpfBMuBJyAwiF7Pyd2hXx9CVSq807GlXpKErI9E4H/6Gp+s75Ka8Z5XfmL+C+xuYL1DcheXNwEAIAKAEAIAQAgsQ2m1MpiXuDRz/wAxUNl405SdoopLVrQwf7bC7nOA9WZ9yo5m7TwDfrMobbpSrVPKeY8EYD1BUbbN+nQpwVkjklDLuompWyo3vXvHQSlyjpQfBHbR0/Xb+e95wBU7xhlg6TOqnrTU2sYeiR9VO8Yns+HBkg1rO2kPQ6P+qb5V7PXMeNbP/qPX/wAKd8jzd/7DzrW3ZTd1gP2TfK+bnf1iCprU896xo6ST9E3y62fHizlraxV3ZEN6B9ZVXIyxwVJHHU0jVdnUf6yPgobM8aEI8Ecz3E5knpKF91LgIoLAgEQAgCUArXEZSDzYKSrinwOpmk6wyqv6xS7KuhTeqRLT01XH/IT0wfip3mY3haT4HdZ9aKg79rXDqn9/grKZgns+D0ZaWXWOk7vpYefEesKVNM1amBqR9Ut2PDhIMg4gzKuabjZ5ocgBAICgFJQWElCbBKEWFQAgBAeIcKX4nU8yl8gX0/yM/By+b+DlYv2htuB/+hf+s/5Ka8x5XfmL+C+xtYH1DcheXNsEAQgAfyEAQgBANc6MZiMyouSk3oZzSuscEtowT4ez/wDI29Ko5HRoYLeV5+Bm69dz3XnuLjvP8yWM6UIRirJDJQtYEAsoBEFgQCSgCUJCUIBBYUIQKgFQAgBACASUAiEiSgsCCwILCygCUAqEHVYrfUpGWOI5th9ClNox1KMamqNHo3WRryG1AGHwvy/4V4zuc2tgnFXiXsrJc0M+KEJUFhqAJUAJQBKkiw4FSB0oQeIcKX4nU8yl8gX0/wAjPwcvm/g5WL9obbgf/oX/AKzvkprzHld+Yv4L7G1gfUNyvLo2wQAgBABQHFpHSDKLZftyaMyqtmajRlUeRkNJ6XfWJHes2NH771jbudijho01dlbKqbAkoAJQCgoBUASgGkoBJQBKEiShA4FAOCAchAqAEAIBJQCITYQlANJQCSgCUAsoBQUA5BYUIQCAv9XNL3SKTzyT3hOw7uhXjI0MXh7reiadxVzmJEbnKGTYQu5kAX0Fh4chFh4KsiLD2lCLHiPCn+J1PMpfIvqHkZ+Dl838HJxftDbcD4/0L/1nfJTXmPK78xfwX2NrA+obleXRtggBAJKAhtVcMa5xyaCT6FDZeEN6SSMDbrW6q8udmchsA3BYG8zv0qSpqyOaUMlkNKEiEoLDbyi5NhwKkhiyhASgElLk2GFyXJsNdUUBtLVi31NxkPaUIsSNQgcEDFQgVAIgGoTYQlANJQDSULpDLyi6CQ68pI01C8ovzDVhwUlR4QDggsBKCw0lBY0egtNExTqGT+Vx+BVkznYrDW9KJeOfCls0oxbdkML1CY3cgbU/n/tQpXDjbUla5WuVZO0q6KseFJRnifCl+J1PMpfIF9Q8jPwcvm/g5OL9obXgf/oX/rO+SmvMeV35i/gvsbWB9Q3QXl0bYSgBAISoJWuZmNa9IYCk044F/wCw/dY5M6WBoazZmSVQ6YwlAMcVDyLpA2m8jk03unKGuM9ByK2oYKtNXUTQq7UwtKTjKWaH1LG9tIVSHNF+5dcLpMiQ4NcAcMZ/wss8FKFDekrO/wCxq09qRq4vo6WcWs+5/wDwjDloXR2WsxxcpZAw1MUSbV0G0smySzWepVniqb6kZ3RhPnGB71tUsFWqK8Uc/EbVwtCW7KV33Zmj0ZqnDTVtZusaLxYDsGJvuHwHrK6mGwFOnnLN/sefxu2K2I9Gn6Mf38eBDpO2WJtM/Z6LHVHYAuZea0EYmH4TsjnSrjKNOD3Er9ysMPsrF1qkekclHvbZnWt6PQAPguJUqTqO8mero4enRVofzfxJgFQyD2oBwQhjkIEQCIBhKEiShIxzlBNibRmjqlpqcXSjAS5x71g3mMycYG2DuW5hMI67u9Ec3aW0I4WKUc5P9vibSzaj2dreXfqO8IvcJPmtIEehdiFKjHJRT+J5ericVUu3Ua+DsUjtSbQHQ19Ms3kuvR0RifStaezacpb1/wBDoUtvV4QUXBNrK9zi1g0E6yuZyr7HiL0AEOGwgbCNvMVr43BQpQU4PLvN3ZW06mIqOlV11TK1q5qO6yRqFRwQASgGkoBhchKXcaTROlOMZdceW3Cd43qG8ro51fDqD7uZN9pIAlpIcJYWy4OxIiQMD071u+ballKPHXuOR50ob0k7K2neT2NxMzEgluGWBjCehYMRSjSqumnobOHrSrUVUktSzpqqIkTMV0UZKCpKM8T4UvxOp5lL5AvqHkZ+Dl8xycX7Q23A/wD0L/1nfJTXmPK78xfwX2NrBeobleXRtggEIQFTp7SnEshvfuy5hvWOTNzDUOkd3oYqo8kkkyTiTvWM7SSirIjKEjHOUXJSO/V/RP2mrdJeGAGXNjA7MSCPQulgcIptzqRyOJtfafQ2p0Jenx0f3PSdH2FtKm1jcmiBK6rmllE84qbl6U83qyg1l1WNoqiqx4Y6LrrwlpAyIjIiSsdejTxCW9k0ZsJjKuDcnTV0+ZndLavNs9Bzn15qn/ba0AAnnBkkb8lr1cHh6VNtvM38PtPG4mtGMMlxSWX63KOPTzYj4LjQkk7tXR6ecZSpuMXZ8+NzdaIs9gqUB/46Wy818Fwdzl2JzOK9LTqwlBblrHg8RQqQqPpt5y555mgslWlF2mWQNjYw9AVm97Qxq0crWDSlppspONWLkEOnbOERt3IluXctBL0/Qgs2eTU2AYCbsm6DmGzyQTtIED0LzVdxlUbjpc95hYTp0YRqPO2ZMAqGZgcBO7FCrdlciFtZgC5oJDTnI5WWPPOG9ZOinyMXT01qybj24coYktHORII9F0z0FR0cuQlVha9+4iGkaeF57QSJAkmcJwwxwVnRnyKdYppZsm49t0uvCBMndGJlUcGnaxlVSNm75Ig+3U4JviBEnpMD4hW6Kd7WK9PTte4tOu103SDGfMqyi46ovGcZaMR74UKLk7IvJqEd6RcaH1ZrV3AvDqVLMuMXzzNaZjpIXTobPt6VV5cjz+L22mt3Da//AK/wb/Q+iKVnZdpNuzi44kuO9xzJXQcoxW7BWOGoynLek22+LLJYrszWSRDUqAZwOdZowepglNLIxfCC6RRIyJd0ZBa20FbDr4nR2I08Zf8A9TJsXDR61kjUKjkAFARlAQ1MsPQmV1cvZ6o2WhNV2ObSqtquLXNa5wIEOmCRl3s7Mcl6GnhaEN2djxGIx+LqqdOUla//AFjVWmndpOgRDTEbMMMltU5ylLU0KsIwhexl9FkcWw/2t+AleWq+1k2s7s9PTt0MUtLLT4Fq1SijJmqyKMkCsUPFOFL8TqeZS+RfUPIz8HL5jk4v2htuB/8AoX/rP+SmvMeV35i/gvsbWB9Q3K8ubYIBrlDJWpgNLWg1Kz3HYS0DcASAsL1O/h4KEFY4SVBmGFyFkFCg6o4NaCS4xgs1CjKrUUUjUxuJhh6DcnmesaOsjabGta0NAGQXoqk/7VkjxVGOW8+PE7QtW5tpWI6rZCy0pWZgqwurHm+lNUK9IOdTIrNEmDLakZwJwcfVktbEYFVG5RlnyOlgtruhaE4K3NFBSeHNBGREj1LiyUk2mephJSSnHiDo6dgGZPQM1aEJTdo3Iq1acE51JIs9EaKtBqh1Jj6ZbiXOBZA3YiXTuy3rp4XBYiM7ye73czz+0NrYSpRcILeb7v3K99pe/Co55cO+a4k3XbQQdq1MTKspyU2/h3HS2fTwrpxnS3b2WfEVpWodFjwVJAlXFpG8H4K0XZr4mOorxa7mVQs1QABrHBxbTBIcwsMNaDfa47IIloxAGK2+kg3m+f8AyNGVKa9VZ5fD9US2SxPpvv4uvOqtc0kchrqr3Ncz1gkZ48wCipVhKNvh/wAyaVCcJbzzve9+Heiay2Z4bZwRjTBv4jD/AMbhsO8xgscp2c8zJClJKnfhqMqMfdrU+Ldy+MuumndN5pj8082St6DcZN8iGp7s421uQ1KNR1O7dqgzTxc6kQLr2klt1xxgE4jYp34qW9lx0vyKOnNw3c+HLgzostBzalQul03YeSJIF6GwIyJOMY3t6pWmpJWNijScZybu+98e4s9DU71qog4y8c+Un9lfAx3qy7jW2vNQwks83ZL9Wes02rs1ZM8rSgksiQrBqzPohjnrLCmYpz4GA18tbuObSk3Lt4gbZJGPqWttKo4wjGLsdDYVCNSrUlNJ7ul+BmMYAkwMQJMDoGS5Eqk5KzZ6aNCnGe+opPmkSNCqi7Y9qEDkAjkAxyEobQoh9Smw5PexroMYF4BxzGCzYaKdVJ8TVx83DDTktbHpwszm8lhDKYugCSA1rYM4EbLwz3bl6V2WR4WzeaY5jKoAJII5IIvbiMZO+XdPJVXJReRZQk0Udts/EViP+N5vM3B2Jc39x6eZczaWG/8ANH9To7MxFm6EtP7f5R2UHrlRZ1Jqx0sKyIxMlarFGeK8KP4nU8yl8gX0/wAjPwcvmORi/aG14H/6F/6z/kprzPld+ZP4L7G1gvUN0V5c2wQDSoZOhjdOaJe2q5zGlzXEuwxidkLE1mdjD4iG4kytqaOqtYXuYQ0Zk4bYyzVTYVaDdkzgeo4mwtLnouqmjGMosfxcVCJLj32P8C9NTj0VFLj/ACeBr1FXxE53bzyfd3GiAhYpSuzNGNkLCqXAhQQyKu3BZ6b4s160G00jC0NRHAgOrC5/a2Heskj3LA8DQ3953f2N1bXxcaapxSSStfV/4NPo3V6hRi5SaCPzES7pvHGVs78YZRslyNCVOdR71RtvvLUU1jdS+plVNIrdJaCoVv8AcptcTtyd6HDELJ0ikrSV/iYeicZXg2n3NoxusGqb6PLs4c+n+ZhJc9vO0nvhzHHduWniMBCot6lk+XM62C2xOg9zENyXPiv9GdJIMOa5p3Oa5pPReAlcqpQqU1eSsehw+MoYh2pSTfLiSNKxGy0uA4FCo4FAOQAgGOQDCEJRLou2mz1m1QL0YOEY3T30TkcPctnCV+innozR2jg+tUbf3LT4nqthtjajA9hvNIkELuSSkro8jFyg92Wp1HJYFrmZnpkZjXD7TDPswdmb9yC7LDPZK2Jxqyp/0mk+8w0J0I1r4hNxtw5mCtdWoah44v4wYEPkOgdOzHYuHiYYhP8Aq/6PW7PqYJq2HaV9db/rcRq1UzoZ8R4Qgc0oQOQDXIBhQEYeWua4RLXB4nKWkETzYK9ObhNSXApXoqtSlB5XR6Xo7/zU21cg+HEESTiDdcdow9UL0283FOx4HcjvtX0y+PedlKzFogEd8HjA+CBHQqu97sstLJlBaqrnuuTyaRDRzkNEk+tc3aeIlGXQLS2Z0Nl4dSj08tU7L9DpothcqOR05u51MCyIxMlCuUPFeFD8TqeZS+RfUPIz8HL5v4OTi/aG04IT/oX/AKzvkpry/ld+ZP4L7GzgfUNySvL3NywkoAKBETlUuclrphzC05OBHuVWZKbtJMw1usL6bsQSNhAJn1bVEISlLdhqdh4mkqW9Udloel6BqOdQplwh10TIjZuXpZJqK3tTxEJJzai7q7LSFrGyCjgWONmkWuDyATcBvZYEEgNz74x8N6ybhi6WNmMq6TaAJGbb0EtBzgtAJxcCCICKmyOkiySpbWguEElpaNgvSQMJ3FwlS4yRG+s7cCOrpMNN1zYdLgQXMaBAYcyYM3wdu3cnR3zDqZi1NJtDX4OBaXNjCeS15vZ4tPFuGeY6VG4S6q0J22iapZdIgSXSCM8BgZBOJjmSUbF1Nt2JXMUKbRDgmVWn9DMtNO67AjFjhEtMROPw2rNdVE41DElOlNVKTtJeB5nbbHUoPuVWlpyDoN18eCcssYzXDxODlRd1muDPV4DalHFJJ5S4p/wMa5ap0rDpQqOBQDpQAUAwhARuCgsjQ6j6QLK3FEm7UBI3Bw+Ej4BdbZ1Zu9Nnntu4ZRjGutb2Z6IzJbc1mciDysNqkAEuIAGZOARSKzgnqZ7WXRzbVZiaYlzCHUzBExuJiWkEgHIys84dLBwf6GKlVdCrGrT1TzXNHntSm5hhzXNOcOaWzjEieheerYedG2+e1wuNoYm/RO9hwKwm00OlCBwQgUoCMoCKq2R7kvZ3RZpOLT4na7TNovB3GvBAAAEBuH9oF0+kLbePrXTvZHNWx8LGNt39zr0drPXpOJc7jWmZa7CDvaQMOjLoWWjtGom9/NGviNh0pr+k91ljobSIquM4POJ/u3/stKrVdao5MssH1ako6/5L6mESNZvMnaFZIo2SBWKninCj+J1PMpfIF9Q8jPwcvm/g5OL9obTgi/oX/rO+SmvL+V/5k/gvsbWB9Q215eWNwS8lxYLyi5NiN6Fkc1dyxydjLBEOiqYfXknvBe5iSIE+i8unsumkpVP0ObtSo7xpLR5s1NMLfnPM1acEo2JFiMwIDldo+mYkdI38u/B3i8SfSd6tvsx9HET7DTAcIgOwgYRjPJ8Ezj0qd5kOCGusFM4xBxJcIvGXXpJ24gH0Kd6RVwixTYmzMvB5UuvYmbszI/sb6ku9A4q9+ItXR9N2Yyv7TPLm98xUb70LbkWSUbOGuJDnYkkgnCT78OnJRKVyYws73J1UsIQkchJXOHSejWVqZZUaHNOe8HYRuPOFnjUyszXnTz3k7NHn+k9U7RSJ4scczMZB45iMndIjoWlW2cneVPXkdnDbd3Eo4hPldfyUlN8hciUXGTi9UejhOM4qcdGShQSPBQgVAI5ARuQlHToW1NpWmm9/etJmMYlpExzStrBVIwrXZobUoTrYdxhqep2W0te0OYQ5rhIIMg+pducU/SizyUZbr3XkyeoJGETmJEidmCwrJmd5qxV6PLg9zHNOBN8l0hs8oAC7EEuymfUszeRrQWbTK/WfV02ktc14Y5oLcRIImcgQdm9RVpU68FGT0MuHxNXCVHKklnkYbSmjalmqXKkGZLXNycMJwzBk5H3rj4vCOj6Sd0z0+ztpdb3oyjaS15ELStM6THAoQOlAI4IBpCFkxIQhZCFqC6OrRbXccy5314erbPNEqTHXa6PM3zQro4PMlCuVY9qEM8T4UvxOp5lL5AvqHkZ+Dl838HIxftDY8Eh/0L/1nfJTXl/LD8xfwX2NvA+zZtC9eUZvWGFyi5awBym5FhS7+ZICGs2VVmSLOaxVeLrtOwyw+nEe8Aelbmzau7UcH/d9zW2nT3qamuH2NUyoutODucqFTIkvLFuszKaEvKd1jfQ19RXjTuUlVS1K636VazDvneCP33JUnToq82UgqlZ2gjhGm3bafv8A8LTW1KTfqs2/NlVL1lfl/sY7Tjpm4I2i9J9ByU+c6W8lZ2HmyrZveV+RY2bS1NxDQSCcpBHoxGf0W3CpRqP0ZJmpOFamvTjYsb6h03fQsqsbajwVSxkuglQWBFkMtSOq3BZKc2szDOOR5Ppuwmz2mpT2Emow/wBr3OMdIN4dELmbRpblXe4M9HsTEdLQ3HrHI5wVoHXY9qECoBCgGkICNzVFiy7y11Y0z9mqQ4ninxeHgnY4D4+jdj0cFityW5PRnH2rs/pl0lJekuB6XQrhzQQQQRIIIII3yMwupKndXR5uFSzs9Tgt1K6Xy6oGVIi6AQCcDIIwxgzIz5ki7orKNrssKFS+wOEwRtEE88c+aosmZNY5HnmvVmc21B5kte3DcC04gdIcD61q7UptxVTgdXYFVKdSlbN2ZnH12twJAJykgSuSouV3FZHop1IRdpOz+JM1yi5dpoeChA4FCAIQkIQgGsJMASTkN6ZkNpK7NfoLRHEtvO79wx/tG7+fsrqJyMTiN92Rchqualx4CkqOAUg8R4UvxOp5lL5Avp/kZ+Dl838HJxftDW8FJ/0L/wBZ3yU15Xyx/Mn8q+xuYBXps2FSp/P8/wAzXlGzpKJy1rWAJJAG85KkVKbtFXLy3YRvJ2QlC1hwkEEbwQpkpQ9dW+IjuT9R3XcTsrgpGREqbE44KN5XsNx2uclrqN24zsALpwnABXpUZ1JWgrvXIVa1OlG9R2WmZHS0oafevdh+RwJnonlD1wurQ67TluzjkcnESwM1vQmr/ctWadOdzAwWwRt3z/lZHtKipOLTyKrZtdwUk07jDpir4LeiT8YWB7Vjwh+/+jMtlStnP9v9nPabS+qRe5IH5QTHSTh6lhr7RnUjuxVjNh9mwg96o94KNlAwWh6UvWZv7yjlFE/EBTulOkYOoJuhTZz1rP8AzEdBEKI3i95al24yW69BzLZVZBvF3M6MR0gA+n3Fb0Np1E/TzRoz2bSkv6eTO8adyljhviDHRjJW8toYdta+BovAYhJ6eJ20dK0nfnHQTB9RgrZTpz9Vo130kPWix7tJ0wTL2g7cR9VO7FZNjpW+D8Dlt+nabGF14OjGG4n3KJVKVKN5stTp1a0lGCPOdJ211es6o7CYAA2ACI+PrXDxWI6ed1pwPXbPwPVaW63dvNkTQtc3WPCEDggCEFxpCAaQgI3NUF0yy1e0y6zVBMmke/bnH9zRv37/AFLfwWL6OW7PQ5G09mqvDfpr0vueicaytSBa5pY6HA98CBjltyyPvyXYUVrHNHlpS/slk0Lou+ZL7xBEguIk4m7yR3vJIluGIVKiSzRandqz0K3WzQ/2ilIJD6cuZtBMGWkbj/NyvKiq0Nx/8xTxE8PWVaHgVWpOj71nqirSLb7iOWwgkXGjaJiZWPB05UqajLUzbTxEMTXcoPKy/RmV0ho99nqmm8HbcccntnAg74In6FcrG4Z057y9Vnotk7QhXpqEn6UVmv5IwVpHUsPaUIHIB9KkXENaJJMABLESnuq7NjojQraQvOh1Tfsb0fVZEjj18VKbstC1AVjUFhSQLCkgcgPEOFL8TqeZS+RfT/Iz8HL5v4OVi/aGo4MHRYXfrO+SmvJ+Wn5i/lX2Ojs1Xps0rbRJLZxGefuXlHCaipNZM6KnBzcE80SWAsZUJe2crrsSGk4YjKOeMMd66ezcTCP9OSs+DOVtTDTl/Ui8rad/wJNGWHjnu45jmuEAxeYCcZ70w6NjuddZxk5N1Uny45HJW7ZKlJpNXdssyHSNkNCoA1xc12Qc4XmmQBynES3GMcsMcVoYvAwmk6bUZPg+PwN/CY6pSk1NOUUtVqvicIqEPdePKaSLjSCBgJnZhIBJ2zzLXrYNq1KK09aTNijjlK9acnnlGKOux1ywOddmqWkA7G5wACcpiTtWWhisNho7kbvmzFXwmKxMuklZW0XJEzrfVcACYxmRgYuxd9e1YntWbg1/dw5GaOyYKaf9v73IrNZruQw/mzILnTqTqS3pu/6WOnCnCnHdgrHcKWChIpvitpKUiHMla1TYo2xwarEXAtQXGlihospEbqaq4llMiNBVcTIpkLrNzD3qqjbQu5p6g2y8wU2G/bQUWdFEh1WZ/TGhzTN9g5G3+3/Csb2HxCkt16lXCGyPCAcEFwhCBIQkaQgGFAMcFDLomsGl6lnMseGg4kGLp5yD8QtvD4irTyisjQxuCw1dXqNKRu7HbOMpNqPvBz7rmEmGNktOAnHaIgkr0Oqi2eJyUpRve2hLrC8upMewuuXrzi0kENLXYwMcCR0RzLDUU3RkoesXg4KtFz9XO/6mQ0npes2u2oyocWgtzLHAcl2GTgS2eaQtLFV61PdmlqszsbMwuHxEalJvNSyfGxDpbTj7QxrXhuBvAgYgwRgZ51qV8fOrDdayOrhdkU8PU6VSba0K9oWijqN3JApKvLU77HoyrV71hjecB6ypSMM68IZtmr0NohtFsmC85ndzDmWVI5NfEuo+4tCFaxqhCAEAqACgPEOFP8TqeZS+QL6f5Gfg5fN/BysX7Q0/BkP9C/8AWd8tNeT8tPzF/KvsdHZns2aalZr4utgVWEvZPevabt9pMYZA+rnXLwnR4ih0MtUYcb0mGxPTxzT/AOaLDR+gyTerQ7IhuPIMznOOzZsW3QoUsOvR1ev+jUr1q2JfpZLgv8llpi18RSLoGYG4YmJPNis6fot20MUrJpX1/Yp7DZ/tDzUe48ggG7Aa6OUJ5wScjBwWLDy6eKqyjmnl/knEQ6GUqUJei0m+856jhVqOdECYGA2GJO8nH0QuXtLEuc9yLyWvxOts3DRhB1ZLN93A6KdDBc5ROg6j0JBR/n82qVGxR1LkopqyRRse0K1irYtxLED2tU2IuPDVNhcQtSwuNuqLC426oJGlu9LEoS6osTcA1LC4XUsRcdc35KbDefDUotI6tzyqOG9hy9B/ZVcTfo423oz8TO1aRaSHAgjMHYqnQUoyV0IEJFQDShIhQDHICJ6hl1lmbfUvRVF9ma91Njnlzpc5oJwe4NxIwgAL0OFSVBWPE7RvPF1FJ5XyNHbLFMOABIBbndwJBm9GEFoMgHoWVVN7Jms6MUr2ItHVw5hks74mGzADnYTJzJMxh3wwU3aZVJSjYz+stnZaHCzgcVVYb1J5HJMjEQNhEidhHRNq9NVU4S4ojDYiWHn0tP8AtenNf4MpZ9HVHPcy7i1xa4zyQRhntXm61Loajg3c9th8bGtQVW1u40Fk1bYMaji47hgPXn8FRI1quNb9VWLqx2CnTHIYBzxj6yro05Vpy1Z2hWMOTHgqxDFQgEAFAAQCFAeI8Kf4nU8yl8gX0/yM/By+b+DlYv2hqeC/+hf+q/5Ka8p5Z/mL+C+x0dmezZo2VmiqHOJimDUwzzDRM7Ded71xNlxV5TfDiNrTdowXF6f7NJo/STakxII2GJHPgcl04VI1leLuc2cJ0Xaasdz2BwxyRSlB5OxMoxnqio0pVbZ6YaxgAcbgA5IEzuGH1Kyzq2i5tXtwRhjRTkqV0k+Jm6LiwtaSIBujflLeVgCeSdglcGrThVpSrwTTudylUqUascPUaa3cnoW9B61Ys2po6QrGFjgxWsRceGqbENjoSxFxQFIFQCIAUAQhLE3EupYXELVFhcLqWFwuqbC466lhcUBTYhnNb9GsrCHjHY4d8FG7cy0q86bvEyOk9FPonHFuxwy9O4rG4tHWo4mFRd5wKpsDSgGuQkYUJG0aN97GSRfc1sgSRJAkArLQpqpUUJaMwY2q6VCU1qj0zV3RJs1Msv3xeLgYDYnYvQbqpwUI6I8XOrUr1HVqWu+RcupgiCAQRBEYERtB2LBfMzcLFM0lgm4BdfcJL2nkyMLrgA2QWuAbzLYua1rD9M0HuaH0mtL2OloeMxMOAMYSNqy0nbJmCtDiuGpQ1aRoVLpBDHGaZ2YguLJ2kG9HMuRtDCNSdeGnH4nW2bik0sPU1/t71r+x3UXyFy0zpzidLVkRhaJWqxUkBUoqx38/hUkAgEQCoACA8Q4U/wATqeZS+QL6f5Gfg5fN/BysX7Qv+DqvdsZwJBqvkgTHJZntXlfK+G/tJ2kr2WT+BvYCe7SbcXbmjU8c13e5jESPfB2bD0wvLpVsNONS3+GbzlRxUJU4y/S2a78yFpLHADkCTxbgTLJybl3uyPNC2ekc5OvRbTWsTXUFTjHD1rST0k+ZqLHpdhY284NccCDvGBx3Tt6F1ozp1IKppc5LhUp1HC12tSXS9RgoPc9oe0DFp2rNC8Xny/YxVbSWWeZm3vpim5gYRxl69efeDQ25F2f1ARuWq8TFYffpQylw/YzxwsnX6OpP1eL8SaxVAQIMg7ZwK8+1JSs1Z8uR6LKUU001z5lg0q6MDWZM16tcrYUuUkWC8lxYUOUXFgLkuLACpuLCFyi4sND0uTYcHJciw9WIFCAA1AKAliLjgFIBCBDu2bRvQlOxUW7V6k/FnIPNl6R9FVwT0NuljJwylmjP2zQVZn5b43tk+7NY3Fo6FPFU56ZfEqnjfhzKpsqVyMoWEs9W5UY/wXNcegOBPulZcPPcqxl3mDG03Uw84rkz16zvBAIyzXoaqzPE0XkTrWNq4ziW3r10Xsp2gbhuU7zKOK1HOapUmg4plfpiw8bSLZg4Fp3OBBB9YWeFpxcJaM16qcWpR1RnbDWJGIgglpHOCQfeF52vT6GrKD4afqegpVOnoxmuOv6FlTOChFJak7FYqSBWKjlJUVACAAgBAeIcKf4pU8yl8gX0/wAjPwcvm/g5WL9oW2oGlqFKyuZVq02O4xzoc4AwWtAInzSvNeVuCxFbHudODaslkm+Bv7Prwp02pM0LtPWMHC0UQTtDmrzPm3HaKlOyz0ZvvEUL728r6C0tPWNtNzjaKVQxc4tzmEQXAuMzLxunGBvXfw+DqQi6kKMlK2lnnb9DzuIc6klTqSvFPVd/3Eten7EaQLatFjg4sIZUgFrsS67mRMdBnFTLDV6tLenRldcLP/A6Loq1qc8uL7i8s2tNhq0LtS02doIulpqNmMtpn/2sscPXkk5U5XtyZV0rXSeV8v8AJz0tP6MbdpmvRddJIc5zXYnGbx+KusNWVkqbXdusx9G27vPvuVbdYLNTeW/aKLgXuc1wqMIhznOxxkRJGUZFcfHbHxbqOpCDf6M6+AxcI01TqZNXz4HdS1osm200faN+q0VszG+6l9LN2VajwaJRrTY/KqPtG/VX82Yz3UvpZj6enzQo1osflVDrt+qebcZ7uX0sdPT5oPvRY/KaHXb9U824z3cvpY6enzQ4a02Pyqh7Rv1TzbjPdy+lkdNT5oDrTY/KqHtGqfNuM93L6WOnpc0J96LH5VR9o36p5txnu5fSx09LmgOtNj8qo+0ao824z3UvpZPTU+aG/eiyeU0Ou36qPNuM91L6WOmpc0ObrTY/KqHtGq3mzGe7l9LKutT5olbrVY/KqHtG/VT5txnu5fSyOnp8x41qsXlVD2jfqp83Yz3UvpZXpqfMd967F5XQ9o36qfN2L93L6WOmp8xTrVYvK7P7Rv1Tzbi/dy+ljpqfMPvVYvK6HtGp5txfu5fSx01PmH3qsXldn9o36p5txfu5fSx01PmH3rsXldD2jfqnm3F+7l9LHTU+Yn3rsXldD2jU824v3cvpY6anzGnWqxeV0PaNUebcZ7uX0snpqfM57Rp/R7++tFmd0vYVV7Mxfu5fSzJDFKOk/wBystNp0a7K0UWnmqt+EqvmvGe6l9LNmG0mtZJlPa3WX8lss5HO8D4SqvZeMf8A4pfSzbhtWj/c0avVjWqyMoNZUtVAOZyP9wYj8sTngQPQV3KOGxMqS3qcr/KzzOI6OOIn0b9G+RdDXGw+V2f2jPqo6jX93L6WOkQv3usPllm9qz6qrwWI93L6WW348xfvfYPLLP7Vn1UdSxHu5fSxvR5kVbW6wxhbLP7Vv1Welg66edOXgzBWd07Mylh1isoHKtNGZcTL27XEz7/euNitnYydaUlTl9LOvha1KFCMbq5ZM1osflVHrt+qotmYz3UvpYdem+KJW602Pyqh7Rqt5txnu5fSyrr0+aJBrTYvKqHtG/VFs3Ge7l9LKuvT5jxrXYvK6HtG/VT5uxfu5fSyOmp8w+9Vi8roe0b9VPm3F+7l9LHTU+Yv3rsXldD2jfqnm3F+7l9LHTU+Yn3qsXldD2jfqnm3F+7l9LHTU+Yv3rsXldD2jPqnm3F+7l9LHTU+Z5FwiWynW0jUfSe17CymA5pBBIZBxC+i+SdKpQwso1YtO/FHOxMoyndGbXrVqab4gpLviAUMq9AP89ylEy9ZiHYp4lQaj1JQFSgxEAKSBAoAKQKgBQSCARSQCAAgFUFhUIBACEiBAKhIIQCECKSQUEMCpIBQSOeoQ4DVIAIQBUgVQSgChhaoapDFQIUoAQkEIBACAEJFasfErM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6" name="AutoShape 4" descr="data:image/jpeg;base64,/9j/4AAQSkZJRgABAQAAAQABAAD/2wCEAAkGBxQSEBUUEhQVFRQVGBcUFBcYGBcYGBcaHRUWGBcaGhgYHCggHBolHBQXITEhJSkrLi4uFx80ODQsNygtLiwBCgoKDg0OGxAQGywkHyQsLCwsLCwsLCwsLCwsLCwsLCwsLCwsLCwsLCwsLCwsLCwsLCwsLCwsLCwsLCwsLCwsLP/AABEIAJEBXQMBEQACEQEDEQH/xAAbAAABBQEBAAAAAAAAAAAAAAAAAQIDBQYEB//EAEcQAAEDAQQEBw0HAwQCAwAAAAEAAhEDBBIhMQUGQVEHEyJhcZLSFzJSU1RygZGTobGy0RQWNUJzwfA0YuEkM0PCI/FEY4L/xAAbAQEAAgMBAQAAAAAAAAAAAAAAAQIDBAUGB//EADwRAAIBAgMEBQoFBQADAQAAAAABAgMRBCExBRJBURMUFmGRBhUiMjNTcXKSsTQ1gaHBI0LR4fBDYvFS/9oADAMBAAIRAxEAPwCn1D1Ms9tsrqtV1UOFRzOQ5oEBrCMC044lel8oPKDF4HFulSeWTzS5FcPh41I3Zou5ZZPGV+szsLi9rto814Iz9SgL3LLJ4yv1mdhO120ua8EOpQDuW2TxlfrM7Cdrtpc14IdSgJ3LLJ4y0dZnYTtdtHmvBDqMBRwW2TxlfrM7Cdrto814IdRgJ3LbJ4yv1mdhO1+0ua8EOowF7llk8ZX6zOwna7aXNeCHUoB3LbH4yv1mdhO1+0ua8EOpUw7ltk8O0dZnYTtdtLmvBDqUA7ltk8ZX6zOwna7aXNeCI6lAQcFlk8ZX6zOwna7aPNeCHU6egncusfjK/XZ2FHa/aPNeCLdRj3jjwWWTw7R1mdhO1+0ea8ER1KAdy2x+Mr9ZnYU9rto814IdRgIeC2yeMr9ZnYTtdtLmvBDqMA7ltk8Ov1mdhO120ea8EOowDuWWTxlfrM7Cdrtpc14IdSgHctsnh1+szsJ2u2lzXgh1KAdy2x+Mr9ZnYTtdtLmvBDqUAPBbZPGV+szsJ2u2jzXgh1KAdy2yeMr9ZnYTtdtHmvBEdSghr+DCxDF1WsOl7B/0Udr9o814IssBF6JnLU1B0a0Y2ir6HsPwYnbHaHOPgjLHZTfBnM/U7Ro/5bSegt/dijtjtHmvBGVbGb4MhOqmjvCtfrp9lR2x2jzXgi3mPvBuqmjtrrWPTT7Kdsdo814IPYnedlDUbRrv/kVhzOc0fFileWG0Oa8EYpbIceDZ2s4MLE7KrWPQ9h/6K3a7aPNeCML2elqmh3cssnjK/WZ2E7XbR5rwRXqVMO5ZZPDtHWZ2E7XbS5rwRHUoB3LbJ4yv1mdhR2u2lzXgh1KAdy2yeHX6zOwp7XbS5rwRPUoC9y2yeMtHWZ2E7XbS5rwRHUoB3LbH4yv1mdhO120ua8ET1GAnctsnh1+szsJ2u2lzXgh1KAvcssnjK/WZ2E7XbS5rwQ6lATuWWTxlfrM7Cdrtpc14IjqUA7llk8ZX6zOwna7aXNeCHUoB3LbJ4dfrM7Cdrtpc14InqMA7ltk8ZX6zOwna7aXNeCHUoB3LLH4yv1mdhO1+0ua8EOpUxe5ZZPGV+szsJ2u2jzXgh1GB53rroenZLYaNIuLQxjpfBMuBJyAwiF7Pyd2hXx9CVSq807GlXpKErI9E4H/6Gp+s75Ka8Z5XfmL+C+xuYL1DcheXNwEAIAKAEAIAQAgsQ2m1MpiXuDRz/wAxUNl405SdoopLVrQwf7bC7nOA9WZ9yo5m7TwDfrMobbpSrVPKeY8EYD1BUbbN+nQpwVkjklDLuompWyo3vXvHQSlyjpQfBHbR0/Xb+e95wBU7xhlg6TOqnrTU2sYeiR9VO8Yns+HBkg1rO2kPQ6P+qb5V7PXMeNbP/qPX/wAKd8jzd/7DzrW3ZTd1gP2TfK+bnf1iCprU896xo6ST9E3y62fHizlraxV3ZEN6B9ZVXIyxwVJHHU0jVdnUf6yPgobM8aEI8Ecz3E5knpKF91LgIoLAgEQAgCUArXEZSDzYKSrinwOpmk6wyqv6xS7KuhTeqRLT01XH/IT0wfip3mY3haT4HdZ9aKg79rXDqn9/grKZgns+D0ZaWXWOk7vpYefEesKVNM1amBqR9Ut2PDhIMg4gzKuabjZ5ocgBAICgFJQWElCbBKEWFQAgBAeIcKX4nU8yl8gX0/yM/By+b+DlYv2htuB/+hf+s/5Ka8x5XfmL+C+xtYH1DcheXNsEAQgAfyEAQgBANc6MZiMyouSk3oZzSuscEtowT4ez/wDI29Ko5HRoYLeV5+Bm69dz3XnuLjvP8yWM6UIRirJDJQtYEAsoBEFgQCSgCUJCUIBBYUIQKgFQAgBACASUAiEiSgsCCwILCygCUAqEHVYrfUpGWOI5th9ClNox1KMamqNHo3WRryG1AGHwvy/4V4zuc2tgnFXiXsrJc0M+KEJUFhqAJUAJQBKkiw4FSB0oQeIcKX4nU8yl8gX0/wAjPwcvm/g5WL9obbgf/oX/AKzvkprzHld+Yv4L7G1gfUNyvLo2wQAgBABQHFpHSDKLZftyaMyqtmajRlUeRkNJ6XfWJHes2NH771jbudijho01dlbKqbAkoAJQCgoBUASgGkoBJQBKEiShA4FAOCAchAqAEAIBJQCITYQlANJQCSgCUAsoBQUA5BYUIQCAv9XNL3SKTzyT3hOw7uhXjI0MXh7reiadxVzmJEbnKGTYQu5kAX0Fh4chFh4KsiLD2lCLHiPCn+J1PMpfIvqHkZ+Dl838HJxftDbcD4/0L/1nfJTXmPK78xfwX2NrA+obleXRtggBAJKAhtVcMa5xyaCT6FDZeEN6SSMDbrW6q8udmchsA3BYG8zv0qSpqyOaUMlkNKEiEoLDbyi5NhwKkhiyhASgElLk2GFyXJsNdUUBtLVi31NxkPaUIsSNQgcEDFQgVAIgGoTYQlANJQDSULpDLyi6CQ68pI01C8ovzDVhwUlR4QDggsBKCw0lBY0egtNExTqGT+Vx+BVkznYrDW9KJeOfCls0oxbdkML1CY3cgbU/n/tQpXDjbUla5WuVZO0q6KseFJRnifCl+J1PMpfIF9Q8jPwcvm/g5OL9obXgf/oX/rO+SmvMeV35i/gvsbWB9Q3QXl0bYSgBAISoJWuZmNa9IYCk044F/wCw/dY5M6WBoazZmSVQ6YwlAMcVDyLpA2m8jk03unKGuM9ByK2oYKtNXUTQq7UwtKTjKWaH1LG9tIVSHNF+5dcLpMiQ4NcAcMZ/wss8FKFDekrO/wCxq09qRq4vo6WcWs+5/wDwjDloXR2WsxxcpZAw1MUSbV0G0smySzWepVniqb6kZ3RhPnGB71tUsFWqK8Uc/EbVwtCW7KV33Zmj0ZqnDTVtZusaLxYDsGJvuHwHrK6mGwFOnnLN/sefxu2K2I9Gn6Mf38eBDpO2WJtM/Z6LHVHYAuZea0EYmH4TsjnSrjKNOD3Er9ysMPsrF1qkekclHvbZnWt6PQAPguJUqTqO8mero4enRVofzfxJgFQyD2oBwQhjkIEQCIBhKEiShIxzlBNibRmjqlpqcXSjAS5x71g3mMycYG2DuW5hMI67u9Ec3aW0I4WKUc5P9vibSzaj2dreXfqO8IvcJPmtIEehdiFKjHJRT+J5ericVUu3Ua+DsUjtSbQHQ19Ms3kuvR0RifStaezacpb1/wBDoUtvV4QUXBNrK9zi1g0E6yuZyr7HiL0AEOGwgbCNvMVr43BQpQU4PLvN3ZW06mIqOlV11TK1q5qO6yRqFRwQASgGkoBhchKXcaTROlOMZdceW3Cd43qG8ro51fDqD7uZN9pIAlpIcJYWy4OxIiQMD071u+ballKPHXuOR50ob0k7K2neT2NxMzEgluGWBjCehYMRSjSqumnobOHrSrUVUktSzpqqIkTMV0UZKCpKM8T4UvxOp5lL5AvqHkZ+Dl8xycX7Q23A/wD0L/1nfJTXmPK78xfwX2NrBeobleXRtggEIQFTp7SnEshvfuy5hvWOTNzDUOkd3oYqo8kkkyTiTvWM7SSirIjKEjHOUXJSO/V/RP2mrdJeGAGXNjA7MSCPQulgcIptzqRyOJtfafQ2p0Jenx0f3PSdH2FtKm1jcmiBK6rmllE84qbl6U83qyg1l1WNoqiqx4Y6LrrwlpAyIjIiSsdejTxCW9k0ZsJjKuDcnTV0+ZndLavNs9Bzn15qn/ba0AAnnBkkb8lr1cHh6VNtvM38PtPG4mtGMMlxSWX63KOPTzYj4LjQkk7tXR6ecZSpuMXZ8+NzdaIs9gqUB/46Wy818Fwdzl2JzOK9LTqwlBblrHg8RQqQqPpt5y555mgslWlF2mWQNjYw9AVm97Qxq0crWDSlppspONWLkEOnbOERt3IluXctBL0/Qgs2eTU2AYCbsm6DmGzyQTtIED0LzVdxlUbjpc95hYTp0YRqPO2ZMAqGZgcBO7FCrdlciFtZgC5oJDTnI5WWPPOG9ZOinyMXT01qybj24coYktHORII9F0z0FR0cuQlVha9+4iGkaeF57QSJAkmcJwwxwVnRnyKdYppZsm49t0uvCBMndGJlUcGnaxlVSNm75Ig+3U4JviBEnpMD4hW6Kd7WK9PTte4tOu103SDGfMqyi46ovGcZaMR74UKLk7IvJqEd6RcaH1ZrV3AvDqVLMuMXzzNaZjpIXTobPt6VV5cjz+L22mt3Da//AK/wb/Q+iKVnZdpNuzi44kuO9xzJXQcoxW7BWOGoynLek22+LLJYrszWSRDUqAZwOdZowepglNLIxfCC6RRIyJd0ZBa20FbDr4nR2I08Zf8A9TJsXDR61kjUKjkAFARlAQ1MsPQmV1cvZ6o2WhNV2ObSqtquLXNa5wIEOmCRl3s7Mcl6GnhaEN2djxGIx+LqqdOUla//AFjVWmndpOgRDTEbMMMltU5ylLU0KsIwhexl9FkcWw/2t+AleWq+1k2s7s9PTt0MUtLLT4Fq1SijJmqyKMkCsUPFOFL8TqeZS+RfUPIz8HL5jk4v2htuB/8AoX/rP+SmvMeV35i/gvsbWB9Q3K8ubYIBrlDJWpgNLWg1Kz3HYS0DcASAsL1O/h4KEFY4SVBmGFyFkFCg6o4NaCS4xgs1CjKrUUUjUxuJhh6DcnmesaOsjabGta0NAGQXoqk/7VkjxVGOW8+PE7QtW5tpWI6rZCy0pWZgqwurHm+lNUK9IOdTIrNEmDLakZwJwcfVktbEYFVG5RlnyOlgtruhaE4K3NFBSeHNBGREj1LiyUk2mephJSSnHiDo6dgGZPQM1aEJTdo3Iq1acE51JIs9EaKtBqh1Jj6ZbiXOBZA3YiXTuy3rp4XBYiM7ye73czz+0NrYSpRcILeb7v3K99pe/Co55cO+a4k3XbQQdq1MTKspyU2/h3HS2fTwrpxnS3b2WfEVpWodFjwVJAlXFpG8H4K0XZr4mOorxa7mVQs1QABrHBxbTBIcwsMNaDfa47IIloxAGK2+kg3m+f8AyNGVKa9VZ5fD9US2SxPpvv4uvOqtc0kchrqr3Ncz1gkZ48wCipVhKNvh/wAyaVCcJbzzve9+Heiay2Z4bZwRjTBv4jD/AMbhsO8xgscp2c8zJClJKnfhqMqMfdrU+Ldy+MuumndN5pj8082St6DcZN8iGp7s421uQ1KNR1O7dqgzTxc6kQLr2klt1xxgE4jYp34qW9lx0vyKOnNw3c+HLgzostBzalQul03YeSJIF6GwIyJOMY3t6pWmpJWNijScZybu+98e4s9DU71qog4y8c+Un9lfAx3qy7jW2vNQwks83ZL9Wes02rs1ZM8rSgksiQrBqzPohjnrLCmYpz4GA18tbuObSk3Lt4gbZJGPqWttKo4wjGLsdDYVCNSrUlNJ7ul+BmMYAkwMQJMDoGS5Eqk5KzZ6aNCnGe+opPmkSNCqi7Y9qEDkAjkAxyEobQoh9Smw5PexroMYF4BxzGCzYaKdVJ8TVx83DDTktbHpwszm8lhDKYugCSA1rYM4EbLwz3bl6V2WR4WzeaY5jKoAJII5IIvbiMZO+XdPJVXJReRZQk0Udts/EViP+N5vM3B2Jc39x6eZczaWG/8ANH9To7MxFm6EtP7f5R2UHrlRZ1Jqx0sKyIxMlarFGeK8KP4nU8yl8gX0/wAjPwcvmORi/aG14H/6F/6z/kprzPld+ZP4L7G1gvUN0V5c2wQDSoZOhjdOaJe2q5zGlzXEuwxidkLE1mdjD4iG4kytqaOqtYXuYQ0Zk4bYyzVTYVaDdkzgeo4mwtLnouqmjGMosfxcVCJLj32P8C9NTj0VFLj/ACeBr1FXxE53bzyfd3GiAhYpSuzNGNkLCqXAhQQyKu3BZ6b4s160G00jC0NRHAgOrC5/a2Heskj3LA8DQ3953f2N1bXxcaapxSSStfV/4NPo3V6hRi5SaCPzES7pvHGVs78YZRslyNCVOdR71RtvvLUU1jdS+plVNIrdJaCoVv8AcptcTtyd6HDELJ0ikrSV/iYeicZXg2n3NoxusGqb6PLs4c+n+ZhJc9vO0nvhzHHduWniMBCot6lk+XM62C2xOg9zENyXPiv9GdJIMOa5p3Oa5pPReAlcqpQqU1eSsehw+MoYh2pSTfLiSNKxGy0uA4FCo4FAOQAgGOQDCEJRLou2mz1m1QL0YOEY3T30TkcPctnCV+innozR2jg+tUbf3LT4nqthtjajA9hvNIkELuSSkro8jFyg92Wp1HJYFrmZnpkZjXD7TDPswdmb9yC7LDPZK2Jxqyp/0mk+8w0J0I1r4hNxtw5mCtdWoah44v4wYEPkOgdOzHYuHiYYhP8Aq/6PW7PqYJq2HaV9db/rcRq1UzoZ8R4Qgc0oQOQDXIBhQEYeWua4RLXB4nKWkETzYK9ObhNSXApXoqtSlB5XR6Xo7/zU21cg+HEESTiDdcdow9UL0283FOx4HcjvtX0y+PedlKzFogEd8HjA+CBHQqu97sstLJlBaqrnuuTyaRDRzkNEk+tc3aeIlGXQLS2Z0Nl4dSj08tU7L9DpothcqOR05u51MCyIxMlCuUPFeFD8TqeZS+RfUPIz8HL5v4OTi/aG04IT/oX/AKzvkpry/ld+ZP4L7GzgfUNySvL3NywkoAKBETlUuclrphzC05OBHuVWZKbtJMw1usL6bsQSNhAJn1bVEISlLdhqdh4mkqW9Udloel6BqOdQplwh10TIjZuXpZJqK3tTxEJJzai7q7LSFrGyCjgWONmkWuDyATcBvZYEEgNz74x8N6ybhi6WNmMq6TaAJGbb0EtBzgtAJxcCCICKmyOkiySpbWguEElpaNgvSQMJ3FwlS4yRG+s7cCOrpMNN1zYdLgQXMaBAYcyYM3wdu3cnR3zDqZi1NJtDX4OBaXNjCeS15vZ4tPFuGeY6VG4S6q0J22iapZdIgSXSCM8BgZBOJjmSUbF1Nt2JXMUKbRDgmVWn9DMtNO67AjFjhEtMROPw2rNdVE41DElOlNVKTtJeB5nbbHUoPuVWlpyDoN18eCcssYzXDxODlRd1muDPV4DalHFJJ5S4p/wMa5ap0rDpQqOBQDpQAUAwhARuCgsjQ6j6QLK3FEm7UBI3Bw+Ej4BdbZ1Zu9Nnntu4ZRjGutb2Z6IzJbc1mciDysNqkAEuIAGZOARSKzgnqZ7WXRzbVZiaYlzCHUzBExuJiWkEgHIys84dLBwf6GKlVdCrGrT1TzXNHntSm5hhzXNOcOaWzjEieheerYedG2+e1wuNoYm/RO9hwKwm00OlCBwQgUoCMoCKq2R7kvZ3RZpOLT4na7TNovB3GvBAAAEBuH9oF0+kLbePrXTvZHNWx8LGNt39zr0drPXpOJc7jWmZa7CDvaQMOjLoWWjtGom9/NGviNh0pr+k91ljobSIquM4POJ/u3/stKrVdao5MssH1ako6/5L6mESNZvMnaFZIo2SBWKninCj+J1PMpfIF9Q8jPwcvm/g5OL9obTgi/oX/rO+SmvL+V/5k/gvsbWB9Q215eWNwS8lxYLyi5NiN6Fkc1dyxydjLBEOiqYfXknvBe5iSIE+i8unsumkpVP0ObtSo7xpLR5s1NMLfnPM1acEo2JFiMwIDldo+mYkdI38u/B3i8SfSd6tvsx9HET7DTAcIgOwgYRjPJ8Ezj0qd5kOCGusFM4xBxJcIvGXXpJ24gH0Kd6RVwixTYmzMvB5UuvYmbszI/sb6ku9A4q9+ItXR9N2Yyv7TPLm98xUb70LbkWSUbOGuJDnYkkgnCT78OnJRKVyYws73J1UsIQkchJXOHSejWVqZZUaHNOe8HYRuPOFnjUyszXnTz3k7NHn+k9U7RSJ4scczMZB45iMndIjoWlW2cneVPXkdnDbd3Eo4hPldfyUlN8hciUXGTi9UejhOM4qcdGShQSPBQgVAI5ARuQlHToW1NpWmm9/etJmMYlpExzStrBVIwrXZobUoTrYdxhqep2W0te0OYQ5rhIIMg+pducU/SizyUZbr3XkyeoJGETmJEidmCwrJmd5qxV6PLg9zHNOBN8l0hs8oAC7EEuymfUszeRrQWbTK/WfV02ktc14Y5oLcRIImcgQdm9RVpU68FGT0MuHxNXCVHKklnkYbSmjalmqXKkGZLXNycMJwzBk5H3rj4vCOj6Sd0z0+ztpdb3oyjaS15ELStM6THAoQOlAI4IBpCFkxIQhZCFqC6OrRbXccy5314erbPNEqTHXa6PM3zQro4PMlCuVY9qEM8T4UvxOp5lL5AvqHkZ+Dl838HIxftDY8Eh/0L/1nfJTXl/LD8xfwX2NvA+zZtC9eUZvWGFyi5awBym5FhS7+ZICGs2VVmSLOaxVeLrtOwyw+nEe8Aelbmzau7UcH/d9zW2nT3qamuH2NUyoutODucqFTIkvLFuszKaEvKd1jfQ19RXjTuUlVS1K636VazDvneCP33JUnToq82UgqlZ2gjhGm3bafv8A8LTW1KTfqs2/NlVL1lfl/sY7Tjpm4I2i9J9ByU+c6W8lZ2HmyrZveV+RY2bS1NxDQSCcpBHoxGf0W3CpRqP0ZJmpOFamvTjYsb6h03fQsqsbajwVSxkuglQWBFkMtSOq3BZKc2szDOOR5Ppuwmz2mpT2Emow/wBr3OMdIN4dELmbRpblXe4M9HsTEdLQ3HrHI5wVoHXY9qECoBCgGkICNzVFiy7y11Y0z9mqQ4ninxeHgnY4D4+jdj0cFityW5PRnH2rs/pl0lJekuB6XQrhzQQQQRIIIII3yMwupKndXR5uFSzs9Tgt1K6Xy6oGVIi6AQCcDIIwxgzIz5ki7orKNrssKFS+wOEwRtEE88c+aosmZNY5HnmvVmc21B5kte3DcC04gdIcD61q7UptxVTgdXYFVKdSlbN2ZnH12twJAJykgSuSouV3FZHop1IRdpOz+JM1yi5dpoeChA4FCAIQkIQgGsJMASTkN6ZkNpK7NfoLRHEtvO79wx/tG7+fsrqJyMTiN92Rchqualx4CkqOAUg8R4UvxOp5lL5Avp/kZ+Dl838HJxftDW8FJ/0L/wBZ3yU15Xyx/Mn8q+xuYBXps2FSp/P8/wAzXlGzpKJy1rWAJJAG85KkVKbtFXLy3YRvJ2QlC1hwkEEbwQpkpQ9dW+IjuT9R3XcTsrgpGREqbE44KN5XsNx2uclrqN24zsALpwnABXpUZ1JWgrvXIVa1OlG9R2WmZHS0oafevdh+RwJnonlD1wurQ67TluzjkcnESwM1vQmr/ctWadOdzAwWwRt3z/lZHtKipOLTyKrZtdwUk07jDpir4LeiT8YWB7Vjwh+/+jMtlStnP9v9nPabS+qRe5IH5QTHSTh6lhr7RnUjuxVjNh9mwg96o94KNlAwWh6UvWZv7yjlFE/EBTulOkYOoJuhTZz1rP8AzEdBEKI3i95al24yW69BzLZVZBvF3M6MR0gA+n3Fb0Np1E/TzRoz2bSkv6eTO8adyljhviDHRjJW8toYdta+BovAYhJ6eJ20dK0nfnHQTB9RgrZTpz9Vo130kPWix7tJ0wTL2g7cR9VO7FZNjpW+D8Dlt+nabGF14OjGG4n3KJVKVKN5stTp1a0lGCPOdJ211es6o7CYAA2ACI+PrXDxWI6ed1pwPXbPwPVaW63dvNkTQtc3WPCEDggCEFxpCAaQgI3NUF0yy1e0y6zVBMmke/bnH9zRv37/AFLfwWL6OW7PQ5G09mqvDfpr0vueicaytSBa5pY6HA98CBjltyyPvyXYUVrHNHlpS/slk0Lou+ZL7xBEguIk4m7yR3vJIluGIVKiSzRandqz0K3WzQ/2ilIJD6cuZtBMGWkbj/NyvKiq0Nx/8xTxE8PWVaHgVWpOj71nqirSLb7iOWwgkXGjaJiZWPB05UqajLUzbTxEMTXcoPKy/RmV0ho99nqmm8HbcccntnAg74In6FcrG4Z057y9Vnotk7QhXpqEn6UVmv5IwVpHUsPaUIHIB9KkXENaJJMABLESnuq7NjojQraQvOh1Tfsb0fVZEjj18VKbstC1AVjUFhSQLCkgcgPEOFL8TqeZS+RfT/Iz8HL5v4OVi/aGo4MHRYXfrO+SmvJ+Wn5i/lX2Ojs1Xps0rbRJLZxGefuXlHCaipNZM6KnBzcE80SWAsZUJe2crrsSGk4YjKOeMMd66ezcTCP9OSs+DOVtTDTl/Ui8rad/wJNGWHjnu45jmuEAxeYCcZ70w6NjuddZxk5N1Uny45HJW7ZKlJpNXdssyHSNkNCoA1xc12Qc4XmmQBynES3GMcsMcVoYvAwmk6bUZPg+PwN/CY6pSk1NOUUtVqvicIqEPdePKaSLjSCBgJnZhIBJ2zzLXrYNq1KK09aTNijjlK9acnnlGKOux1ywOddmqWkA7G5wACcpiTtWWhisNho7kbvmzFXwmKxMuklZW0XJEzrfVcACYxmRgYuxd9e1YntWbg1/dw5GaOyYKaf9v73IrNZruQw/mzILnTqTqS3pu/6WOnCnCnHdgrHcKWChIpvitpKUiHMla1TYo2xwarEXAtQXGlihospEbqaq4llMiNBVcTIpkLrNzD3qqjbQu5p6g2y8wU2G/bQUWdFEh1WZ/TGhzTN9g5G3+3/Csb2HxCkt16lXCGyPCAcEFwhCBIQkaQgGFAMcFDLomsGl6lnMseGg4kGLp5yD8QtvD4irTyisjQxuCw1dXqNKRu7HbOMpNqPvBz7rmEmGNktOAnHaIgkr0Oqi2eJyUpRve2hLrC8upMewuuXrzi0kENLXYwMcCR0RzLDUU3RkoesXg4KtFz9XO/6mQ0npes2u2oyocWgtzLHAcl2GTgS2eaQtLFV61PdmlqszsbMwuHxEalJvNSyfGxDpbTj7QxrXhuBvAgYgwRgZ51qV8fOrDdayOrhdkU8PU6VSba0K9oWijqN3JApKvLU77HoyrV71hjecB6ypSMM68IZtmr0NohtFsmC85ndzDmWVI5NfEuo+4tCFaxqhCAEAqACgPEOFP8TqeZS+QL6f5Gfg5fN/BysX7Q0/BkP9C/8AWd8tNeT8tPzF/KvsdHZns2aalZr4utgVWEvZPevabt9pMYZA+rnXLwnR4ih0MtUYcb0mGxPTxzT/AOaLDR+gyTerQ7IhuPIMznOOzZsW3QoUsOvR1ev+jUr1q2JfpZLgv8llpi18RSLoGYG4YmJPNis6fot20MUrJpX1/Yp7DZ/tDzUe48ggG7Aa6OUJ5wScjBwWLDy6eKqyjmnl/knEQ6GUqUJei0m+856jhVqOdECYGA2GJO8nH0QuXtLEuc9yLyWvxOts3DRhB1ZLN93A6KdDBc5ROg6j0JBR/n82qVGxR1LkopqyRRse0K1irYtxLED2tU2IuPDVNhcQtSwuNuqLC426oJGlu9LEoS6osTcA1LC4XUsRcdc35KbDefDUotI6tzyqOG9hy9B/ZVcTfo423oz8TO1aRaSHAgjMHYqnQUoyV0IEJFQDShIhQDHICJ6hl1lmbfUvRVF9ma91Njnlzpc5oJwe4NxIwgAL0OFSVBWPE7RvPF1FJ5XyNHbLFMOABIBbndwJBm9GEFoMgHoWVVN7Jms6MUr2ItHVw5hks74mGzADnYTJzJMxh3wwU3aZVJSjYz+stnZaHCzgcVVYb1J5HJMjEQNhEidhHRNq9NVU4S4ojDYiWHn0tP8AtenNf4MpZ9HVHPcy7i1xa4zyQRhntXm61Loajg3c9th8bGtQVW1u40Fk1bYMaji47hgPXn8FRI1quNb9VWLqx2CnTHIYBzxj6yro05Vpy1Z2hWMOTHgqxDFQgEAFAAQCFAeI8Kf4nU8yl8gX0/yM/By+b+DlYv2hqeC/+hf+q/5Ka8p5Z/mL+C+x0dmezZo2VmiqHOJimDUwzzDRM7Ded71xNlxV5TfDiNrTdowXF6f7NJo/STakxII2GJHPgcl04VI1leLuc2cJ0Xaasdz2BwxyRSlB5OxMoxnqio0pVbZ6YaxgAcbgA5IEzuGH1Kyzq2i5tXtwRhjRTkqV0k+Jm6LiwtaSIBujflLeVgCeSdglcGrThVpSrwTTudylUqUascPUaa3cnoW9B61Ys2po6QrGFjgxWsRceGqbENjoSxFxQFIFQCIAUAQhLE3EupYXELVFhcLqWFwuqbC466lhcUBTYhnNb9GsrCHjHY4d8FG7cy0q86bvEyOk9FPonHFuxwy9O4rG4tHWo4mFRd5wKpsDSgGuQkYUJG0aN97GSRfc1sgSRJAkArLQpqpUUJaMwY2q6VCU1qj0zV3RJs1Msv3xeLgYDYnYvQbqpwUI6I8XOrUr1HVqWu+RcupgiCAQRBEYERtB2LBfMzcLFM0lgm4BdfcJL2nkyMLrgA2QWuAbzLYua1rD9M0HuaH0mtL2OloeMxMOAMYSNqy0nbJmCtDiuGpQ1aRoVLpBDHGaZ2YguLJ2kG9HMuRtDCNSdeGnH4nW2bik0sPU1/t71r+x3UXyFy0zpzidLVkRhaJWqxUkBUoqx38/hUkAgEQCoACA8Q4U/wATqeZS+QL6f5Gfg5fN/BysX7Qv+DqvdsZwJBqvkgTHJZntXlfK+G/tJ2kr2WT+BvYCe7SbcXbmjU8c13e5jESPfB2bD0wvLpVsNONS3+GbzlRxUJU4y/S2a78yFpLHADkCTxbgTLJybl3uyPNC2ekc5OvRbTWsTXUFTjHD1rST0k+ZqLHpdhY284NccCDvGBx3Tt6F1ozp1IKppc5LhUp1HC12tSXS9RgoPc9oe0DFp2rNC8Xny/YxVbSWWeZm3vpim5gYRxl69efeDQ25F2f1ARuWq8TFYffpQylw/YzxwsnX6OpP1eL8SaxVAQIMg7ZwK8+1JSs1Z8uR6LKUU001z5lg0q6MDWZM16tcrYUuUkWC8lxYUOUXFgLkuLACpuLCFyi4sND0uTYcHJciw9WIFCAA1AKAliLjgFIBCBDu2bRvQlOxUW7V6k/FnIPNl6R9FVwT0NuljJwylmjP2zQVZn5b43tk+7NY3Fo6FPFU56ZfEqnjfhzKpsqVyMoWEs9W5UY/wXNcegOBPulZcPPcqxl3mDG03Uw84rkz16zvBAIyzXoaqzPE0XkTrWNq4ziW3r10Xsp2gbhuU7zKOK1HOapUmg4plfpiw8bSLZg4Fp3OBBB9YWeFpxcJaM16qcWpR1RnbDWJGIgglpHOCQfeF52vT6GrKD4afqegpVOnoxmuOv6FlTOChFJak7FYqSBWKjlJUVACAAgBAeIcKf4pU8yl8gX0/wAjPwcvm/g5WL9oW2oGlqFKyuZVq02O4xzoc4AwWtAInzSvNeVuCxFbHudODaslkm+Bv7Prwp02pM0LtPWMHC0UQTtDmrzPm3HaKlOyz0ZvvEUL728r6C0tPWNtNzjaKVQxc4tzmEQXAuMzLxunGBvXfw+DqQi6kKMlK2lnnb9DzuIc6klTqSvFPVd/3Eten7EaQLatFjg4sIZUgFrsS67mRMdBnFTLDV6tLenRldcLP/A6Loq1qc8uL7i8s2tNhq0LtS02doIulpqNmMtpn/2sscPXkk5U5XtyZV0rXSeV8v8AJz0tP6MbdpmvRddJIc5zXYnGbx+KusNWVkqbXdusx9G27vPvuVbdYLNTeW/aKLgXuc1wqMIhznOxxkRJGUZFcfHbHxbqOpCDf6M6+AxcI01TqZNXz4HdS1osm200faN+q0VszG+6l9LN2VajwaJRrTY/KqPtG/VX82Yz3UvpZj6enzQo1osflVDrt+qebcZ7uX0sdPT5oPvRY/KaHXb9U824z3cvpY6enzQ4a02Pyqh7Rv1TzbjPdy+lkdNT5oDrTY/KqHtGqfNuM93L6WOnpc0J96LH5VR9o36p5txnu5fSx09LmgOtNj8qo+0ao824z3UvpZPTU+aG/eiyeU0Ou36qPNuM91L6WOmpc0ObrTY/KqHtGq3mzGe7l9LKutT5olbrVY/KqHtG/VT5txnu5fSyOnp8x41qsXlVD2jfqp83Yz3UvpZXpqfMd967F5XQ9o36qfN2L93L6WOmp8xTrVYvK7P7Rv1Tzbi/dy+ljpqfMPvVYvK6HtGp5txfu5fSx01PmH3qsXldn9o36p5txfu5fSx01PmH3rsXldD2jfqnm3F+7l9LHTU+Yn3rsXldD2jU824v3cvpY6anzGnWqxeV0PaNUebcZ7uX0snpqfM57Rp/R7++tFmd0vYVV7Mxfu5fSzJDFKOk/wBystNp0a7K0UWnmqt+EqvmvGe6l9LNmG0mtZJlPa3WX8lss5HO8D4SqvZeMf8A4pfSzbhtWj/c0avVjWqyMoNZUtVAOZyP9wYj8sTngQPQV3KOGxMqS3qcr/KzzOI6OOIn0b9G+RdDXGw+V2f2jPqo6jX93L6WOkQv3usPllm9qz6qrwWI93L6WW348xfvfYPLLP7Vn1UdSxHu5fSxvR5kVbW6wxhbLP7Vv1Welg66edOXgzBWd07Mylh1isoHKtNGZcTL27XEz7/euNitnYydaUlTl9LOvha1KFCMbq5ZM1osflVHrt+qotmYz3UvpYdem+KJW602Pyqh7Rqt5txnu5fSyrr0+aJBrTYvKqHtG/VFs3Ge7l9LKuvT5jxrXYvK6HtG/VT5uxfu5fSyOmp8w+9Vi8roe0b9VPm3F+7l9LHTU+Yv3rsXldD2jfqnm3F+7l9LHTU+Yn3qsXldD2jfqnm3F+7l9LHTU+Yv3rsXldD2jPqnm3F+7l9LHTU+Z5FwiWynW0jUfSe17CymA5pBBIZBxC+i+SdKpQwso1YtO/FHOxMoyndGbXrVqab4gpLviAUMq9AP89ylEy9ZiHYp4lQaj1JQFSgxEAKSBAoAKQKgBQSCARSQCAAgFUFhUIBACEiBAKhIIQCECKSQUEMCpIBQSOeoQ4DVIAIQBUgVQSgChhaoapDFQIUoAQkEIBACAEJFasfErM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58" name="AutoShape 6" descr="data:image/jpeg;base64,/9j/4AAQSkZJRgABAQAAAQABAAD/2wCEAAkGBxQSEBUUEhQVFRQVGBcUFBcYGBcYGBcaHRUWGBcaGhgYHCggHBolHBQXITEhJSkrLi4uFx80ODQsNygtLiwBCgoKDg0OGxAQGywkHyQsLCwsLCwsLCwsLCwsLCwsLCwsLCwsLCwsLCwsLCwsLCwsLCwsLCwsLCwsLCwsLCwsLP/AABEIAJEBXQMBEQACEQEDEQH/xAAbAAABBQEBAAAAAAAAAAAAAAAAAQIDBQYEB//EAEcQAAEDAQQEBw0HAwQCAwAAAAEAAhEDBBIhMQUGQVEHEyJhcZLSFzJSU1RygZGTobGy0RQWNUJzwfA0YuEkM0PCI/FEY4L/xAAbAQEAAgMBAQAAAAAAAAAAAAAAAQIDBAUGB//EADwRAAIBAgMEBQoFBQADAQAAAAABAgMRBCExBRJBURMUFmGRBhUiMjNTcXKSsTQ1gaHBI0LR4fBDYvFS/9oADAMBAAIRAxEAPwCn1D1Ms9tsrqtV1UOFRzOQ5oEBrCMC044lel8oPKDF4HFulSeWTzS5FcPh41I3Zou5ZZPGV+szsLi9rto814Iz9SgL3LLJ4yv1mdhO120ua8EOpQDuW2TxlfrM7Cdrtpc14IdSgJ3LLJ4y0dZnYTtdtHmvBDqMBRwW2TxlfrM7Cdrto814IdRgJ3LbJ4yv1mdhO1+0ua8EOowF7llk8ZX6zOwna7aXNeCHUoB3LbH4yv1mdhO1+0ua8EOpUw7ltk8O0dZnYTtdtLmvBDqUA7ltk8ZX6zOwna7aXNeCI6lAQcFlk8ZX6zOwna7aPNeCHU6egncusfjK/XZ2FHa/aPNeCLdRj3jjwWWTw7R1mdhO1+0ea8ER1KAdy2x+Mr9ZnYU9rto814IdRgIeC2yeMr9ZnYTtdtLmvBDqMA7ltk8Ov1mdhO120ea8EOowDuWWTxlfrM7Cdrtpc14IdSgHctsnh1+szsJ2u2lzXgh1KAdy2x+Mr9ZnYTtdtLmvBDqUAPBbZPGV+szsJ2u2jzXgh1KAdy2yeMr9ZnYTtdtHmvBEdSghr+DCxDF1WsOl7B/0Udr9o814IssBF6JnLU1B0a0Y2ir6HsPwYnbHaHOPgjLHZTfBnM/U7Ro/5bSegt/dijtjtHmvBGVbGb4MhOqmjvCtfrp9lR2x2jzXgi3mPvBuqmjtrrWPTT7Kdsdo814IPYnedlDUbRrv/kVhzOc0fFileWG0Oa8EYpbIceDZ2s4MLE7KrWPQ9h/6K3a7aPNeCML2elqmh3cssnjK/WZ2E7XbR5rwRXqVMO5ZZPDtHWZ2E7XbS5rwRHUoB3LbJ4yv1mdhR2u2lzXgh1KAdy2yeHX6zOwp7XbS5rwRPUoC9y2yeMtHWZ2E7XbS5rwRHUoB3LbH4yv1mdhO120ua8ET1GAnctsnh1+szsJ2u2lzXgh1KAvcssnjK/WZ2E7XbS5rwQ6lATuWWTxlfrM7Cdrtpc14IjqUA7llk8ZX6zOwna7aXNeCHUoB3LbJ4dfrM7Cdrtpc14InqMA7ltk8ZX6zOwna7aXNeCHUoB3LLH4yv1mdhO1+0ua8EOpUxe5ZZPGV+szsJ2u2jzXgh1GB53rroenZLYaNIuLQxjpfBMuBJyAwiF7Pyd2hXx9CVSq807GlXpKErI9E4H/6Gp+s75Ka8Z5XfmL+C+xuYL1DcheXNwEAIAKAEAIAQAgsQ2m1MpiXuDRz/wAxUNl405SdoopLVrQwf7bC7nOA9WZ9yo5m7TwDfrMobbpSrVPKeY8EYD1BUbbN+nQpwVkjklDLuompWyo3vXvHQSlyjpQfBHbR0/Xb+e95wBU7xhlg6TOqnrTU2sYeiR9VO8Yns+HBkg1rO2kPQ6P+qb5V7PXMeNbP/qPX/wAKd8jzd/7DzrW3ZTd1gP2TfK+bnf1iCprU896xo6ST9E3y62fHizlraxV3ZEN6B9ZVXIyxwVJHHU0jVdnUf6yPgobM8aEI8Ecz3E5knpKF91LgIoLAgEQAgCUArXEZSDzYKSrinwOpmk6wyqv6xS7KuhTeqRLT01XH/IT0wfip3mY3haT4HdZ9aKg79rXDqn9/grKZgns+D0ZaWXWOk7vpYefEesKVNM1amBqR9Ut2PDhIMg4gzKuabjZ5ocgBAICgFJQWElCbBKEWFQAgBAeIcKX4nU8yl8gX0/yM/By+b+DlYv2htuB/+hf+s/5Ka8x5XfmL+C+xtYH1DcheXNsEAQgAfyEAQgBANc6MZiMyouSk3oZzSuscEtowT4ez/wDI29Ko5HRoYLeV5+Bm69dz3XnuLjvP8yWM6UIRirJDJQtYEAsoBEFgQCSgCUJCUIBBYUIQKgFQAgBACASUAiEiSgsCCwILCygCUAqEHVYrfUpGWOI5th9ClNox1KMamqNHo3WRryG1AGHwvy/4V4zuc2tgnFXiXsrJc0M+KEJUFhqAJUAJQBKkiw4FSB0oQeIcKX4nU8yl8gX0/wAjPwcvm/g5WL9obbgf/oX/AKzvkprzHld+Yv4L7G1gfUNyvLo2wQAgBABQHFpHSDKLZftyaMyqtmajRlUeRkNJ6XfWJHes2NH771jbudijho01dlbKqbAkoAJQCgoBUASgGkoBJQBKEiShA4FAOCAchAqAEAIBJQCITYQlANJQCSgCUAsoBQUA5BYUIQCAv9XNL3SKTzyT3hOw7uhXjI0MXh7reiadxVzmJEbnKGTYQu5kAX0Fh4chFh4KsiLD2lCLHiPCn+J1PMpfIvqHkZ+Dl838HJxftDbcD4/0L/1nfJTXmPK78xfwX2NrA+obleXRtggBAJKAhtVcMa5xyaCT6FDZeEN6SSMDbrW6q8udmchsA3BYG8zv0qSpqyOaUMlkNKEiEoLDbyi5NhwKkhiyhASgElLk2GFyXJsNdUUBtLVi31NxkPaUIsSNQgcEDFQgVAIgGoTYQlANJQDSULpDLyi6CQ68pI01C8ovzDVhwUlR4QDggsBKCw0lBY0egtNExTqGT+Vx+BVkznYrDW9KJeOfCls0oxbdkML1CY3cgbU/n/tQpXDjbUla5WuVZO0q6KseFJRnifCl+J1PMpfIF9Q8jPwcvm/g5OL9obXgf/oX/rO+SmvMeV35i/gvsbWB9Q3QXl0bYSgBAISoJWuZmNa9IYCk044F/wCw/dY5M6WBoazZmSVQ6YwlAMcVDyLpA2m8jk03unKGuM9ByK2oYKtNXUTQq7UwtKTjKWaH1LG9tIVSHNF+5dcLpMiQ4NcAcMZ/wss8FKFDekrO/wCxq09qRq4vo6WcWs+5/wDwjDloXR2WsxxcpZAw1MUSbV0G0smySzWepVniqb6kZ3RhPnGB71tUsFWqK8Uc/EbVwtCW7KV33Zmj0ZqnDTVtZusaLxYDsGJvuHwHrK6mGwFOnnLN/sefxu2K2I9Gn6Mf38eBDpO2WJtM/Z6LHVHYAuZea0EYmH4TsjnSrjKNOD3Er9ysMPsrF1qkekclHvbZnWt6PQAPguJUqTqO8mero4enRVofzfxJgFQyD2oBwQhjkIEQCIBhKEiShIxzlBNibRmjqlpqcXSjAS5x71g3mMycYG2DuW5hMI67u9Ec3aW0I4WKUc5P9vibSzaj2dreXfqO8IvcJPmtIEehdiFKjHJRT+J5ericVUu3Ua+DsUjtSbQHQ19Ms3kuvR0RifStaezacpb1/wBDoUtvV4QUXBNrK9zi1g0E6yuZyr7HiL0AEOGwgbCNvMVr43BQpQU4PLvN3ZW06mIqOlV11TK1q5qO6yRqFRwQASgGkoBhchKXcaTROlOMZdceW3Cd43qG8ro51fDqD7uZN9pIAlpIcJYWy4OxIiQMD071u+ballKPHXuOR50ob0k7K2neT2NxMzEgluGWBjCehYMRSjSqumnobOHrSrUVUktSzpqqIkTMV0UZKCpKM8T4UvxOp5lL5AvqHkZ+Dl8xycX7Q23A/wD0L/1nfJTXmPK78xfwX2NrBeobleXRtggEIQFTp7SnEshvfuy5hvWOTNzDUOkd3oYqo8kkkyTiTvWM7SSirIjKEjHOUXJSO/V/RP2mrdJeGAGXNjA7MSCPQulgcIptzqRyOJtfafQ2p0Jenx0f3PSdH2FtKm1jcmiBK6rmllE84qbl6U83qyg1l1WNoqiqx4Y6LrrwlpAyIjIiSsdejTxCW9k0ZsJjKuDcnTV0+ZndLavNs9Bzn15qn/ba0AAnnBkkb8lr1cHh6VNtvM38PtPG4mtGMMlxSWX63KOPTzYj4LjQkk7tXR6ecZSpuMXZ8+NzdaIs9gqUB/46Wy818Fwdzl2JzOK9LTqwlBblrHg8RQqQqPpt5y555mgslWlF2mWQNjYw9AVm97Qxq0crWDSlppspONWLkEOnbOERt3IluXctBL0/Qgs2eTU2AYCbsm6DmGzyQTtIED0LzVdxlUbjpc95hYTp0YRqPO2ZMAqGZgcBO7FCrdlciFtZgC5oJDTnI5WWPPOG9ZOinyMXT01qybj24coYktHORII9F0z0FR0cuQlVha9+4iGkaeF57QSJAkmcJwwxwVnRnyKdYppZsm49t0uvCBMndGJlUcGnaxlVSNm75Ig+3U4JviBEnpMD4hW6Kd7WK9PTte4tOu103SDGfMqyi46ovGcZaMR74UKLk7IvJqEd6RcaH1ZrV3AvDqVLMuMXzzNaZjpIXTobPt6VV5cjz+L22mt3Da//AK/wb/Q+iKVnZdpNuzi44kuO9xzJXQcoxW7BWOGoynLek22+LLJYrszWSRDUqAZwOdZowepglNLIxfCC6RRIyJd0ZBa20FbDr4nR2I08Zf8A9TJsXDR61kjUKjkAFARlAQ1MsPQmV1cvZ6o2WhNV2ObSqtquLXNa5wIEOmCRl3s7Mcl6GnhaEN2djxGIx+LqqdOUla//AFjVWmndpOgRDTEbMMMltU5ylLU0KsIwhexl9FkcWw/2t+AleWq+1k2s7s9PTt0MUtLLT4Fq1SijJmqyKMkCsUPFOFL8TqeZS+RfUPIz8HL5jk4v2htuB/8AoX/rP+SmvMeV35i/gvsbWB9Q3K8ubYIBrlDJWpgNLWg1Kz3HYS0DcASAsL1O/h4KEFY4SVBmGFyFkFCg6o4NaCS4xgs1CjKrUUUjUxuJhh6DcnmesaOsjabGta0NAGQXoqk/7VkjxVGOW8+PE7QtW5tpWI6rZCy0pWZgqwurHm+lNUK9IOdTIrNEmDLakZwJwcfVktbEYFVG5RlnyOlgtruhaE4K3NFBSeHNBGREj1LiyUk2mephJSSnHiDo6dgGZPQM1aEJTdo3Iq1acE51JIs9EaKtBqh1Jj6ZbiXOBZA3YiXTuy3rp4XBYiM7ye73czz+0NrYSpRcILeb7v3K99pe/Co55cO+a4k3XbQQdq1MTKspyU2/h3HS2fTwrpxnS3b2WfEVpWodFjwVJAlXFpG8H4K0XZr4mOorxa7mVQs1QABrHBxbTBIcwsMNaDfa47IIloxAGK2+kg3m+f8AyNGVKa9VZ5fD9US2SxPpvv4uvOqtc0kchrqr3Ncz1gkZ48wCipVhKNvh/wAyaVCcJbzzve9+Heiay2Z4bZwRjTBv4jD/AMbhsO8xgscp2c8zJClJKnfhqMqMfdrU+Ldy+MuumndN5pj8082St6DcZN8iGp7s421uQ1KNR1O7dqgzTxc6kQLr2klt1xxgE4jYp34qW9lx0vyKOnNw3c+HLgzostBzalQul03YeSJIF6GwIyJOMY3t6pWmpJWNijScZybu+98e4s9DU71qog4y8c+Un9lfAx3qy7jW2vNQwks83ZL9Wes02rs1ZM8rSgksiQrBqzPohjnrLCmYpz4GA18tbuObSk3Lt4gbZJGPqWttKo4wjGLsdDYVCNSrUlNJ7ul+BmMYAkwMQJMDoGS5Eqk5KzZ6aNCnGe+opPmkSNCqi7Y9qEDkAjkAxyEobQoh9Smw5PexroMYF4BxzGCzYaKdVJ8TVx83DDTktbHpwszm8lhDKYugCSA1rYM4EbLwz3bl6V2WR4WzeaY5jKoAJII5IIvbiMZO+XdPJVXJReRZQk0Udts/EViP+N5vM3B2Jc39x6eZczaWG/8ANH9To7MxFm6EtP7f5R2UHrlRZ1Jqx0sKyIxMlarFGeK8KP4nU8yl8gX0/wAjPwcvmORi/aG14H/6F/6z/kprzPld+ZP4L7G1gvUN0V5c2wQDSoZOhjdOaJe2q5zGlzXEuwxidkLE1mdjD4iG4kytqaOqtYXuYQ0Zk4bYyzVTYVaDdkzgeo4mwtLnouqmjGMosfxcVCJLj32P8C9NTj0VFLj/ACeBr1FXxE53bzyfd3GiAhYpSuzNGNkLCqXAhQQyKu3BZ6b4s160G00jC0NRHAgOrC5/a2Heskj3LA8DQ3953f2N1bXxcaapxSSStfV/4NPo3V6hRi5SaCPzES7pvHGVs78YZRslyNCVOdR71RtvvLUU1jdS+plVNIrdJaCoVv8AcptcTtyd6HDELJ0ikrSV/iYeicZXg2n3NoxusGqb6PLs4c+n+ZhJc9vO0nvhzHHduWniMBCot6lk+XM62C2xOg9zENyXPiv9GdJIMOa5p3Oa5pPReAlcqpQqU1eSsehw+MoYh2pSTfLiSNKxGy0uA4FCo4FAOQAgGOQDCEJRLou2mz1m1QL0YOEY3T30TkcPctnCV+innozR2jg+tUbf3LT4nqthtjajA9hvNIkELuSSkro8jFyg92Wp1HJYFrmZnpkZjXD7TDPswdmb9yC7LDPZK2Jxqyp/0mk+8w0J0I1r4hNxtw5mCtdWoah44v4wYEPkOgdOzHYuHiYYhP8Aq/6PW7PqYJq2HaV9db/rcRq1UzoZ8R4Qgc0oQOQDXIBhQEYeWua4RLXB4nKWkETzYK9ObhNSXApXoqtSlB5XR6Xo7/zU21cg+HEESTiDdcdow9UL0283FOx4HcjvtX0y+PedlKzFogEd8HjA+CBHQqu97sstLJlBaqrnuuTyaRDRzkNEk+tc3aeIlGXQLS2Z0Nl4dSj08tU7L9DpothcqOR05u51MCyIxMlCuUPFeFD8TqeZS+RfUPIz8HL5v4OTi/aG04IT/oX/AKzvkpry/ld+ZP4L7GzgfUNySvL3NywkoAKBETlUuclrphzC05OBHuVWZKbtJMw1usL6bsQSNhAJn1bVEISlLdhqdh4mkqW9Udloel6BqOdQplwh10TIjZuXpZJqK3tTxEJJzai7q7LSFrGyCjgWONmkWuDyATcBvZYEEgNz74x8N6ybhi6WNmMq6TaAJGbb0EtBzgtAJxcCCICKmyOkiySpbWguEElpaNgvSQMJ3FwlS4yRG+s7cCOrpMNN1zYdLgQXMaBAYcyYM3wdu3cnR3zDqZi1NJtDX4OBaXNjCeS15vZ4tPFuGeY6VG4S6q0J22iapZdIgSXSCM8BgZBOJjmSUbF1Nt2JXMUKbRDgmVWn9DMtNO67AjFjhEtMROPw2rNdVE41DElOlNVKTtJeB5nbbHUoPuVWlpyDoN18eCcssYzXDxODlRd1muDPV4DalHFJJ5S4p/wMa5ap0rDpQqOBQDpQAUAwhARuCgsjQ6j6QLK3FEm7UBI3Bw+Ej4BdbZ1Zu9Nnntu4ZRjGutb2Z6IzJbc1mciDysNqkAEuIAGZOARSKzgnqZ7WXRzbVZiaYlzCHUzBExuJiWkEgHIys84dLBwf6GKlVdCrGrT1TzXNHntSm5hhzXNOcOaWzjEieheerYedG2+e1wuNoYm/RO9hwKwm00OlCBwQgUoCMoCKq2R7kvZ3RZpOLT4na7TNovB3GvBAAAEBuH9oF0+kLbePrXTvZHNWx8LGNt39zr0drPXpOJc7jWmZa7CDvaQMOjLoWWjtGom9/NGviNh0pr+k91ljobSIquM4POJ/u3/stKrVdao5MssH1ako6/5L6mESNZvMnaFZIo2SBWKninCj+J1PMpfIF9Q8jPwcvm/g5OL9obTgi/oX/rO+SmvL+V/5k/gvsbWB9Q215eWNwS8lxYLyi5NiN6Fkc1dyxydjLBEOiqYfXknvBe5iSIE+i8unsumkpVP0ObtSo7xpLR5s1NMLfnPM1acEo2JFiMwIDldo+mYkdI38u/B3i8SfSd6tvsx9HET7DTAcIgOwgYRjPJ8Ezj0qd5kOCGusFM4xBxJcIvGXXpJ24gH0Kd6RVwixTYmzMvB5UuvYmbszI/sb6ku9A4q9+ItXR9N2Yyv7TPLm98xUb70LbkWSUbOGuJDnYkkgnCT78OnJRKVyYws73J1UsIQkchJXOHSejWVqZZUaHNOe8HYRuPOFnjUyszXnTz3k7NHn+k9U7RSJ4scczMZB45iMndIjoWlW2cneVPXkdnDbd3Eo4hPldfyUlN8hciUXGTi9UejhOM4qcdGShQSPBQgVAI5ARuQlHToW1NpWmm9/etJmMYlpExzStrBVIwrXZobUoTrYdxhqep2W0te0OYQ5rhIIMg+pducU/SizyUZbr3XkyeoJGETmJEidmCwrJmd5qxV6PLg9zHNOBN8l0hs8oAC7EEuymfUszeRrQWbTK/WfV02ktc14Y5oLcRIImcgQdm9RVpU68FGT0MuHxNXCVHKklnkYbSmjalmqXKkGZLXNycMJwzBk5H3rj4vCOj6Sd0z0+ztpdb3oyjaS15ELStM6THAoQOlAI4IBpCFkxIQhZCFqC6OrRbXccy5314erbPNEqTHXa6PM3zQro4PMlCuVY9qEM8T4UvxOp5lL5AvqHkZ+Dl838HIxftDY8Eh/0L/1nfJTXl/LD8xfwX2NvA+zZtC9eUZvWGFyi5awBym5FhS7+ZICGs2VVmSLOaxVeLrtOwyw+nEe8Aelbmzau7UcH/d9zW2nT3qamuH2NUyoutODucqFTIkvLFuszKaEvKd1jfQ19RXjTuUlVS1K636VazDvneCP33JUnToq82UgqlZ2gjhGm3bafv8A8LTW1KTfqs2/NlVL1lfl/sY7Tjpm4I2i9J9ByU+c6W8lZ2HmyrZveV+RY2bS1NxDQSCcpBHoxGf0W3CpRqP0ZJmpOFamvTjYsb6h03fQsqsbajwVSxkuglQWBFkMtSOq3BZKc2szDOOR5Ppuwmz2mpT2Emow/wBr3OMdIN4dELmbRpblXe4M9HsTEdLQ3HrHI5wVoHXY9qECoBCgGkICNzVFiy7y11Y0z9mqQ4ninxeHgnY4D4+jdj0cFityW5PRnH2rs/pl0lJekuB6XQrhzQQQQRIIIII3yMwupKndXR5uFSzs9Tgt1K6Xy6oGVIi6AQCcDIIwxgzIz5ki7orKNrssKFS+wOEwRtEE88c+aosmZNY5HnmvVmc21B5kte3DcC04gdIcD61q7UptxVTgdXYFVKdSlbN2ZnH12twJAJykgSuSouV3FZHop1IRdpOz+JM1yi5dpoeChA4FCAIQkIQgGsJMASTkN6ZkNpK7NfoLRHEtvO79wx/tG7+fsrqJyMTiN92Rchqualx4CkqOAUg8R4UvxOp5lL5Avp/kZ+Dl838HJxftDW8FJ/0L/wBZ3yU15Xyx/Mn8q+xuYBXps2FSp/P8/wAzXlGzpKJy1rWAJJAG85KkVKbtFXLy3YRvJ2QlC1hwkEEbwQpkpQ9dW+IjuT9R3XcTsrgpGREqbE44KN5XsNx2uclrqN24zsALpwnABXpUZ1JWgrvXIVa1OlG9R2WmZHS0oafevdh+RwJnonlD1wurQ67TluzjkcnESwM1vQmr/ctWadOdzAwWwRt3z/lZHtKipOLTyKrZtdwUk07jDpir4LeiT8YWB7Vjwh+/+jMtlStnP9v9nPabS+qRe5IH5QTHSTh6lhr7RnUjuxVjNh9mwg96o94KNlAwWh6UvWZv7yjlFE/EBTulOkYOoJuhTZz1rP8AzEdBEKI3i95al24yW69BzLZVZBvF3M6MR0gA+n3Fb0Np1E/TzRoz2bSkv6eTO8adyljhviDHRjJW8toYdta+BovAYhJ6eJ20dK0nfnHQTB9RgrZTpz9Vo130kPWix7tJ0wTL2g7cR9VO7FZNjpW+D8Dlt+nabGF14OjGG4n3KJVKVKN5stTp1a0lGCPOdJ211es6o7CYAA2ACI+PrXDxWI6ed1pwPXbPwPVaW63dvNkTQtc3WPCEDggCEFxpCAaQgI3NUF0yy1e0y6zVBMmke/bnH9zRv37/AFLfwWL6OW7PQ5G09mqvDfpr0vueicaytSBa5pY6HA98CBjltyyPvyXYUVrHNHlpS/slk0Lou+ZL7xBEguIk4m7yR3vJIluGIVKiSzRandqz0K3WzQ/2ilIJD6cuZtBMGWkbj/NyvKiq0Nx/8xTxE8PWVaHgVWpOj71nqirSLb7iOWwgkXGjaJiZWPB05UqajLUzbTxEMTXcoPKy/RmV0ho99nqmm8HbcccntnAg74In6FcrG4Z057y9Vnotk7QhXpqEn6UVmv5IwVpHUsPaUIHIB9KkXENaJJMABLESnuq7NjojQraQvOh1Tfsb0fVZEjj18VKbstC1AVjUFhSQLCkgcgPEOFL8TqeZS+RfT/Iz8HL5v4OVi/aGo4MHRYXfrO+SmvJ+Wn5i/lX2Ojs1Xps0rbRJLZxGefuXlHCaipNZM6KnBzcE80SWAsZUJe2crrsSGk4YjKOeMMd66ezcTCP9OSs+DOVtTDTl/Ui8rad/wJNGWHjnu45jmuEAxeYCcZ70w6NjuddZxk5N1Uny45HJW7ZKlJpNXdssyHSNkNCoA1xc12Qc4XmmQBynES3GMcsMcVoYvAwmk6bUZPg+PwN/CY6pSk1NOUUtVqvicIqEPdePKaSLjSCBgJnZhIBJ2zzLXrYNq1KK09aTNijjlK9acnnlGKOux1ywOddmqWkA7G5wACcpiTtWWhisNho7kbvmzFXwmKxMuklZW0XJEzrfVcACYxmRgYuxd9e1YntWbg1/dw5GaOyYKaf9v73IrNZruQw/mzILnTqTqS3pu/6WOnCnCnHdgrHcKWChIpvitpKUiHMla1TYo2xwarEXAtQXGlihospEbqaq4llMiNBVcTIpkLrNzD3qqjbQu5p6g2y8wU2G/bQUWdFEh1WZ/TGhzTN9g5G3+3/Csb2HxCkt16lXCGyPCAcEFwhCBIQkaQgGFAMcFDLomsGl6lnMseGg4kGLp5yD8QtvD4irTyisjQxuCw1dXqNKRu7HbOMpNqPvBz7rmEmGNktOAnHaIgkr0Oqi2eJyUpRve2hLrC8upMewuuXrzi0kENLXYwMcCR0RzLDUU3RkoesXg4KtFz9XO/6mQ0npes2u2oyocWgtzLHAcl2GTgS2eaQtLFV61PdmlqszsbMwuHxEalJvNSyfGxDpbTj7QxrXhuBvAgYgwRgZ51qV8fOrDdayOrhdkU8PU6VSba0K9oWijqN3JApKvLU77HoyrV71hjecB6ypSMM68IZtmr0NohtFsmC85ndzDmWVI5NfEuo+4tCFaxqhCAEAqACgPEOFP8TqeZS+QL6f5Gfg5fN/BysX7Q0/BkP9C/8AWd8tNeT8tPzF/KvsdHZns2aalZr4utgVWEvZPevabt9pMYZA+rnXLwnR4ih0MtUYcb0mGxPTxzT/AOaLDR+gyTerQ7IhuPIMznOOzZsW3QoUsOvR1ev+jUr1q2JfpZLgv8llpi18RSLoGYG4YmJPNis6fot20MUrJpX1/Yp7DZ/tDzUe48ggG7Aa6OUJ5wScjBwWLDy6eKqyjmnl/knEQ6GUqUJei0m+856jhVqOdECYGA2GJO8nH0QuXtLEuc9yLyWvxOts3DRhB1ZLN93A6KdDBc5ROg6j0JBR/n82qVGxR1LkopqyRRse0K1irYtxLED2tU2IuPDVNhcQtSwuNuqLC426oJGlu9LEoS6osTcA1LC4XUsRcdc35KbDefDUotI6tzyqOG9hy9B/ZVcTfo423oz8TO1aRaSHAgjMHYqnQUoyV0IEJFQDShIhQDHICJ6hl1lmbfUvRVF9ma91Njnlzpc5oJwe4NxIwgAL0OFSVBWPE7RvPF1FJ5XyNHbLFMOABIBbndwJBm9GEFoMgHoWVVN7Jms6MUr2ItHVw5hks74mGzADnYTJzJMxh3wwU3aZVJSjYz+stnZaHCzgcVVYb1J5HJMjEQNhEidhHRNq9NVU4S4ojDYiWHn0tP8AtenNf4MpZ9HVHPcy7i1xa4zyQRhntXm61Loajg3c9th8bGtQVW1u40Fk1bYMaji47hgPXn8FRI1quNb9VWLqx2CnTHIYBzxj6yro05Vpy1Z2hWMOTHgqxDFQgEAFAAQCFAeI8Kf4nU8yl8gX0/yM/By+b+DlYv2hqeC/+hf+q/5Ka8p5Z/mL+C+x0dmezZo2VmiqHOJimDUwzzDRM7Ded71xNlxV5TfDiNrTdowXF6f7NJo/STakxII2GJHPgcl04VI1leLuc2cJ0Xaasdz2BwxyRSlB5OxMoxnqio0pVbZ6YaxgAcbgA5IEzuGH1Kyzq2i5tXtwRhjRTkqV0k+Jm6LiwtaSIBujflLeVgCeSdglcGrThVpSrwTTudylUqUascPUaa3cnoW9B61Ys2po6QrGFjgxWsRceGqbENjoSxFxQFIFQCIAUAQhLE3EupYXELVFhcLqWFwuqbC466lhcUBTYhnNb9GsrCHjHY4d8FG7cy0q86bvEyOk9FPonHFuxwy9O4rG4tHWo4mFRd5wKpsDSgGuQkYUJG0aN97GSRfc1sgSRJAkArLQpqpUUJaMwY2q6VCU1qj0zV3RJs1Msv3xeLgYDYnYvQbqpwUI6I8XOrUr1HVqWu+RcupgiCAQRBEYERtB2LBfMzcLFM0lgm4BdfcJL2nkyMLrgA2QWuAbzLYua1rD9M0HuaH0mtL2OloeMxMOAMYSNqy0nbJmCtDiuGpQ1aRoVLpBDHGaZ2YguLJ2kG9HMuRtDCNSdeGnH4nW2bik0sPU1/t71r+x3UXyFy0zpzidLVkRhaJWqxUkBUoqx38/hUkAgEQCoACA8Q4U/wATqeZS+QL6f5Gfg5fN/BysX7Qv+DqvdsZwJBqvkgTHJZntXlfK+G/tJ2kr2WT+BvYCe7SbcXbmjU8c13e5jESPfB2bD0wvLpVsNONS3+GbzlRxUJU4y/S2a78yFpLHADkCTxbgTLJybl3uyPNC2ekc5OvRbTWsTXUFTjHD1rST0k+ZqLHpdhY284NccCDvGBx3Tt6F1ozp1IKppc5LhUp1HC12tSXS9RgoPc9oe0DFp2rNC8Xny/YxVbSWWeZm3vpim5gYRxl69efeDQ25F2f1ARuWq8TFYffpQylw/YzxwsnX6OpP1eL8SaxVAQIMg7ZwK8+1JSs1Z8uR6LKUU001z5lg0q6MDWZM16tcrYUuUkWC8lxYUOUXFgLkuLACpuLCFyi4sND0uTYcHJciw9WIFCAA1AKAliLjgFIBCBDu2bRvQlOxUW7V6k/FnIPNl6R9FVwT0NuljJwylmjP2zQVZn5b43tk+7NY3Fo6FPFU56ZfEqnjfhzKpsqVyMoWEs9W5UY/wXNcegOBPulZcPPcqxl3mDG03Uw84rkz16zvBAIyzXoaqzPE0XkTrWNq4ziW3r10Xsp2gbhuU7zKOK1HOapUmg4plfpiw8bSLZg4Fp3OBBB9YWeFpxcJaM16qcWpR1RnbDWJGIgglpHOCQfeF52vT6GrKD4afqegpVOnoxmuOv6FlTOChFJak7FYqSBWKjlJUVACAAgBAeIcKf4pU8yl8gX0/wAjPwcvm/g5WL9oW2oGlqFKyuZVq02O4xzoc4AwWtAInzSvNeVuCxFbHudODaslkm+Bv7Prwp02pM0LtPWMHC0UQTtDmrzPm3HaKlOyz0ZvvEUL728r6C0tPWNtNzjaKVQxc4tzmEQXAuMzLxunGBvXfw+DqQi6kKMlK2lnnb9DzuIc6klTqSvFPVd/3Eten7EaQLatFjg4sIZUgFrsS67mRMdBnFTLDV6tLenRldcLP/A6Loq1qc8uL7i8s2tNhq0LtS02doIulpqNmMtpn/2sscPXkk5U5XtyZV0rXSeV8v8AJz0tP6MbdpmvRddJIc5zXYnGbx+KusNWVkqbXdusx9G27vPvuVbdYLNTeW/aKLgXuc1wqMIhznOxxkRJGUZFcfHbHxbqOpCDf6M6+AxcI01TqZNXz4HdS1osm200faN+q0VszG+6l9LN2VajwaJRrTY/KqPtG/VX82Yz3UvpZj6enzQo1osflVDrt+qebcZ7uX0sdPT5oPvRY/KaHXb9U824z3cvpY6enzQ4a02Pyqh7Rv1TzbjPdy+lkdNT5oDrTY/KqHtGqfNuM93L6WOnpc0J96LH5VR9o36p5txnu5fSx09LmgOtNj8qo+0ao824z3UvpZPTU+aG/eiyeU0Ou36qPNuM91L6WOmpc0ObrTY/KqHtGq3mzGe7l9LKutT5olbrVY/KqHtG/VT5txnu5fSyOnp8x41qsXlVD2jfqp83Yz3UvpZXpqfMd967F5XQ9o36qfN2L93L6WOmp8xTrVYvK7P7Rv1Tzbi/dy+ljpqfMPvVYvK6HtGp5txfu5fSx01PmH3qsXldn9o36p5txfu5fSx01PmH3rsXldD2jfqnm3F+7l9LHTU+Yn3rsXldD2jU824v3cvpY6anzGnWqxeV0PaNUebcZ7uX0snpqfM57Rp/R7++tFmd0vYVV7Mxfu5fSzJDFKOk/wBystNp0a7K0UWnmqt+EqvmvGe6l9LNmG0mtZJlPa3WX8lss5HO8D4SqvZeMf8A4pfSzbhtWj/c0avVjWqyMoNZUtVAOZyP9wYj8sTngQPQV3KOGxMqS3qcr/KzzOI6OOIn0b9G+RdDXGw+V2f2jPqo6jX93L6WOkQv3usPllm9qz6qrwWI93L6WW348xfvfYPLLP7Vn1UdSxHu5fSxvR5kVbW6wxhbLP7Vv1Welg66edOXgzBWd07Mylh1isoHKtNGZcTL27XEz7/euNitnYydaUlTl9LOvha1KFCMbq5ZM1osflVHrt+qotmYz3UvpYdem+KJW602Pyqh7Rqt5txnu5fSyrr0+aJBrTYvKqHtG/VFs3Ge7l9LKuvT5jxrXYvK6HtG/VT5uxfu5fSyOmp8w+9Vi8roe0b9VPm3F+7l9LHTU+Yv3rsXldD2jfqnm3F+7l9LHTU+Yn3qsXldD2jfqnm3F+7l9LHTU+Yv3rsXldD2jPqnm3F+7l9LHTU+Z5FwiWynW0jUfSe17CymA5pBBIZBxC+i+SdKpQwso1YtO/FHOxMoyndGbXrVqab4gpLviAUMq9AP89ylEy9ZiHYp4lQaj1JQFSgxEAKSBAoAKQKgBQSCARSQCAAgFUFhUIBACEiBAKhIIQCECKSQUEMCpIBQSOeoQ4DVIAIQBUgVQSgChhaoapDFQIUoAQkEIBACAEJFasfErM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60" name="AutoShape 8" descr="data:image/jpeg;base64,/9j/4AAQSkZJRgABAQAAAQABAAD/2wCEAAkGBxQSEBUUEhQVFRQVGBcUFBcYGBcYGBcaHRUWGBcaGhgYHCggHBolHBQXITEhJSkrLi4uFx80ODQsNygtLiwBCgoKDg0OGxAQGywkHyQsLCwsLCwsLCwsLCwsLCwsLCwsLCwsLCwsLCwsLCwsLCwsLCwsLCwsLCwsLCwsLCwsLP/AABEIAJEBXQMBEQACEQEDEQH/xAAbAAABBQEBAAAAAAAAAAAAAAAAAQIDBQYEB//EAEcQAAEDAQQEBw0HAwQCAwAAAAEAAhEDBBIhMQUGQVEHEyJhcZLSFzJSU1RygZGTobGy0RQWNUJzwfA0YuEkM0PCI/FEY4L/xAAbAQEAAgMBAQAAAAAAAAAAAAAAAQIDBAUGB//EADwRAAIBAgMEBQoFBQADAQAAAAABAgMRBCExBRJBURMUFmGRBhUiMjNTcXKSsTQ1gaHBI0LR4fBDYvFS/9oADAMBAAIRAxEAPwCn1D1Ms9tsrqtV1UOFRzOQ5oEBrCMC044lel8oPKDF4HFulSeWTzS5FcPh41I3Zou5ZZPGV+szsLi9rto814Iz9SgL3LLJ4yv1mdhO120ua8EOpQDuW2TxlfrM7Cdrtpc14IdSgJ3LLJ4y0dZnYTtdtHmvBDqMBRwW2TxlfrM7Cdrto814IdRgJ3LbJ4yv1mdhO1+0ua8EOowF7llk8ZX6zOwna7aXNeCHUoB3LbH4yv1mdhO1+0ua8EOpUw7ltk8O0dZnYTtdtLmvBDqUA7ltk8ZX6zOwna7aXNeCI6lAQcFlk8ZX6zOwna7aPNeCHU6egncusfjK/XZ2FHa/aPNeCLdRj3jjwWWTw7R1mdhO1+0ea8ER1KAdy2x+Mr9ZnYU9rto814IdRgIeC2yeMr9ZnYTtdtLmvBDqMA7ltk8Ov1mdhO120ea8EOowDuWWTxlfrM7Cdrtpc14IdSgHctsnh1+szsJ2u2lzXgh1KAdy2x+Mr9ZnYTtdtLmvBDqUAPBbZPGV+szsJ2u2jzXgh1KAdy2yeMr9ZnYTtdtHmvBEdSghr+DCxDF1WsOl7B/0Udr9o814IssBF6JnLU1B0a0Y2ir6HsPwYnbHaHOPgjLHZTfBnM/U7Ro/5bSegt/dijtjtHmvBGVbGb4MhOqmjvCtfrp9lR2x2jzXgi3mPvBuqmjtrrWPTT7Kdsdo814IPYnedlDUbRrv/kVhzOc0fFileWG0Oa8EYpbIceDZ2s4MLE7KrWPQ9h/6K3a7aPNeCML2elqmh3cssnjK/WZ2E7XbR5rwRXqVMO5ZZPDtHWZ2E7XbS5rwRHUoB3LbJ4yv1mdhR2u2lzXgh1KAdy2yeHX6zOwp7XbS5rwRPUoC9y2yeMtHWZ2E7XbS5rwRHUoB3LbH4yv1mdhO120ua8ET1GAnctsnh1+szsJ2u2lzXgh1KAvcssnjK/WZ2E7XbS5rwQ6lATuWWTxlfrM7Cdrtpc14IjqUA7llk8ZX6zOwna7aXNeCHUoB3LbJ4dfrM7Cdrtpc14InqMA7ltk8ZX6zOwna7aXNeCHUoB3LLH4yv1mdhO1+0ua8EOpUxe5ZZPGV+szsJ2u2jzXgh1GB53rroenZLYaNIuLQxjpfBMuBJyAwiF7Pyd2hXx9CVSq807GlXpKErI9E4H/6Gp+s75Ka8Z5XfmL+C+xuYL1DcheXNwEAIAKAEAIAQAgsQ2m1MpiXuDRz/wAxUNl405SdoopLVrQwf7bC7nOA9WZ9yo5m7TwDfrMobbpSrVPKeY8EYD1BUbbN+nQpwVkjklDLuompWyo3vXvHQSlyjpQfBHbR0/Xb+e95wBU7xhlg6TOqnrTU2sYeiR9VO8Yns+HBkg1rO2kPQ6P+qb5V7PXMeNbP/qPX/wAKd8jzd/7DzrW3ZTd1gP2TfK+bnf1iCprU896xo6ST9E3y62fHizlraxV3ZEN6B9ZVXIyxwVJHHU0jVdnUf6yPgobM8aEI8Ecz3E5knpKF91LgIoLAgEQAgCUArXEZSDzYKSrinwOpmk6wyqv6xS7KuhTeqRLT01XH/IT0wfip3mY3haT4HdZ9aKg79rXDqn9/grKZgns+D0ZaWXWOk7vpYefEesKVNM1amBqR9Ut2PDhIMg4gzKuabjZ5ocgBAICgFJQWElCbBKEWFQAgBAeIcKX4nU8yl8gX0/yM/By+b+DlYv2htuB/+hf+s/5Ka8x5XfmL+C+xtYH1DcheXNsEAQgAfyEAQgBANc6MZiMyouSk3oZzSuscEtowT4ez/wDI29Ko5HRoYLeV5+Bm69dz3XnuLjvP8yWM6UIRirJDJQtYEAsoBEFgQCSgCUJCUIBBYUIQKgFQAgBACASUAiEiSgsCCwILCygCUAqEHVYrfUpGWOI5th9ClNox1KMamqNHo3WRryG1AGHwvy/4V4zuc2tgnFXiXsrJc0M+KEJUFhqAJUAJQBKkiw4FSB0oQeIcKX4nU8yl8gX0/wAjPwcvm/g5WL9obbgf/oX/AKzvkprzHld+Yv4L7G1gfUNyvLo2wQAgBABQHFpHSDKLZftyaMyqtmajRlUeRkNJ6XfWJHes2NH771jbudijho01dlbKqbAkoAJQCgoBUASgGkoBJQBKEiShA4FAOCAchAqAEAIBJQCITYQlANJQCSgCUAsoBQUA5BYUIQCAv9XNL3SKTzyT3hOw7uhXjI0MXh7reiadxVzmJEbnKGTYQu5kAX0Fh4chFh4KsiLD2lCLHiPCn+J1PMpfIvqHkZ+Dl838HJxftDbcD4/0L/1nfJTXmPK78xfwX2NrA+obleXRtggBAJKAhtVcMa5xyaCT6FDZeEN6SSMDbrW6q8udmchsA3BYG8zv0qSpqyOaUMlkNKEiEoLDbyi5NhwKkhiyhASgElLk2GFyXJsNdUUBtLVi31NxkPaUIsSNQgcEDFQgVAIgGoTYQlANJQDSULpDLyi6CQ68pI01C8ovzDVhwUlR4QDggsBKCw0lBY0egtNExTqGT+Vx+BVkznYrDW9KJeOfCls0oxbdkML1CY3cgbU/n/tQpXDjbUla5WuVZO0q6KseFJRnifCl+J1PMpfIF9Q8jPwcvm/g5OL9obXgf/oX/rO+SmvMeV35i/gvsbWB9Q3QXl0bYSgBAISoJWuZmNa9IYCk044F/wCw/dY5M6WBoazZmSVQ6YwlAMcVDyLpA2m8jk03unKGuM9ByK2oYKtNXUTQq7UwtKTjKWaH1LG9tIVSHNF+5dcLpMiQ4NcAcMZ/wss8FKFDekrO/wCxq09qRq4vo6WcWs+5/wDwjDloXR2WsxxcpZAw1MUSbV0G0smySzWepVniqb6kZ3RhPnGB71tUsFWqK8Uc/EbVwtCW7KV33Zmj0ZqnDTVtZusaLxYDsGJvuHwHrK6mGwFOnnLN/sefxu2K2I9Gn6Mf38eBDpO2WJtM/Z6LHVHYAuZea0EYmH4TsjnSrjKNOD3Er9ysMPsrF1qkekclHvbZnWt6PQAPguJUqTqO8mero4enRVofzfxJgFQyD2oBwQhjkIEQCIBhKEiShIxzlBNibRmjqlpqcXSjAS5x71g3mMycYG2DuW5hMI67u9Ec3aW0I4WKUc5P9vibSzaj2dreXfqO8IvcJPmtIEehdiFKjHJRT+J5ericVUu3Ua+DsUjtSbQHQ19Ms3kuvR0RifStaezacpb1/wBDoUtvV4QUXBNrK9zi1g0E6yuZyr7HiL0AEOGwgbCNvMVr43BQpQU4PLvN3ZW06mIqOlV11TK1q5qO6yRqFRwQASgGkoBhchKXcaTROlOMZdceW3Cd43qG8ro51fDqD7uZN9pIAlpIcJYWy4OxIiQMD071u+ballKPHXuOR50ob0k7K2neT2NxMzEgluGWBjCehYMRSjSqumnobOHrSrUVUktSzpqqIkTMV0UZKCpKM8T4UvxOp5lL5AvqHkZ+Dl8xycX7Q23A/wD0L/1nfJTXmPK78xfwX2NrBeobleXRtggEIQFTp7SnEshvfuy5hvWOTNzDUOkd3oYqo8kkkyTiTvWM7SSirIjKEjHOUXJSO/V/RP2mrdJeGAGXNjA7MSCPQulgcIptzqRyOJtfafQ2p0Jenx0f3PSdH2FtKm1jcmiBK6rmllE84qbl6U83qyg1l1WNoqiqx4Y6LrrwlpAyIjIiSsdejTxCW9k0ZsJjKuDcnTV0+ZndLavNs9Bzn15qn/ba0AAnnBkkb8lr1cHh6VNtvM38PtPG4mtGMMlxSWX63KOPTzYj4LjQkk7tXR6ecZSpuMXZ8+NzdaIs9gqUB/46Wy818Fwdzl2JzOK9LTqwlBblrHg8RQqQqPpt5y555mgslWlF2mWQNjYw9AVm97Qxq0crWDSlppspONWLkEOnbOERt3IluXctBL0/Qgs2eTU2AYCbsm6DmGzyQTtIED0LzVdxlUbjpc95hYTp0YRqPO2ZMAqGZgcBO7FCrdlciFtZgC5oJDTnI5WWPPOG9ZOinyMXT01qybj24coYktHORII9F0z0FR0cuQlVha9+4iGkaeF57QSJAkmcJwwxwVnRnyKdYppZsm49t0uvCBMndGJlUcGnaxlVSNm75Ig+3U4JviBEnpMD4hW6Kd7WK9PTte4tOu103SDGfMqyi46ovGcZaMR74UKLk7IvJqEd6RcaH1ZrV3AvDqVLMuMXzzNaZjpIXTobPt6VV5cjz+L22mt3Da//AK/wb/Q+iKVnZdpNuzi44kuO9xzJXQcoxW7BWOGoynLek22+LLJYrszWSRDUqAZwOdZowepglNLIxfCC6RRIyJd0ZBa20FbDr4nR2I08Zf8A9TJsXDR61kjUKjkAFARlAQ1MsPQmV1cvZ6o2WhNV2ObSqtquLXNa5wIEOmCRl3s7Mcl6GnhaEN2djxGIx+LqqdOUla//AFjVWmndpOgRDTEbMMMltU5ylLU0KsIwhexl9FkcWw/2t+AleWq+1k2s7s9PTt0MUtLLT4Fq1SijJmqyKMkCsUPFOFL8TqeZS+RfUPIz8HL5jk4v2htuB/8AoX/rP+SmvMeV35i/gvsbWB9Q3K8ubYIBrlDJWpgNLWg1Kz3HYS0DcASAsL1O/h4KEFY4SVBmGFyFkFCg6o4NaCS4xgs1CjKrUUUjUxuJhh6DcnmesaOsjabGta0NAGQXoqk/7VkjxVGOW8+PE7QtW5tpWI6rZCy0pWZgqwurHm+lNUK9IOdTIrNEmDLakZwJwcfVktbEYFVG5RlnyOlgtruhaE4K3NFBSeHNBGREj1LiyUk2mephJSSnHiDo6dgGZPQM1aEJTdo3Iq1acE51JIs9EaKtBqh1Jj6ZbiXOBZA3YiXTuy3rp4XBYiM7ye73czz+0NrYSpRcILeb7v3K99pe/Co55cO+a4k3XbQQdq1MTKspyU2/h3HS2fTwrpxnS3b2WfEVpWodFjwVJAlXFpG8H4K0XZr4mOorxa7mVQs1QABrHBxbTBIcwsMNaDfa47IIloxAGK2+kg3m+f8AyNGVKa9VZ5fD9US2SxPpvv4uvOqtc0kchrqr3Ncz1gkZ48wCipVhKNvh/wAyaVCcJbzzve9+Heiay2Z4bZwRjTBv4jD/AMbhsO8xgscp2c8zJClJKnfhqMqMfdrU+Ldy+MuumndN5pj8082St6DcZN8iGp7s421uQ1KNR1O7dqgzTxc6kQLr2klt1xxgE4jYp34qW9lx0vyKOnNw3c+HLgzostBzalQul03YeSJIF6GwIyJOMY3t6pWmpJWNijScZybu+98e4s9DU71qog4y8c+Un9lfAx3qy7jW2vNQwks83ZL9Wes02rs1ZM8rSgksiQrBqzPohjnrLCmYpz4GA18tbuObSk3Lt4gbZJGPqWttKo4wjGLsdDYVCNSrUlNJ7ul+BmMYAkwMQJMDoGS5Eqk5KzZ6aNCnGe+opPmkSNCqi7Y9qEDkAjkAxyEobQoh9Smw5PexroMYF4BxzGCzYaKdVJ8TVx83DDTktbHpwszm8lhDKYugCSA1rYM4EbLwz3bl6V2WR4WzeaY5jKoAJII5IIvbiMZO+XdPJVXJReRZQk0Udts/EViP+N5vM3B2Jc39x6eZczaWG/8ANH9To7MxFm6EtP7f5R2UHrlRZ1Jqx0sKyIxMlarFGeK8KP4nU8yl8gX0/wAjPwcvmORi/aG14H/6F/6z/kprzPld+ZP4L7G1gvUN0V5c2wQDSoZOhjdOaJe2q5zGlzXEuwxidkLE1mdjD4iG4kytqaOqtYXuYQ0Zk4bYyzVTYVaDdkzgeo4mwtLnouqmjGMosfxcVCJLj32P8C9NTj0VFLj/ACeBr1FXxE53bzyfd3GiAhYpSuzNGNkLCqXAhQQyKu3BZ6b4s160G00jC0NRHAgOrC5/a2Heskj3LA8DQ3953f2N1bXxcaapxSSStfV/4NPo3V6hRi5SaCPzES7pvHGVs78YZRslyNCVOdR71RtvvLUU1jdS+plVNIrdJaCoVv8AcptcTtyd6HDELJ0ikrSV/iYeicZXg2n3NoxusGqb6PLs4c+n+ZhJc9vO0nvhzHHduWniMBCot6lk+XM62C2xOg9zENyXPiv9GdJIMOa5p3Oa5pPReAlcqpQqU1eSsehw+MoYh2pSTfLiSNKxGy0uA4FCo4FAOQAgGOQDCEJRLou2mz1m1QL0YOEY3T30TkcPctnCV+innozR2jg+tUbf3LT4nqthtjajA9hvNIkELuSSkro8jFyg92Wp1HJYFrmZnpkZjXD7TDPswdmb9yC7LDPZK2Jxqyp/0mk+8w0J0I1r4hNxtw5mCtdWoah44v4wYEPkOgdOzHYuHiYYhP8Aq/6PW7PqYJq2HaV9db/rcRq1UzoZ8R4Qgc0oQOQDXIBhQEYeWua4RLXB4nKWkETzYK9ObhNSXApXoqtSlB5XR6Xo7/zU21cg+HEESTiDdcdow9UL0283FOx4HcjvtX0y+PedlKzFogEd8HjA+CBHQqu97sstLJlBaqrnuuTyaRDRzkNEk+tc3aeIlGXQLS2Z0Nl4dSj08tU7L9DpothcqOR05u51MCyIxMlCuUPFeFD8TqeZS+RfUPIz8HL5v4OTi/aG04IT/oX/AKzvkpry/ld+ZP4L7GzgfUNySvL3NywkoAKBETlUuclrphzC05OBHuVWZKbtJMw1usL6bsQSNhAJn1bVEISlLdhqdh4mkqW9Udloel6BqOdQplwh10TIjZuXpZJqK3tTxEJJzai7q7LSFrGyCjgWONmkWuDyATcBvZYEEgNz74x8N6ybhi6WNmMq6TaAJGbb0EtBzgtAJxcCCICKmyOkiySpbWguEElpaNgvSQMJ3FwlS4yRG+s7cCOrpMNN1zYdLgQXMaBAYcyYM3wdu3cnR3zDqZi1NJtDX4OBaXNjCeS15vZ4tPFuGeY6VG4S6q0J22iapZdIgSXSCM8BgZBOJjmSUbF1Nt2JXMUKbRDgmVWn9DMtNO67AjFjhEtMROPw2rNdVE41DElOlNVKTtJeB5nbbHUoPuVWlpyDoN18eCcssYzXDxODlRd1muDPV4DalHFJJ5S4p/wMa5ap0rDpQqOBQDpQAUAwhARuCgsjQ6j6QLK3FEm7UBI3Bw+Ej4BdbZ1Zu9Nnntu4ZRjGutb2Z6IzJbc1mciDysNqkAEuIAGZOARSKzgnqZ7WXRzbVZiaYlzCHUzBExuJiWkEgHIys84dLBwf6GKlVdCrGrT1TzXNHntSm5hhzXNOcOaWzjEieheerYedG2+e1wuNoYm/RO9hwKwm00OlCBwQgUoCMoCKq2R7kvZ3RZpOLT4na7TNovB3GvBAAAEBuH9oF0+kLbePrXTvZHNWx8LGNt39zr0drPXpOJc7jWmZa7CDvaQMOjLoWWjtGom9/NGviNh0pr+k91ljobSIquM4POJ/u3/stKrVdao5MssH1ako6/5L6mESNZvMnaFZIo2SBWKninCj+J1PMpfIF9Q8jPwcvm/g5OL9obTgi/oX/rO+SmvL+V/5k/gvsbWB9Q215eWNwS8lxYLyi5NiN6Fkc1dyxydjLBEOiqYfXknvBe5iSIE+i8unsumkpVP0ObtSo7xpLR5s1NMLfnPM1acEo2JFiMwIDldo+mYkdI38u/B3i8SfSd6tvsx9HET7DTAcIgOwgYRjPJ8Ezj0qd5kOCGusFM4xBxJcIvGXXpJ24gH0Kd6RVwixTYmzMvB5UuvYmbszI/sb6ku9A4q9+ItXR9N2Yyv7TPLm98xUb70LbkWSUbOGuJDnYkkgnCT78OnJRKVyYws73J1UsIQkchJXOHSejWVqZZUaHNOe8HYRuPOFnjUyszXnTz3k7NHn+k9U7RSJ4scczMZB45iMndIjoWlW2cneVPXkdnDbd3Eo4hPldfyUlN8hciUXGTi9UejhOM4qcdGShQSPBQgVAI5ARuQlHToW1NpWmm9/etJmMYlpExzStrBVIwrXZobUoTrYdxhqep2W0te0OYQ5rhIIMg+pducU/SizyUZbr3XkyeoJGETmJEidmCwrJmd5qxV6PLg9zHNOBN8l0hs8oAC7EEuymfUszeRrQWbTK/WfV02ktc14Y5oLcRIImcgQdm9RVpU68FGT0MuHxNXCVHKklnkYbSmjalmqXKkGZLXNycMJwzBk5H3rj4vCOj6Sd0z0+ztpdb3oyjaS15ELStM6THAoQOlAI4IBpCFkxIQhZCFqC6OrRbXccy5314erbPNEqTHXa6PM3zQro4PMlCuVY9qEM8T4UvxOp5lL5AvqHkZ+Dl838HIxftDY8Eh/0L/1nfJTXl/LD8xfwX2NvA+zZtC9eUZvWGFyi5awBym5FhS7+ZICGs2VVmSLOaxVeLrtOwyw+nEe8Aelbmzau7UcH/d9zW2nT3qamuH2NUyoutODucqFTIkvLFuszKaEvKd1jfQ19RXjTuUlVS1K636VazDvneCP33JUnToq82UgqlZ2gjhGm3bafv8A8LTW1KTfqs2/NlVL1lfl/sY7Tjpm4I2i9J9ByU+c6W8lZ2HmyrZveV+RY2bS1NxDQSCcpBHoxGf0W3CpRqP0ZJmpOFamvTjYsb6h03fQsqsbajwVSxkuglQWBFkMtSOq3BZKc2szDOOR5Ppuwmz2mpT2Emow/wBr3OMdIN4dELmbRpblXe4M9HsTEdLQ3HrHI5wVoHXY9qECoBCgGkICNzVFiy7y11Y0z9mqQ4ninxeHgnY4D4+jdj0cFityW5PRnH2rs/pl0lJekuB6XQrhzQQQQRIIIII3yMwupKndXR5uFSzs9Tgt1K6Xy6oGVIi6AQCcDIIwxgzIz5ki7orKNrssKFS+wOEwRtEE88c+aosmZNY5HnmvVmc21B5kte3DcC04gdIcD61q7UptxVTgdXYFVKdSlbN2ZnH12twJAJykgSuSouV3FZHop1IRdpOz+JM1yi5dpoeChA4FCAIQkIQgGsJMASTkN6ZkNpK7NfoLRHEtvO79wx/tG7+fsrqJyMTiN92Rchqualx4CkqOAUg8R4UvxOp5lL5Avp/kZ+Dl838HJxftDW8FJ/0L/wBZ3yU15Xyx/Mn8q+xuYBXps2FSp/P8/wAzXlGzpKJy1rWAJJAG85KkVKbtFXLy3YRvJ2QlC1hwkEEbwQpkpQ9dW+IjuT9R3XcTsrgpGREqbE44KN5XsNx2uclrqN24zsALpwnABXpUZ1JWgrvXIVa1OlG9R2WmZHS0oafevdh+RwJnonlD1wurQ67TluzjkcnESwM1vQmr/ctWadOdzAwWwRt3z/lZHtKipOLTyKrZtdwUk07jDpir4LeiT8YWB7Vjwh+/+jMtlStnP9v9nPabS+qRe5IH5QTHSTh6lhr7RnUjuxVjNh9mwg96o94KNlAwWh6UvWZv7yjlFE/EBTulOkYOoJuhTZz1rP8AzEdBEKI3i95al24yW69BzLZVZBvF3M6MR0gA+n3Fb0Np1E/TzRoz2bSkv6eTO8adyljhviDHRjJW8toYdta+BovAYhJ6eJ20dK0nfnHQTB9RgrZTpz9Vo130kPWix7tJ0wTL2g7cR9VO7FZNjpW+D8Dlt+nabGF14OjGG4n3KJVKVKN5stTp1a0lGCPOdJ211es6o7CYAA2ACI+PrXDxWI6ed1pwPXbPwPVaW63dvNkTQtc3WPCEDggCEFxpCAaQgI3NUF0yy1e0y6zVBMmke/bnH9zRv37/AFLfwWL6OW7PQ5G09mqvDfpr0vueicaytSBa5pY6HA98CBjltyyPvyXYUVrHNHlpS/slk0Lou+ZL7xBEguIk4m7yR3vJIluGIVKiSzRandqz0K3WzQ/2ilIJD6cuZtBMGWkbj/NyvKiq0Nx/8xTxE8PWVaHgVWpOj71nqirSLb7iOWwgkXGjaJiZWPB05UqajLUzbTxEMTXcoPKy/RmV0ho99nqmm8HbcccntnAg74In6FcrG4Z057y9Vnotk7QhXpqEn6UVmv5IwVpHUsPaUIHIB9KkXENaJJMABLESnuq7NjojQraQvOh1Tfsb0fVZEjj18VKbstC1AVjUFhSQLCkgcgPEOFL8TqeZS+RfT/Iz8HL5v4OVi/aGo4MHRYXfrO+SmvJ+Wn5i/lX2Ojs1Xps0rbRJLZxGefuXlHCaipNZM6KnBzcE80SWAsZUJe2crrsSGk4YjKOeMMd66ezcTCP9OSs+DOVtTDTl/Ui8rad/wJNGWHjnu45jmuEAxeYCcZ70w6NjuddZxk5N1Uny45HJW7ZKlJpNXdssyHSNkNCoA1xc12Qc4XmmQBynES3GMcsMcVoYvAwmk6bUZPg+PwN/CY6pSk1NOUUtVqvicIqEPdePKaSLjSCBgJnZhIBJ2zzLXrYNq1KK09aTNijjlK9acnnlGKOux1ywOddmqWkA7G5wACcpiTtWWhisNho7kbvmzFXwmKxMuklZW0XJEzrfVcACYxmRgYuxd9e1YntWbg1/dw5GaOyYKaf9v73IrNZruQw/mzILnTqTqS3pu/6WOnCnCnHdgrHcKWChIpvitpKUiHMla1TYo2xwarEXAtQXGlihospEbqaq4llMiNBVcTIpkLrNzD3qqjbQu5p6g2y8wU2G/bQUWdFEh1WZ/TGhzTN9g5G3+3/Csb2HxCkt16lXCGyPCAcEFwhCBIQkaQgGFAMcFDLomsGl6lnMseGg4kGLp5yD8QtvD4irTyisjQxuCw1dXqNKRu7HbOMpNqPvBz7rmEmGNktOAnHaIgkr0Oqi2eJyUpRve2hLrC8upMewuuXrzi0kENLXYwMcCR0RzLDUU3RkoesXg4KtFz9XO/6mQ0npes2u2oyocWgtzLHAcl2GTgS2eaQtLFV61PdmlqszsbMwuHxEalJvNSyfGxDpbTj7QxrXhuBvAgYgwRgZ51qV8fOrDdayOrhdkU8PU6VSba0K9oWijqN3JApKvLU77HoyrV71hjecB6ypSMM68IZtmr0NohtFsmC85ndzDmWVI5NfEuo+4tCFaxqhCAEAqACgPEOFP8TqeZS+QL6f5Gfg5fN/BysX7Q0/BkP9C/8AWd8tNeT8tPzF/KvsdHZns2aalZr4utgVWEvZPevabt9pMYZA+rnXLwnR4ih0MtUYcb0mGxPTxzT/AOaLDR+gyTerQ7IhuPIMznOOzZsW3QoUsOvR1ev+jUr1q2JfpZLgv8llpi18RSLoGYG4YmJPNis6fot20MUrJpX1/Yp7DZ/tDzUe48ggG7Aa6OUJ5wScjBwWLDy6eKqyjmnl/knEQ6GUqUJei0m+856jhVqOdECYGA2GJO8nH0QuXtLEuc9yLyWvxOts3DRhB1ZLN93A6KdDBc5ROg6j0JBR/n82qVGxR1LkopqyRRse0K1irYtxLED2tU2IuPDVNhcQtSwuNuqLC426oJGlu9LEoS6osTcA1LC4XUsRcdc35KbDefDUotI6tzyqOG9hy9B/ZVcTfo423oz8TO1aRaSHAgjMHYqnQUoyV0IEJFQDShIhQDHICJ6hl1lmbfUvRVF9ma91Njnlzpc5oJwe4NxIwgAL0OFSVBWPE7RvPF1FJ5XyNHbLFMOABIBbndwJBm9GEFoMgHoWVVN7Jms6MUr2ItHVw5hks74mGzADnYTJzJMxh3wwU3aZVJSjYz+stnZaHCzgcVVYb1J5HJMjEQNhEidhHRNq9NVU4S4ojDYiWHn0tP8AtenNf4MpZ9HVHPcy7i1xa4zyQRhntXm61Loajg3c9th8bGtQVW1u40Fk1bYMaji47hgPXn8FRI1quNb9VWLqx2CnTHIYBzxj6yro05Vpy1Z2hWMOTHgqxDFQgEAFAAQCFAeI8Kf4nU8yl8gX0/yM/By+b+DlYv2hqeC/+hf+q/5Ka8p5Z/mL+C+x0dmezZo2VmiqHOJimDUwzzDRM7Ded71xNlxV5TfDiNrTdowXF6f7NJo/STakxII2GJHPgcl04VI1leLuc2cJ0Xaasdz2BwxyRSlB5OxMoxnqio0pVbZ6YaxgAcbgA5IEzuGH1Kyzq2i5tXtwRhjRTkqV0k+Jm6LiwtaSIBujflLeVgCeSdglcGrThVpSrwTTudylUqUascPUaa3cnoW9B61Ys2po6QrGFjgxWsRceGqbENjoSxFxQFIFQCIAUAQhLE3EupYXELVFhcLqWFwuqbC466lhcUBTYhnNb9GsrCHjHY4d8FG7cy0q86bvEyOk9FPonHFuxwy9O4rG4tHWo4mFRd5wKpsDSgGuQkYUJG0aN97GSRfc1sgSRJAkArLQpqpUUJaMwY2q6VCU1qj0zV3RJs1Msv3xeLgYDYnYvQbqpwUI6I8XOrUr1HVqWu+RcupgiCAQRBEYERtB2LBfMzcLFM0lgm4BdfcJL2nkyMLrgA2QWuAbzLYua1rD9M0HuaH0mtL2OloeMxMOAMYSNqy0nbJmCtDiuGpQ1aRoVLpBDHGaZ2YguLJ2kG9HMuRtDCNSdeGnH4nW2bik0sPU1/t71r+x3UXyFy0zpzidLVkRhaJWqxUkBUoqx38/hUkAgEQCoACA8Q4U/wATqeZS+QL6f5Gfg5fN/BysX7Qv+DqvdsZwJBqvkgTHJZntXlfK+G/tJ2kr2WT+BvYCe7SbcXbmjU8c13e5jESPfB2bD0wvLpVsNONS3+GbzlRxUJU4y/S2a78yFpLHADkCTxbgTLJybl3uyPNC2ekc5OvRbTWsTXUFTjHD1rST0k+ZqLHpdhY284NccCDvGBx3Tt6F1ozp1IKppc5LhUp1HC12tSXS9RgoPc9oe0DFp2rNC8Xny/YxVbSWWeZm3vpim5gYRxl69efeDQ25F2f1ARuWq8TFYffpQylw/YzxwsnX6OpP1eL8SaxVAQIMg7ZwK8+1JSs1Z8uR6LKUU001z5lg0q6MDWZM16tcrYUuUkWC8lxYUOUXFgLkuLACpuLCFyi4sND0uTYcHJciw9WIFCAA1AKAliLjgFIBCBDu2bRvQlOxUW7V6k/FnIPNl6R9FVwT0NuljJwylmjP2zQVZn5b43tk+7NY3Fo6FPFU56ZfEqnjfhzKpsqVyMoWEs9W5UY/wXNcegOBPulZcPPcqxl3mDG03Uw84rkz16zvBAIyzXoaqzPE0XkTrWNq4ziW3r10Xsp2gbhuU7zKOK1HOapUmg4plfpiw8bSLZg4Fp3OBBB9YWeFpxcJaM16qcWpR1RnbDWJGIgglpHOCQfeF52vT6GrKD4afqegpVOnoxmuOv6FlTOChFJak7FYqSBWKjlJUVACAAgBAeIcKf4pU8yl8gX0/wAjPwcvm/g5WL9oW2oGlqFKyuZVq02O4xzoc4AwWtAInzSvNeVuCxFbHudODaslkm+Bv7Prwp02pM0LtPWMHC0UQTtDmrzPm3HaKlOyz0ZvvEUL728r6C0tPWNtNzjaKVQxc4tzmEQXAuMzLxunGBvXfw+DqQi6kKMlK2lnnb9DzuIc6klTqSvFPVd/3Eten7EaQLatFjg4sIZUgFrsS67mRMdBnFTLDV6tLenRldcLP/A6Loq1qc8uL7i8s2tNhq0LtS02doIulpqNmMtpn/2sscPXkk5U5XtyZV0rXSeV8v8AJz0tP6MbdpmvRddJIc5zXYnGbx+KusNWVkqbXdusx9G27vPvuVbdYLNTeW/aKLgXuc1wqMIhznOxxkRJGUZFcfHbHxbqOpCDf6M6+AxcI01TqZNXz4HdS1osm200faN+q0VszG+6l9LN2VajwaJRrTY/KqPtG/VX82Yz3UvpZj6enzQo1osflVDrt+qebcZ7uX0sdPT5oPvRY/KaHXb9U824z3cvpY6enzQ4a02Pyqh7Rv1TzbjPdy+lkdNT5oDrTY/KqHtGqfNuM93L6WOnpc0J96LH5VR9o36p5txnu5fSx09LmgOtNj8qo+0ao824z3UvpZPTU+aG/eiyeU0Ou36qPNuM91L6WOmpc0ObrTY/KqHtGq3mzGe7l9LKutT5olbrVY/KqHtG/VT5txnu5fSyOnp8x41qsXlVD2jfqp83Yz3UvpZXpqfMd967F5XQ9o36qfN2L93L6WOmp8xTrVYvK7P7Rv1Tzbi/dy+ljpqfMPvVYvK6HtGp5txfu5fSx01PmH3qsXldn9o36p5txfu5fSx01PmH3rsXldD2jfqnm3F+7l9LHTU+Yn3rsXldD2jU824v3cvpY6anzGnWqxeV0PaNUebcZ7uX0snpqfM57Rp/R7++tFmd0vYVV7Mxfu5fSzJDFKOk/wBystNp0a7K0UWnmqt+EqvmvGe6l9LNmG0mtZJlPa3WX8lss5HO8D4SqvZeMf8A4pfSzbhtWj/c0avVjWqyMoNZUtVAOZyP9wYj8sTngQPQV3KOGxMqS3qcr/KzzOI6OOIn0b9G+RdDXGw+V2f2jPqo6jX93L6WOkQv3usPllm9qz6qrwWI93L6WW348xfvfYPLLP7Vn1UdSxHu5fSxvR5kVbW6wxhbLP7Vv1Welg66edOXgzBWd07Mylh1isoHKtNGZcTL27XEz7/euNitnYydaUlTl9LOvha1KFCMbq5ZM1osflVHrt+qotmYz3UvpYdem+KJW602Pyqh7Rqt5txnu5fSyrr0+aJBrTYvKqHtG/VFs3Ge7l9LKuvT5jxrXYvK6HtG/VT5uxfu5fSyOmp8w+9Vi8roe0b9VPm3F+7l9LHTU+Yv3rsXldD2jfqnm3F+7l9LHTU+Yn3qsXldD2jfqnm3F+7l9LHTU+Yv3rsXldD2jPqnm3F+7l9LHTU+Z5FwiWynW0jUfSe17CymA5pBBIZBxC+i+SdKpQwso1YtO/FHOxMoyndGbXrVqab4gpLviAUMq9AP89ylEy9ZiHYp4lQaj1JQFSgxEAKSBAoAKQKgBQSCARSQCAAgFUFhUIBACEiBAKhIIQCECKSQUEMCpIBQSOeoQ4DVIAIQBUgVQSgChhaoapDFQIUoAQkEIBACAEJFasfErM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3562" name="Picture 10" descr="http://www.merakname.com/depo/skitl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573016"/>
            <a:ext cx="8712968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5796136" y="0"/>
            <a:ext cx="26642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MISIR UYGARLIĞI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4860032" y="332656"/>
            <a:ext cx="428396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Mısır'a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hayat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veren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Nil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Irmağı'dır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nedenle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öncesinden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günümüze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Mısır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tarım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havzası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olmuştur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Bölgede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siyasi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örgütler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"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Nom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verilen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şehir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devletleridir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Siyasal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birlik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MÖ. 3000 de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oluşmuştur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Mısır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Krallığı'nın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Hitit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İmparatorluğu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imzaladığı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MÖ. 1280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tarihli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Kadeş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tarihin</a:t>
            </a:r>
            <a:r>
              <a:rPr kumimoji="0" lang="de-DE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bilinen</a:t>
            </a:r>
            <a:r>
              <a:rPr kumimoji="0" lang="de-DE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yazılı</a:t>
            </a:r>
            <a:r>
              <a:rPr kumimoji="0" lang="de-DE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antlaşmasıdır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4860032" y="3789040"/>
            <a:ext cx="428396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Mısır'ın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coğrafi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konumu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savunmasını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kolaylaştırmış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Mısır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siyasi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uzun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sürmüştür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(27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).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coğrafi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özelliği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Mısır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uygarlığının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dışarıdan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etkilenmesini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de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önlediğinden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Mısır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uygarlığı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özgündür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5 Resim" descr="images (1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60648"/>
            <a:ext cx="4464496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6 Resim" descr="images (17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501008"/>
            <a:ext cx="4464496" cy="3096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530" name="Picture 2" descr="http://www.gecmistekalanlar.com/wp-content/uploads/2013/06/antik-misir-medeniyet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5445224"/>
            <a:ext cx="2232248" cy="1224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79512" y="260648"/>
            <a:ext cx="5616624" cy="5184576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tr-TR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Mısır'da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koloniler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kurarak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ticaret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yapan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Fenikeli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İyonyalı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Yunanlı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tüccarlar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Mısır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Uygarlığı‘nın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Akdeniz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havzasını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etkilemesini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sağlamışlardır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tr-TR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tr-TR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Mısır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uygarlığı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din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inanışlar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ile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ekonomik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ihtiyaçlar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doğrultusunda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gelişme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göstermiştir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tr-TR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tr-TR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Mısır'da</a:t>
            </a:r>
            <a:r>
              <a:rPr lang="de-DE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de-DE" sz="1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ölümden</a:t>
            </a:r>
            <a:r>
              <a:rPr lang="de-DE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sonra</a:t>
            </a:r>
            <a:r>
              <a:rPr lang="de-DE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yeni</a:t>
            </a:r>
            <a:r>
              <a:rPr lang="de-DE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bir</a:t>
            </a:r>
            <a:r>
              <a:rPr lang="de-DE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yaşamın</a:t>
            </a:r>
            <a:r>
              <a:rPr lang="de-DE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başlayacağına</a:t>
            </a:r>
            <a:r>
              <a:rPr lang="de-DE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inanılması</a:t>
            </a:r>
            <a:r>
              <a:rPr lang="de-DE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nedeniyle</a:t>
            </a:r>
            <a:r>
              <a:rPr lang="de-DE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tr-TR" sz="1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tr-TR" sz="1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de-DE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de-DE" sz="1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Ölüler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mumyalanmış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bu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çaba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tıp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eczacılığın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gelişmesini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sağlamıştır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tr-TR" sz="1800" dirty="0">
              <a:latin typeface="Times New Roman" pitchFamily="18" charset="0"/>
              <a:cs typeface="Times New Roman" pitchFamily="18" charset="0"/>
            </a:endParaRPr>
          </a:p>
          <a:p>
            <a:endParaRPr lang="tr-TR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http://ecx.images-amazon.com/images/I/614LBk%2BYc7L._SX258_BO1,204,203,200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332656"/>
            <a:ext cx="2952328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508" name="Picture 4" descr="http://www.kingtutone.com/mummies/overview/egyptianmummi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365104"/>
            <a:ext cx="7848872" cy="23009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79512" y="620688"/>
            <a:ext cx="2880320" cy="4907632"/>
          </a:xfrm>
        </p:spPr>
        <p:txBody>
          <a:bodyPr>
            <a:noAutofit/>
          </a:bodyPr>
          <a:lstStyle/>
          <a:p>
            <a:r>
              <a:rPr lang="tr-TR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tr-TR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Firavun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denilen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kralları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için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de-DE" sz="1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piramit</a:t>
            </a:r>
            <a:r>
              <a:rPr lang="de-DE" sz="1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denilen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anıt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mezarlar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hür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halk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için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mastaba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adı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verilen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yer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altı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oda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mezarları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de-DE" sz="1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labirent</a:t>
            </a:r>
            <a:r>
              <a:rPr lang="de-DE" sz="1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tanrıları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için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tapınaklar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yapmışlar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böylece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mimariyi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geliştirmişlerdir</a:t>
            </a:r>
            <a:r>
              <a:rPr lang="tr-TR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tr-TR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Tapınakların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duvarları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dinsel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nitelikli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metinlerle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işlenmiştir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(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Mısır'da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hiyeroglif</a:t>
            </a:r>
            <a:r>
              <a:rPr lang="en-US" sz="1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denilen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kutsal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resim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yazısı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geliştirilmiştir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.)</a:t>
            </a:r>
            <a:endParaRPr lang="tr-TR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tr-TR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d.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Tanrı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heykelleri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yapmışlardır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4 İçerik Yer Tutucusu" descr="indir (3)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203848" y="332656"/>
            <a:ext cx="2664296" cy="3096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6 Resim" descr="images (1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8184" y="332656"/>
            <a:ext cx="2748533" cy="3096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9 Metin kutusu"/>
          <p:cNvSpPr txBox="1"/>
          <p:nvPr/>
        </p:nvSpPr>
        <p:spPr>
          <a:xfrm>
            <a:off x="4932040" y="6519446"/>
            <a:ext cx="24833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Egyptian</a:t>
            </a:r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Museum</a:t>
            </a:r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05.52</a:t>
            </a:r>
          </a:p>
        </p:txBody>
      </p:sp>
      <p:pic>
        <p:nvPicPr>
          <p:cNvPr id="8" name="Egyptian Museum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275856" y="3717032"/>
            <a:ext cx="5616624" cy="27809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841248"/>
          </a:xfrm>
        </p:spPr>
        <p:txBody>
          <a:bodyPr>
            <a:norm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         MISIR Hiyeroglifleri’nin Sırları belgesel (NTV BELGESELLERİ)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1547664" y="6488668"/>
            <a:ext cx="1841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1. Bölüm (09.11)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5724128" y="6488668"/>
            <a:ext cx="1849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2. Bölüm (10.06)</a:t>
            </a:r>
          </a:p>
        </p:txBody>
      </p:sp>
      <p:pic>
        <p:nvPicPr>
          <p:cNvPr id="9" name="MISIR_Hiyerogliflerin Sırları - 1.Bölüm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1340768"/>
            <a:ext cx="4176464" cy="50405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MISIR_Hiyerogliflerin Sırları - 2.Bölüm.mp4">
            <a:hlinkClick r:id="" action="ppaction://media"/>
          </p:cNvPr>
          <p:cNvPicPr>
            <a:picLocks noGrp="1" noRot="1" noChangeAspect="1"/>
          </p:cNvPicPr>
          <p:nvPr>
            <p:ph sz="half" idx="2"/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4860032" y="1340768"/>
            <a:ext cx="3960440" cy="50405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etin kutusu"/>
          <p:cNvSpPr txBox="1"/>
          <p:nvPr/>
        </p:nvSpPr>
        <p:spPr>
          <a:xfrm>
            <a:off x="1619672" y="6488668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   3. Bölüm (09.44)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5508104" y="6488668"/>
            <a:ext cx="20799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    4. Bölüm (10.23)</a:t>
            </a:r>
          </a:p>
        </p:txBody>
      </p:sp>
      <p:sp>
        <p:nvSpPr>
          <p:cNvPr id="9" name="8 Metin kutusu"/>
          <p:cNvSpPr txBox="1"/>
          <p:nvPr/>
        </p:nvSpPr>
        <p:spPr>
          <a:xfrm>
            <a:off x="2267744" y="404664"/>
            <a:ext cx="47927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Belgeselin 3. Ve 4. Bölümleri…</a:t>
            </a:r>
          </a:p>
        </p:txBody>
      </p:sp>
      <p:pic>
        <p:nvPicPr>
          <p:cNvPr id="10" name="MISIR _ Hiyerogliflerin Sırları - 3.Bölüm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1340768"/>
            <a:ext cx="4248472" cy="51125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MISIR _ Tutankhamun'u Arayış - 4.Bölüm.mp4">
            <a:hlinkClick r:id="" action="ppaction://media"/>
          </p:cNvPr>
          <p:cNvPicPr>
            <a:picLocks noGrp="1" noRot="1" noChangeAspect="1"/>
          </p:cNvPicPr>
          <p:nvPr>
            <p:ph sz="half" idx="2"/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4788024" y="1340768"/>
            <a:ext cx="4104456" cy="51125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sim Yer Tutucusu"/>
          <p:cNvSpPr>
            <a:spLocks noGrp="1"/>
          </p:cNvSpPr>
          <p:nvPr>
            <p:ph type="pic" idx="1"/>
          </p:nvPr>
        </p:nvSpPr>
        <p:spPr/>
      </p:sp>
      <p:sp>
        <p:nvSpPr>
          <p:cNvPr id="6" name="5 Metin kutusu"/>
          <p:cNvSpPr txBox="1"/>
          <p:nvPr/>
        </p:nvSpPr>
        <p:spPr>
          <a:xfrm>
            <a:off x="3203848" y="6488668"/>
            <a:ext cx="2318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        5. Bölüm (09.29)</a:t>
            </a:r>
          </a:p>
        </p:txBody>
      </p:sp>
      <p:pic>
        <p:nvPicPr>
          <p:cNvPr id="5" name="MISIR _ Hiyerogliflerin Sırları - 5.Bölüm (Final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1520" y="476672"/>
            <a:ext cx="8496944" cy="58326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0" y="260648"/>
            <a:ext cx="4644008" cy="4724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1800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1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Mısırlılar</a:t>
            </a:r>
            <a:r>
              <a:rPr lang="en-US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tarımsal</a:t>
            </a:r>
            <a:r>
              <a:rPr lang="en-US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faaliyetleri</a:t>
            </a:r>
            <a:r>
              <a:rPr lang="en-US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sırasında</a:t>
            </a:r>
            <a:r>
              <a:rPr lang="en-US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tr-TR" sz="1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r-TR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Nil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nehrinin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taşma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zamanlarını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hesaplamak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için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astronomik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gözlemler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yapmışlar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böylece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1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Güneş</a:t>
            </a:r>
            <a:r>
              <a:rPr lang="en-US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Takvimi</a:t>
            </a:r>
            <a:r>
              <a:rPr lang="en-US" sz="1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icad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edilmiştir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r-TR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de-DE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de-DE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Ürün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vergilerinin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hesaplanması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sırasında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matematik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gelişme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göstermiştir</a:t>
            </a:r>
            <a:r>
              <a:rPr lang="de-DE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         </a:t>
            </a:r>
            <a:endParaRPr lang="tr-TR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de-DE" sz="1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en-US" sz="1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Nil'in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taşması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sonucu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kaybolan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arazi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sınırlarının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belirlenmesi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çabaları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geometrinin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gelişmesini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sağlamıştır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9 Resim" descr="images (10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3861048"/>
            <a:ext cx="4176464" cy="27363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386" name="Picture 2" descr="http://www.renkliweb.com/wp-content/uploads/m%C4%B1s%C4%B1r-takvim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60648"/>
            <a:ext cx="4176464" cy="30805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388" name="Picture 4" descr="http://www.makineihtisas.com/UserFiles/Image/f.b.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068960"/>
            <a:ext cx="4248472" cy="35283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5039544" y="332656"/>
            <a:ext cx="410445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İLKÇAĞ UYGARLIKLARI</a:t>
            </a:r>
            <a:endParaRPr kumimoji="0" lang="tr-TR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Akdeniz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Bölgesi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Uygarlıkları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Mezopotamya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Uygarlığı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-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Mısır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Uygarlığı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- Anadolu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Uygarlığı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-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Ege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Uygarlığı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- Hellenistik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Uygarlığı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-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Yunan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Uygarlığı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- Roma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Uygarlığı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-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Uygarlığı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-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Uygarlığı</a:t>
            </a:r>
            <a:endParaRPr kumimoji="0" 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4536504" cy="36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05761" y="4077072"/>
          <a:ext cx="4222223" cy="1097280"/>
        </p:xfrm>
        <a:graphic>
          <a:graphicData uri="http://schemas.openxmlformats.org/drawingml/2006/table">
            <a:tbl>
              <a:tblPr/>
              <a:tblGrid>
                <a:gridCol w="42222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90600" algn="l"/>
                          <a:tab pos="1620520" algn="l"/>
                          <a:tab pos="2250440" algn="l"/>
                          <a:tab pos="2880995" algn="l"/>
                        </a:tabLst>
                      </a:pPr>
                      <a:r>
                        <a:rPr lang="de-DE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UYARI :</a:t>
                      </a:r>
                      <a:r>
                        <a:rPr lang="de-DE" sz="18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İnsanlığın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bugün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ulaştığı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kültürel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ve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bilimsel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düzeyin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temelinde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Mezopotamya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, 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Mısır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ve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Anadolu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uygarlıkları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yer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800" dirty="0" err="1">
                          <a:latin typeface="Times New Roman"/>
                          <a:ea typeface="Times New Roman"/>
                          <a:cs typeface="Times New Roman"/>
                        </a:rPr>
                        <a:t>alır</a:t>
                      </a:r>
                      <a:r>
                        <a:rPr lang="de-DE" sz="18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endParaRPr lang="tr-TR" sz="18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251520" y="5301208"/>
            <a:ext cx="44644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Doğu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Uygarlıkları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Çin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Uygarlığı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Hint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Uygarlığı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Asya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Uygarlığı</a:t>
            </a:r>
            <a:endParaRPr kumimoji="0" 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5 Resim" descr="Uygarlı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933056"/>
            <a:ext cx="4392488" cy="27363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860032" y="188640"/>
            <a:ext cx="410445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 UYGARLIĞI: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Birbiri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ardınca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Med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Pers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İmparatorlukları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çevre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uygarlıklarla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mücadele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ettiler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Daha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Sasani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yıkıldı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Ateşe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tapma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şeklinde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bilinen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Zerdüştlük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inancı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yaygındı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Karanlık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kötülüğü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Ahuramazda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aydınlık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iyiliği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Ahriman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temsil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ederdi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3 Resim" descr="11-pers_kralligi_mo_700_48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88640"/>
            <a:ext cx="4248472" cy="30447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Resim" descr="anadolu-uygarliklari-boyama-kitaplari-dizisi-6-persler_avatar_orj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3573016"/>
            <a:ext cx="2592288" cy="30556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7 Metin kutusu"/>
          <p:cNvSpPr txBox="1"/>
          <p:nvPr/>
        </p:nvSpPr>
        <p:spPr>
          <a:xfrm>
            <a:off x="5004048" y="6519446"/>
            <a:ext cx="22843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err="1">
                <a:solidFill>
                  <a:srgbClr val="FF0000"/>
                </a:solidFill>
              </a:rPr>
              <a:t>Ancient</a:t>
            </a:r>
            <a:r>
              <a:rPr lang="tr-TR" sz="1600" b="1" dirty="0">
                <a:solidFill>
                  <a:srgbClr val="FF0000"/>
                </a:solidFill>
              </a:rPr>
              <a:t> </a:t>
            </a:r>
            <a:r>
              <a:rPr lang="tr-TR" sz="1600" b="1" dirty="0" err="1">
                <a:solidFill>
                  <a:srgbClr val="FF0000"/>
                </a:solidFill>
              </a:rPr>
              <a:t>Persian</a:t>
            </a:r>
            <a:r>
              <a:rPr lang="tr-TR" sz="1600" b="1" dirty="0">
                <a:solidFill>
                  <a:srgbClr val="FF0000"/>
                </a:solidFill>
              </a:rPr>
              <a:t> – 03.22</a:t>
            </a:r>
          </a:p>
        </p:txBody>
      </p:sp>
      <p:pic>
        <p:nvPicPr>
          <p:cNvPr id="9" name="Ancient Persia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419872" y="3429000"/>
            <a:ext cx="5472608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79512" y="188640"/>
            <a:ext cx="3816424" cy="4800600"/>
          </a:xfrm>
        </p:spPr>
        <p:txBody>
          <a:bodyPr/>
          <a:lstStyle/>
          <a:p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Fethettikleri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yerleri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satraplık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eyalet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adı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altında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egemenliklerine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alan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Persler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ilk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posta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istihbarat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örgütünü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kurdular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Yunan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şehir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devletlerini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yağmalamak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için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Trakya’ya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geçen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Persler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tarihin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ilk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boğaz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köprüsünü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kurdular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Makedonyalı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İskender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tarafından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yıkıldılar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tr-TR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dirty="0"/>
          </a:p>
        </p:txBody>
      </p:sp>
      <p:pic>
        <p:nvPicPr>
          <p:cNvPr id="8" name="7 Resim" descr="images (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996952"/>
            <a:ext cx="3600400" cy="36724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8 Resim" descr="images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1960" y="4293096"/>
            <a:ext cx="4680520" cy="23762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9 Metin kutusu"/>
          <p:cNvSpPr txBox="1"/>
          <p:nvPr/>
        </p:nvSpPr>
        <p:spPr>
          <a:xfrm>
            <a:off x="5076056" y="3861048"/>
            <a:ext cx="30443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Timeline</a:t>
            </a:r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Ancient</a:t>
            </a:r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Persian</a:t>
            </a:r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01.10</a:t>
            </a:r>
          </a:p>
        </p:txBody>
      </p:sp>
      <p:pic>
        <p:nvPicPr>
          <p:cNvPr id="12" name="Timeline Map of Ancient Persia to Iran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067944" y="332656"/>
            <a:ext cx="4888905" cy="34563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4211960" y="188640"/>
            <a:ext cx="4752528" cy="2380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HİNT UYGARLIĞI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Hindistan'ın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iklim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yapısı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uygun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olduğundan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yerleşik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yaşam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erken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Her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meslek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grubunun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sosyal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sınıf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sayıldığı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sınıflararası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geçişin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olmadığı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Kast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Sistemi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nedeniyle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XX.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yüzyıla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kadar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ulusal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birlik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oluşamadı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sürekli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istilaya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uğradı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4283968" y="2420888"/>
            <a:ext cx="468052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Kast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Teşkilatı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Baharat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Yolu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ticareti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nedeniyle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İlkçağ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Ortaçağ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boyunca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ülke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4 Resim" descr="images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32656"/>
            <a:ext cx="3888432" cy="288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6 Resim" descr="images (15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3429000"/>
            <a:ext cx="4392488" cy="31683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314" name="Picture 2" descr="http://img.webme.com/pic/g/gizliilimler/1210896_f2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501008"/>
            <a:ext cx="3744416" cy="31683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İçerik Yer Tutucusu" descr="ancient-india[1]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8024" y="1340768"/>
            <a:ext cx="4032448" cy="49685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5 Metin kutusu"/>
          <p:cNvSpPr txBox="1"/>
          <p:nvPr/>
        </p:nvSpPr>
        <p:spPr>
          <a:xfrm>
            <a:off x="611560" y="6519446"/>
            <a:ext cx="37090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Hint Uygarlığı – Türkçe Anlatım (01.12)</a:t>
            </a:r>
          </a:p>
        </p:txBody>
      </p:sp>
      <p:pic>
        <p:nvPicPr>
          <p:cNvPr id="8" name="16 Hint Uygarlığı 2 1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1412776"/>
            <a:ext cx="4248472" cy="50405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23528" y="1340768"/>
            <a:ext cx="4032448" cy="51278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ÇİN UYGARLIĞI                    </a:t>
            </a:r>
            <a:endParaRPr lang="tr-TR" sz="1800" dirty="0">
              <a:solidFill>
                <a:schemeClr val="tx1"/>
              </a:solidFill>
            </a:endParaRPr>
          </a:p>
          <a:p>
            <a:pPr>
              <a:buNone/>
            </a:pPr>
            <a:r>
              <a:rPr lang="tr-TR" sz="1800" dirty="0">
                <a:solidFill>
                  <a:schemeClr val="tx1"/>
                </a:solidFill>
              </a:rPr>
              <a:t>	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Tarihte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ilk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kez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feodalite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coğrafi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yapısı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soylu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sülaleler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arası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mücadelelerden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dolayı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Çin’de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görülür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tr-TR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r-TR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İpek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Yolu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ticareti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en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önemli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geçim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kaynaklarıdır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tr-TR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r-TR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Kağıt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matbaa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mürekkep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barut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pusulayı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icat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etmişlerdir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tr-TR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r-TR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Lao-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Çe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ve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Konfüçyus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dinleri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en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yaygın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dinlerdir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tr-TR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724128" y="6519446"/>
            <a:ext cx="21144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Ancient</a:t>
            </a:r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Chine</a:t>
            </a:r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02.10</a:t>
            </a:r>
          </a:p>
        </p:txBody>
      </p:sp>
      <p:pic>
        <p:nvPicPr>
          <p:cNvPr id="8" name="Ancient China.mp4">
            <a:hlinkClick r:id="" action="ppaction://media"/>
          </p:cNvPr>
          <p:cNvPicPr>
            <a:picLocks noGrp="1" noRot="1" noChangeAspect="1"/>
          </p:cNvPicPr>
          <p:nvPr>
            <p:ph sz="half" idx="2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283968" y="1412776"/>
            <a:ext cx="4608512" cy="49685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4751512" y="260648"/>
            <a:ext cx="439248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Türklerden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etkilenmişlerdir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Çin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Seddi’ni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Türk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akınlarından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korunmak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yaptırmışlardır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3 Resim" descr="Çin Medeniyeti Harit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501008"/>
            <a:ext cx="4176464" cy="31683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Resim" descr="images (7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1628800"/>
            <a:ext cx="4176464" cy="25922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Resim" descr="images (8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4365104"/>
            <a:ext cx="4176464" cy="23042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6 Resim" descr="çin sedd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260648"/>
            <a:ext cx="4176464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435-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60648"/>
            <a:ext cx="3888432" cy="3238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2 Resim" descr="China-The-Terracotta-Warriors-Museum-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260648"/>
            <a:ext cx="4464496" cy="32403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Resim" descr="31671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3717032"/>
            <a:ext cx="3960440" cy="288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Resim" descr="bingmayon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3717032"/>
            <a:ext cx="4464496" cy="288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Çin medeniyeti hakkında bilgi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32656"/>
            <a:ext cx="8568952" cy="61926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İçerik Yer Tutucusu" descr="indir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268760"/>
            <a:ext cx="4248471" cy="50405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8" name="Picture 2" descr="https://encrypted-tbn3.gstatic.com/images?q=tbn:ANd9GcThF71iSRMfzVaj5VVPsOWlGNRg-eR9jBe0z7ofjZaI_vPctnNyn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88640"/>
            <a:ext cx="692059" cy="823079"/>
          </a:xfrm>
          <a:prstGeom prst="rect">
            <a:avLst/>
          </a:prstGeom>
          <a:noFill/>
        </p:spPr>
      </p:pic>
      <p:pic>
        <p:nvPicPr>
          <p:cNvPr id="2" name="Picture 2" descr="http://ancienthistory.mrdonn.org/china03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484784"/>
            <a:ext cx="4032448" cy="46805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4788024" y="188640"/>
            <a:ext cx="435597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FENİKE UYGARLIĞI</a:t>
            </a:r>
            <a:endParaRPr kumimoji="0" lang="tr-TR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Suriye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kıyılarında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şehir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devletleri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halinde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örgütlenen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Fenikeliler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Akdeniz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kıyılarında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koloni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ticaretini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başlattılar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Böylece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Asya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uygarlıklarının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Akdeniz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kıyılarında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etkili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olmasını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sağladılar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(MÖ. 2000)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Cam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işçiliğinde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geliştiler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3009" name="Picture 1" descr="http://www.pritani.com/legacy/phoenicianship.gif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179512" y="188640"/>
            <a:ext cx="4392488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4572000" y="2852936"/>
            <a:ext cx="4572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22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harfli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alfabeyi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icad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ederek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okuma–yazmayı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kolaylaştırdılar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(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Böylece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kültürel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gelişme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hızlandı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5 Resim" descr="indir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3429000"/>
            <a:ext cx="4248472" cy="32403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7 Resim" descr="indir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6016" y="3861048"/>
            <a:ext cx="4248472" cy="28083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4788024" y="260648"/>
            <a:ext cx="41044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MEZOPOTAMYA UYGARLIĞI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3" name="Picture 1" descr="mezopotamy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4104456" cy="24482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 rot="10800000" flipV="1">
            <a:off x="4427984" y="548680"/>
            <a:ext cx="471601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uygarlığın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temelleri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Sümerler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atıldı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Akadlar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Babilliler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Asurlular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Mezopotamya’nın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gelişmesine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katkıda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bulundular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Fırat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Dicle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nehirlerinin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suladığı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topraklara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iki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nehir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arası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anlamına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gelen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Mezopotamya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verilmiştir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4427984" y="2852936"/>
            <a:ext cx="453650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a.Sümerler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Site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verilen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şehir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devletlerini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kurarak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bölgede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siyasi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örgütlenmeyi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başlattılar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.(MÖ. 3500)</a:t>
            </a:r>
            <a:endParaRPr kumimoji="0" 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4427984" y="3933056"/>
            <a:ext cx="453650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Çivi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yazısını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icad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ederek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çağlarına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geçişi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sağladılar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(MÖ. 3200)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Yazıyı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öğretmek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amacıyla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okullar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kurdular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4427984" y="4869160"/>
            <a:ext cx="471601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destansı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şiirleri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yazdılar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(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Yaradılış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Tufan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Gılgamış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Destanları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yazılı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kanunları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hazırlayarak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hukuk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de-DE" dirty="0" err="1">
                <a:latin typeface="Times New Roman" pitchFamily="18" charset="0"/>
                <a:cs typeface="Times New Roman" pitchFamily="18" charset="0"/>
              </a:rPr>
              <a:t>anlayışını</a:t>
            </a:r>
            <a:r>
              <a:rPr lang="de-D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dirty="0" err="1">
                <a:latin typeface="Times New Roman" pitchFamily="18" charset="0"/>
                <a:cs typeface="Times New Roman" pitchFamily="18" charset="0"/>
              </a:rPr>
              <a:t>ortaya</a:t>
            </a:r>
            <a:r>
              <a:rPr lang="de-D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dirty="0" err="1">
                <a:latin typeface="Times New Roman" pitchFamily="18" charset="0"/>
                <a:cs typeface="Times New Roman" pitchFamily="18" charset="0"/>
              </a:rPr>
              <a:t>koydular</a:t>
            </a:r>
            <a:r>
              <a:rPr lang="de-DE" dirty="0">
                <a:latin typeface="Times New Roman" pitchFamily="18" charset="0"/>
                <a:cs typeface="Times New Roman" pitchFamily="18" charset="0"/>
              </a:rPr>
              <a:t>. (</a:t>
            </a:r>
            <a:r>
              <a:rPr lang="de-DE" dirty="0" err="1">
                <a:latin typeface="Times New Roman" pitchFamily="18" charset="0"/>
                <a:cs typeface="Times New Roman" pitchFamily="18" charset="0"/>
              </a:rPr>
              <a:t>Lagaş</a:t>
            </a:r>
            <a:r>
              <a:rPr lang="de-D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dirty="0" err="1">
                <a:latin typeface="Times New Roman" pitchFamily="18" charset="0"/>
                <a:cs typeface="Times New Roman" pitchFamily="18" charset="0"/>
              </a:rPr>
              <a:t>Kralı</a:t>
            </a:r>
            <a:r>
              <a:rPr lang="de-DE" dirty="0">
                <a:latin typeface="Times New Roman" pitchFamily="18" charset="0"/>
                <a:cs typeface="Times New Roman" pitchFamily="18" charset="0"/>
              </a:rPr>
              <a:t> </a:t>
            </a:r>
            <a:endParaRPr lang="tr-TR" dirty="0">
              <a:latin typeface="Times New Roman" pitchFamily="18" charset="0"/>
              <a:cs typeface="Times New Roman" pitchFamily="18" charset="0"/>
            </a:endParaRPr>
          </a:p>
          <a:p>
            <a:r>
              <a:rPr lang="de-DE" dirty="0" err="1">
                <a:latin typeface="Times New Roman" pitchFamily="18" charset="0"/>
                <a:cs typeface="Times New Roman" pitchFamily="18" charset="0"/>
              </a:rPr>
              <a:t>Urugakina'nın</a:t>
            </a:r>
            <a:r>
              <a:rPr lang="de-D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dirty="0" err="1">
                <a:latin typeface="Times New Roman" pitchFamily="18" charset="0"/>
                <a:cs typeface="Times New Roman" pitchFamily="18" charset="0"/>
              </a:rPr>
              <a:t>yaptığı</a:t>
            </a:r>
            <a:r>
              <a:rPr lang="de-DE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dirty="0" err="1">
                <a:latin typeface="Times New Roman" pitchFamily="18" charset="0"/>
                <a:cs typeface="Times New Roman" pitchFamily="18" charset="0"/>
              </a:rPr>
              <a:t>kanunlar</a:t>
            </a:r>
            <a:r>
              <a:rPr lang="de-DE" dirty="0">
                <a:latin typeface="Times New Roman" pitchFamily="18" charset="0"/>
                <a:cs typeface="Times New Roman" pitchFamily="18" charset="0"/>
              </a:rPr>
              <a:t>)</a:t>
            </a:r>
            <a:endParaRPr lang="tr-TR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1043608" y="6519446"/>
            <a:ext cx="24572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err="1">
                <a:solidFill>
                  <a:srgbClr val="FF0000"/>
                </a:solidFill>
              </a:rPr>
              <a:t>Ancient</a:t>
            </a:r>
            <a:r>
              <a:rPr lang="tr-TR" sz="1600" b="1" dirty="0">
                <a:solidFill>
                  <a:srgbClr val="FF0000"/>
                </a:solidFill>
              </a:rPr>
              <a:t> </a:t>
            </a:r>
            <a:r>
              <a:rPr lang="tr-TR" sz="1600" b="1" dirty="0" err="1">
                <a:solidFill>
                  <a:srgbClr val="FF0000"/>
                </a:solidFill>
              </a:rPr>
              <a:t>Sumerian</a:t>
            </a:r>
            <a:r>
              <a:rPr lang="tr-TR" sz="1600" b="1" dirty="0">
                <a:solidFill>
                  <a:srgbClr val="FF0000"/>
                </a:solidFill>
              </a:rPr>
              <a:t> – 02.47</a:t>
            </a:r>
          </a:p>
        </p:txBody>
      </p:sp>
      <p:pic>
        <p:nvPicPr>
          <p:cNvPr id="11" name="Ancient Sumer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79512" y="2924944"/>
            <a:ext cx="4032448" cy="35283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5292080" y="260648"/>
            <a:ext cx="288032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İBRANİ UYGARLIĞI             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5147048" y="620688"/>
            <a:ext cx="399695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Göçebe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yaşayan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İbraniler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ilk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krallıklarını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MÖ. 11.yy’da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Filistin'de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kurmuşlardır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-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Tarihte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tanrı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inancına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sahip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ilk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toplum</a:t>
            </a:r>
            <a:r>
              <a:rPr lang="tr-TR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İbranilerdir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(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Musevilik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Kutsal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kitapları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Tevrat’tır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Dinlerini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ulusal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milli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din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sayıldığından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yaymamışlardır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Kendilerini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üstün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ırk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seçilmiş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görürler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4 Resim" descr="ibranil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6056" y="4149080"/>
            <a:ext cx="3888432" cy="23042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Resim" descr="41544-deta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4005064"/>
            <a:ext cx="4608512" cy="24482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6 Resim" descr="kuran-i-kerim_22965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260648"/>
            <a:ext cx="4680520" cy="31683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7 Metin kutusu"/>
          <p:cNvSpPr txBox="1"/>
          <p:nvPr/>
        </p:nvSpPr>
        <p:spPr>
          <a:xfrm>
            <a:off x="539552" y="3573016"/>
            <a:ext cx="415863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300" b="1" dirty="0" err="1">
                <a:solidFill>
                  <a:srgbClr val="FF0000"/>
                </a:solidFill>
              </a:rPr>
              <a:t>Suveyş</a:t>
            </a:r>
            <a:r>
              <a:rPr lang="tr-TR" sz="1300" b="1" dirty="0">
                <a:solidFill>
                  <a:srgbClr val="FF0000"/>
                </a:solidFill>
              </a:rPr>
              <a:t> Kanalı ikiye ayrılırken secde eden Firavun Cesedi </a:t>
            </a:r>
          </a:p>
        </p:txBody>
      </p:sp>
      <p:sp>
        <p:nvSpPr>
          <p:cNvPr id="10" name="9 Metin kutusu"/>
          <p:cNvSpPr txBox="1"/>
          <p:nvPr/>
        </p:nvSpPr>
        <p:spPr>
          <a:xfrm>
            <a:off x="1043608" y="6488668"/>
            <a:ext cx="24729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>
                <a:solidFill>
                  <a:srgbClr val="FF0000"/>
                </a:solidFill>
              </a:rPr>
              <a:t>       Yaklaşık 1900 Yıllık Tevrat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www.gezilecekyer.org/wp-content/uploads/2014/04/s%C3%BCmerler-enlil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179512" y="188640"/>
            <a:ext cx="74662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</a:rPr>
              <a:t>^ KONU TEKRARSIZ GÜNÜNÜZ OLMASIN ^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179512" y="5589240"/>
            <a:ext cx="41764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</a:rPr>
              <a:t>TARİH ÖĞRETMENİ: HÜSEYİN BORA ÇELİK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3599384" y="188640"/>
            <a:ext cx="52930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Ziggurat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verilen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tapınaklarını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çok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amaçlı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kullandılar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(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kütüphane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gözlem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evi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vs.)</a:t>
            </a:r>
            <a:endParaRPr kumimoji="0" 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3563888" y="908720"/>
            <a:ext cx="558011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Saban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kullanıp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sulama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kanalları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inşa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ettiler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Astronomi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matematik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geometride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geliştiler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daireyi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360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dereceye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böldüler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İnançları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çok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tanrılıdır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Krallar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rahipler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üst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sınıfı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oluştururken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hürler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köleler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sınıflandırılmıştır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3635896" y="2708920"/>
          <a:ext cx="5328592" cy="1296144"/>
        </p:xfrm>
        <a:graphic>
          <a:graphicData uri="http://schemas.openxmlformats.org/drawingml/2006/table">
            <a:tbl>
              <a:tblPr/>
              <a:tblGrid>
                <a:gridCol w="53285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9614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990600" algn="l"/>
                          <a:tab pos="1620520" algn="l"/>
                          <a:tab pos="2250440" algn="l"/>
                          <a:tab pos="2880995" algn="l"/>
                        </a:tabLst>
                      </a:pPr>
                      <a:r>
                        <a:rPr lang="de-DE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UYARILAR:</a:t>
                      </a:r>
                      <a:endParaRPr lang="tr-TR" sz="1200" dirty="0">
                        <a:solidFill>
                          <a:srgbClr val="FF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indent="-342900" algn="l">
                        <a:spcAft>
                          <a:spcPts val="0"/>
                        </a:spcAft>
                        <a:buNone/>
                        <a:tabLst>
                          <a:tab pos="990600" algn="l"/>
                          <a:tab pos="1620520" algn="l"/>
                          <a:tab pos="2250440" algn="l"/>
                          <a:tab pos="2880995" algn="l"/>
                        </a:tabLst>
                      </a:pPr>
                      <a:r>
                        <a:rPr lang="tr-TR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 </a:t>
                      </a:r>
                      <a:r>
                        <a:rPr lang="de-DE" sz="1200" dirty="0" err="1">
                          <a:latin typeface="Times New Roman"/>
                          <a:ea typeface="Times New Roman"/>
                          <a:cs typeface="Times New Roman"/>
                        </a:rPr>
                        <a:t>Bölgede</a:t>
                      </a:r>
                      <a:r>
                        <a:rPr lang="de-DE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200" dirty="0" err="1">
                          <a:latin typeface="Times New Roman"/>
                          <a:ea typeface="Times New Roman"/>
                          <a:cs typeface="Times New Roman"/>
                        </a:rPr>
                        <a:t>taşın</a:t>
                      </a:r>
                      <a:r>
                        <a:rPr lang="de-DE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200" dirty="0" err="1">
                          <a:latin typeface="Times New Roman"/>
                          <a:ea typeface="Times New Roman"/>
                          <a:cs typeface="Times New Roman"/>
                        </a:rPr>
                        <a:t>az</a:t>
                      </a:r>
                      <a:r>
                        <a:rPr lang="de-DE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200" dirty="0" err="1">
                          <a:latin typeface="Times New Roman"/>
                          <a:ea typeface="Times New Roman"/>
                          <a:cs typeface="Times New Roman"/>
                        </a:rPr>
                        <a:t>olması</a:t>
                      </a:r>
                      <a:r>
                        <a:rPr lang="de-DE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200" dirty="0" err="1">
                          <a:latin typeface="Times New Roman"/>
                          <a:ea typeface="Times New Roman"/>
                          <a:cs typeface="Times New Roman"/>
                        </a:rPr>
                        <a:t>nedeniyle</a:t>
                      </a:r>
                      <a:r>
                        <a:rPr lang="de-DE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200" dirty="0" err="1">
                          <a:latin typeface="Times New Roman"/>
                          <a:ea typeface="Times New Roman"/>
                          <a:cs typeface="Times New Roman"/>
                        </a:rPr>
                        <a:t>yapılarda</a:t>
                      </a:r>
                      <a:r>
                        <a:rPr lang="de-DE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200" dirty="0" err="1">
                          <a:latin typeface="Times New Roman"/>
                          <a:ea typeface="Times New Roman"/>
                          <a:cs typeface="Times New Roman"/>
                        </a:rPr>
                        <a:t>kerpiç</a:t>
                      </a:r>
                      <a:r>
                        <a:rPr lang="de-DE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200" dirty="0" err="1">
                          <a:latin typeface="Times New Roman"/>
                          <a:ea typeface="Times New Roman"/>
                          <a:cs typeface="Times New Roman"/>
                        </a:rPr>
                        <a:t>kullanılmıştır</a:t>
                      </a:r>
                      <a:r>
                        <a:rPr lang="de-DE" sz="12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de-DE" sz="1200" dirty="0" err="1">
                          <a:latin typeface="Times New Roman"/>
                          <a:ea typeface="Times New Roman"/>
                          <a:cs typeface="Times New Roman"/>
                        </a:rPr>
                        <a:t>Bu</a:t>
                      </a:r>
                      <a:r>
                        <a:rPr lang="de-DE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200" dirty="0" err="1">
                          <a:latin typeface="Times New Roman"/>
                          <a:ea typeface="Times New Roman"/>
                          <a:cs typeface="Times New Roman"/>
                        </a:rPr>
                        <a:t>nedenle</a:t>
                      </a:r>
                      <a:r>
                        <a:rPr lang="de-DE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200" dirty="0" err="1">
                          <a:latin typeface="Times New Roman"/>
                          <a:ea typeface="Times New Roman"/>
                          <a:cs typeface="Times New Roman"/>
                        </a:rPr>
                        <a:t>Mezopotamya</a:t>
                      </a:r>
                      <a:r>
                        <a:rPr lang="de-DE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200" dirty="0" err="1">
                          <a:latin typeface="Times New Roman"/>
                          <a:ea typeface="Times New Roman"/>
                          <a:cs typeface="Times New Roman"/>
                        </a:rPr>
                        <a:t>mimarisine</a:t>
                      </a:r>
                      <a:r>
                        <a:rPr lang="de-DE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200" dirty="0" err="1">
                          <a:latin typeface="Times New Roman"/>
                          <a:ea typeface="Times New Roman"/>
                          <a:cs typeface="Times New Roman"/>
                        </a:rPr>
                        <a:t>ait</a:t>
                      </a:r>
                      <a:r>
                        <a:rPr lang="de-DE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200" dirty="0" err="1">
                          <a:latin typeface="Times New Roman"/>
                          <a:ea typeface="Times New Roman"/>
                          <a:cs typeface="Times New Roman"/>
                        </a:rPr>
                        <a:t>eserler</a:t>
                      </a:r>
                      <a:r>
                        <a:rPr lang="de-DE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200" dirty="0" err="1">
                          <a:latin typeface="Times New Roman"/>
                          <a:ea typeface="Times New Roman"/>
                          <a:cs typeface="Times New Roman"/>
                        </a:rPr>
                        <a:t>günümüze</a:t>
                      </a:r>
                      <a:r>
                        <a:rPr lang="de-DE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200" dirty="0" err="1">
                          <a:latin typeface="Times New Roman"/>
                          <a:ea typeface="Times New Roman"/>
                          <a:cs typeface="Times New Roman"/>
                        </a:rPr>
                        <a:t>fazla</a:t>
                      </a:r>
                      <a:r>
                        <a:rPr lang="de-DE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200" dirty="0" err="1">
                          <a:latin typeface="Times New Roman"/>
                          <a:ea typeface="Times New Roman"/>
                          <a:cs typeface="Times New Roman"/>
                        </a:rPr>
                        <a:t>sayıda</a:t>
                      </a:r>
                      <a:r>
                        <a:rPr lang="de-DE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200" dirty="0" err="1">
                          <a:latin typeface="Times New Roman"/>
                          <a:ea typeface="Times New Roman"/>
                          <a:cs typeface="Times New Roman"/>
                        </a:rPr>
                        <a:t>ulaşamamıştır</a:t>
                      </a:r>
                      <a:r>
                        <a:rPr lang="de-DE" sz="12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tr-TR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indent="-342900">
                        <a:spcAft>
                          <a:spcPts val="0"/>
                        </a:spcAft>
                        <a:buNone/>
                        <a:tabLst>
                          <a:tab pos="990600" algn="l"/>
                          <a:tab pos="1620520" algn="l"/>
                          <a:tab pos="2250440" algn="l"/>
                          <a:tab pos="2880995" algn="l"/>
                        </a:tabLst>
                      </a:pPr>
                      <a:endParaRPr lang="tr-TR" sz="12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990600" algn="l"/>
                          <a:tab pos="1620520" algn="l"/>
                          <a:tab pos="2250440" algn="l"/>
                          <a:tab pos="2880995" algn="l"/>
                        </a:tabLst>
                      </a:pPr>
                      <a:r>
                        <a:rPr lang="de-DE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  <a:r>
                        <a:rPr lang="tr-TR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2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200" dirty="0" err="1">
                          <a:latin typeface="Times New Roman"/>
                          <a:ea typeface="Times New Roman"/>
                          <a:cs typeface="Times New Roman"/>
                        </a:rPr>
                        <a:t>Mezopotamya</a:t>
                      </a:r>
                      <a:r>
                        <a:rPr lang="de-DE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200" dirty="0" err="1">
                          <a:latin typeface="Times New Roman"/>
                          <a:ea typeface="Times New Roman"/>
                          <a:cs typeface="Times New Roman"/>
                        </a:rPr>
                        <a:t>kazılarında</a:t>
                      </a:r>
                      <a:r>
                        <a:rPr lang="de-DE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200" dirty="0" err="1">
                          <a:latin typeface="Times New Roman"/>
                          <a:ea typeface="Times New Roman"/>
                          <a:cs typeface="Times New Roman"/>
                        </a:rPr>
                        <a:t>ilkçağa</a:t>
                      </a:r>
                      <a:r>
                        <a:rPr lang="de-DE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200" dirty="0" err="1">
                          <a:latin typeface="Times New Roman"/>
                          <a:ea typeface="Times New Roman"/>
                          <a:cs typeface="Times New Roman"/>
                        </a:rPr>
                        <a:t>ait</a:t>
                      </a:r>
                      <a:r>
                        <a:rPr lang="de-DE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200" dirty="0" err="1">
                          <a:latin typeface="Times New Roman"/>
                          <a:ea typeface="Times New Roman"/>
                          <a:cs typeface="Times New Roman"/>
                        </a:rPr>
                        <a:t>çok</a:t>
                      </a:r>
                      <a:r>
                        <a:rPr lang="de-DE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200" dirty="0" err="1">
                          <a:latin typeface="Times New Roman"/>
                          <a:ea typeface="Times New Roman"/>
                          <a:cs typeface="Times New Roman"/>
                        </a:rPr>
                        <a:t>sayıda</a:t>
                      </a:r>
                      <a:r>
                        <a:rPr lang="de-DE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200" dirty="0" err="1">
                          <a:latin typeface="Times New Roman"/>
                          <a:ea typeface="Times New Roman"/>
                          <a:cs typeface="Times New Roman"/>
                        </a:rPr>
                        <a:t>mühür</a:t>
                      </a:r>
                      <a:r>
                        <a:rPr lang="de-DE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200" dirty="0" err="1">
                          <a:latin typeface="Times New Roman"/>
                          <a:ea typeface="Times New Roman"/>
                          <a:cs typeface="Times New Roman"/>
                        </a:rPr>
                        <a:t>bulunması</a:t>
                      </a:r>
                      <a:r>
                        <a:rPr lang="de-DE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200" dirty="0" err="1">
                          <a:latin typeface="Times New Roman"/>
                          <a:ea typeface="Times New Roman"/>
                          <a:cs typeface="Times New Roman"/>
                        </a:rPr>
                        <a:t>özel</a:t>
                      </a:r>
                      <a:r>
                        <a:rPr lang="de-DE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200" dirty="0" err="1">
                          <a:latin typeface="Times New Roman"/>
                          <a:ea typeface="Times New Roman"/>
                          <a:cs typeface="Times New Roman"/>
                        </a:rPr>
                        <a:t>mülkiyet</a:t>
                      </a:r>
                      <a:r>
                        <a:rPr lang="de-DE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200" dirty="0" err="1">
                          <a:latin typeface="Times New Roman"/>
                          <a:ea typeface="Times New Roman"/>
                          <a:cs typeface="Times New Roman"/>
                        </a:rPr>
                        <a:t>düşüncesinin</a:t>
                      </a:r>
                      <a:r>
                        <a:rPr lang="de-DE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200" dirty="0" err="1">
                          <a:latin typeface="Times New Roman"/>
                          <a:ea typeface="Times New Roman"/>
                          <a:cs typeface="Times New Roman"/>
                        </a:rPr>
                        <a:t>geliştiğini</a:t>
                      </a:r>
                      <a:r>
                        <a:rPr lang="de-DE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200" dirty="0" err="1">
                          <a:latin typeface="Times New Roman"/>
                          <a:ea typeface="Times New Roman"/>
                          <a:cs typeface="Times New Roman"/>
                        </a:rPr>
                        <a:t>gösterir</a:t>
                      </a:r>
                      <a:r>
                        <a:rPr lang="de-DE" sz="12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tr-TR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6" name="5 Resim" descr="sumer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4293096"/>
            <a:ext cx="2664296" cy="23042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6 Resim" descr="images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59832" y="4293096"/>
            <a:ext cx="2808312" cy="23042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8 Resim" descr="zBK980095HY256_25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84168" y="4293096"/>
            <a:ext cx="2880320" cy="23042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11 Metin kutusu"/>
          <p:cNvSpPr txBox="1"/>
          <p:nvPr/>
        </p:nvSpPr>
        <p:spPr>
          <a:xfrm>
            <a:off x="899592" y="3933056"/>
            <a:ext cx="16450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Ziggurat</a:t>
            </a:r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02.59</a:t>
            </a:r>
          </a:p>
        </p:txBody>
      </p:sp>
      <p:pic>
        <p:nvPicPr>
          <p:cNvPr id="10" name="ziggurat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179512" y="404664"/>
            <a:ext cx="3240360" cy="35283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841248"/>
          </a:xfrm>
        </p:spPr>
        <p:txBody>
          <a:bodyPr>
            <a:normAutofit fontScale="90000"/>
          </a:bodyPr>
          <a:lstStyle/>
          <a:p>
            <a:r>
              <a:rPr lang="tr-TR" dirty="0">
                <a:solidFill>
                  <a:srgbClr val="FF0000"/>
                </a:solidFill>
              </a:rPr>
              <a:t>   Prof. Dr. Muazzez ilmiye Çığ (</a:t>
            </a:r>
            <a:r>
              <a:rPr lang="tr-TR" dirty="0" err="1">
                <a:solidFill>
                  <a:srgbClr val="FF0000"/>
                </a:solidFill>
              </a:rPr>
              <a:t>sümerolog</a:t>
            </a:r>
            <a:r>
              <a:rPr lang="tr-TR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539552" y="6519446"/>
            <a:ext cx="35480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</a:rPr>
              <a:t>M. İlmiye Çığ – Sümer Tarihi (01.46.17)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4572000" y="6519446"/>
            <a:ext cx="4355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</a:rPr>
              <a:t>M. İlmiye Çığ – Dinin </a:t>
            </a:r>
            <a:r>
              <a:rPr lang="tr-TR" sz="1600" b="1" dirty="0" err="1">
                <a:solidFill>
                  <a:srgbClr val="FF0000"/>
                </a:solidFill>
              </a:rPr>
              <a:t>Sümerdeki</a:t>
            </a:r>
            <a:r>
              <a:rPr lang="tr-TR" sz="1600" b="1" dirty="0">
                <a:solidFill>
                  <a:srgbClr val="FF0000"/>
                </a:solidFill>
              </a:rPr>
              <a:t> Kökeni (14.50)</a:t>
            </a:r>
          </a:p>
        </p:txBody>
      </p:sp>
      <p:pic>
        <p:nvPicPr>
          <p:cNvPr id="9" name="MUAZZEZ İLMIYE ÇIĞ Sümer Tarihi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79512" y="1412776"/>
            <a:ext cx="4392488" cy="49685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Muazzez İlmiye Çığ - Üç Büyük Dinin Sümer'deki Kökenleri.mp4">
            <a:hlinkClick r:id="" action="ppaction://media"/>
          </p:cNvPr>
          <p:cNvPicPr>
            <a:picLocks noGrp="1" noRot="1" noChangeAspect="1"/>
          </p:cNvPicPr>
          <p:nvPr>
            <p:ph sz="half" idx="2"/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788024" y="1412776"/>
            <a:ext cx="4104456" cy="49685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>
                <a:solidFill>
                  <a:srgbClr val="FF0000"/>
                </a:solidFill>
              </a:rPr>
              <a:t>Prof. Dr. MUAZZEZ İLMİYE ÇIĞ (SÜMEROLOG)</a:t>
            </a:r>
          </a:p>
        </p:txBody>
      </p:sp>
      <p:pic>
        <p:nvPicPr>
          <p:cNvPr id="7" name="6 İçerik Yer Tutucusu" descr="muazzez-ilmiye-cig-10564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16016" y="1412776"/>
            <a:ext cx="4275584" cy="49685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5 Metin kutusu"/>
          <p:cNvSpPr txBox="1"/>
          <p:nvPr/>
        </p:nvSpPr>
        <p:spPr>
          <a:xfrm>
            <a:off x="0" y="6519446"/>
            <a:ext cx="46167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</a:rPr>
              <a:t>  Muazzez İlmiye Çığ – Sümer’e Yolculuk (01.39.52)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4860032" y="6519446"/>
            <a:ext cx="40173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1" dirty="0" err="1">
                <a:solidFill>
                  <a:srgbClr val="FF0000"/>
                </a:solidFill>
              </a:rPr>
              <a:t>Bahçeşehir</a:t>
            </a:r>
            <a:r>
              <a:rPr lang="tr-TR" sz="1600" b="1" dirty="0">
                <a:solidFill>
                  <a:srgbClr val="FF0000"/>
                </a:solidFill>
              </a:rPr>
              <a:t> Kolejindeki Yaş Günü Kutlaması</a:t>
            </a:r>
          </a:p>
        </p:txBody>
      </p:sp>
      <p:pic>
        <p:nvPicPr>
          <p:cNvPr id="11" name="MUAZZEZ İLMIYE ÇIĞ Sümer'e Yolculuk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1412776"/>
            <a:ext cx="4104456" cy="50405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4067944" y="122149"/>
            <a:ext cx="4896544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tr-T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b.</a:t>
            </a:r>
            <a:r>
              <a:rPr kumimoji="0" lang="tr-T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Akadlar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(MÖ.2350-2100)</a:t>
            </a:r>
            <a:endParaRPr kumimoji="0" lang="tr-TR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Sami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kökenlidirler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Arap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yarımadası’ndan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gelerek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Mezopotamya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 </a:t>
            </a:r>
            <a:r>
              <a:rPr lang="tr-TR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erleşmişlerdir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Başkent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Agade’dir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düzenli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sistemini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oluşturmuşlardır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imparatorluğunu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kurmuşlardır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Sümerler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tr-TR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ıkılmışlardır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26qv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3744416" cy="32575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Resim" descr="mardin-tarihi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3645024"/>
            <a:ext cx="3744416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Resim" descr="akadla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39952" y="2924944"/>
            <a:ext cx="4824536" cy="37444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79512" y="188640"/>
            <a:ext cx="428498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c.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Elamlar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(MÖ.3000-640)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Sümer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egemenliğine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vermişlerdir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Başkentleri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şehridir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Madencilik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çömlek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yapımı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seramik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sanatında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ilerlemişlerdir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Asurlar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yıkılmışlardır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2 Resim" descr="Orientmitja2300aC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3968" y="260648"/>
            <a:ext cx="4680520" cy="34563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3 Resim" descr="hqdefaul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2204864"/>
            <a:ext cx="3888432" cy="44644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4 Resim" descr="Ekran-Resmi-2013-11-16-11.17.2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968" y="3861048"/>
            <a:ext cx="4680520" cy="28083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4860032" y="194157"/>
            <a:ext cx="3888432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d.</a:t>
            </a:r>
            <a:r>
              <a:rPr kumimoji="0" lang="tr-T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Babiller</a:t>
            </a: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(MÖ.2100-539)</a:t>
            </a:r>
            <a:endParaRPr kumimoji="0" lang="tr-TR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Başkent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Babil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şehridir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(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Babylonia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1.Babil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Kralı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Hammurabi,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dine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dayalı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anlayışı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yerine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gücünü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ordudan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mutlak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krallık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anlayışını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getirmiştir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4860032" y="2204864"/>
            <a:ext cx="381642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Hammurabi,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ceza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mülkiyet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ticaret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alanında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gelişmiş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kanunları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yapmıştır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Mimari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açıdan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gelişmişliklerinin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kanıtı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dünyanın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yedi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harikası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arasında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sayılan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Babil’in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Asma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Bahçeleri’dir</a:t>
            </a:r>
            <a:r>
              <a:rPr kumimoji="0" lang="de-D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4 Resim" descr="396px-Babylonian_stele_Louvre_Sb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32656"/>
            <a:ext cx="4536504" cy="32403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5 Resim" descr="indi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4077072"/>
            <a:ext cx="4320480" cy="25202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7 Resim" descr="babill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4077072"/>
            <a:ext cx="4248472" cy="23042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9 Metin kutusu"/>
          <p:cNvSpPr txBox="1"/>
          <p:nvPr/>
        </p:nvSpPr>
        <p:spPr>
          <a:xfrm>
            <a:off x="611560" y="6488668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        </a:t>
            </a:r>
            <a:r>
              <a:rPr lang="tr-TR" b="1" dirty="0" err="1">
                <a:solidFill>
                  <a:srgbClr val="FF0000"/>
                </a:solidFill>
              </a:rPr>
              <a:t>Babil’in</a:t>
            </a:r>
            <a:r>
              <a:rPr lang="tr-TR" b="1" dirty="0">
                <a:solidFill>
                  <a:srgbClr val="FF0000"/>
                </a:solidFill>
              </a:rPr>
              <a:t> Asma Bahçeleri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971600" y="3573016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 1. </a:t>
            </a:r>
            <a:r>
              <a:rPr lang="tr-TR" b="1" dirty="0" err="1">
                <a:solidFill>
                  <a:srgbClr val="FF0000"/>
                </a:solidFill>
              </a:rPr>
              <a:t>Babil</a:t>
            </a:r>
            <a:r>
              <a:rPr lang="tr-TR" b="1" dirty="0">
                <a:solidFill>
                  <a:srgbClr val="FF0000"/>
                </a:solidFill>
              </a:rPr>
              <a:t> Kralı </a:t>
            </a:r>
            <a:r>
              <a:rPr lang="tr-TR" b="1" dirty="0" err="1">
                <a:solidFill>
                  <a:srgbClr val="FF0000"/>
                </a:solidFill>
              </a:rPr>
              <a:t>Hamurabi</a:t>
            </a:r>
            <a:endParaRPr lang="tr-T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714</TotalTime>
  <Words>1464</Words>
  <PresentationFormat>Ekran Gösterisi (4:3)</PresentationFormat>
  <Paragraphs>170</Paragraphs>
  <Slides>31</Slides>
  <Notes>1</Notes>
  <HiddenSlides>0</HiddenSlides>
  <MMClips>17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8" baseType="lpstr">
      <vt:lpstr>Arial</vt:lpstr>
      <vt:lpstr>Calibri</vt:lpstr>
      <vt:lpstr>Franklin Gothic Book</vt:lpstr>
      <vt:lpstr>Franklin Gothic Medium</vt:lpstr>
      <vt:lpstr>Times New Roman</vt:lpstr>
      <vt:lpstr>Wingdings 2</vt:lpstr>
      <vt:lpstr>Gezinti</vt:lpstr>
      <vt:lpstr>PowerPoint Sunusu</vt:lpstr>
      <vt:lpstr>PowerPoint Sunusu</vt:lpstr>
      <vt:lpstr>PowerPoint Sunusu</vt:lpstr>
      <vt:lpstr>PowerPoint Sunusu</vt:lpstr>
      <vt:lpstr>   Prof. Dr. Muazzez ilmiye Çığ (sümerolog)</vt:lpstr>
      <vt:lpstr>Prof. Dr. MUAZZEZ İLMİYE ÇIĞ (SÜMEROLOG)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         MISIR Hiyeroglifleri’nin Sırları belgesel (NTV BELGESELLERİ)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2014-02-26T09:31:22Z</dcterms:created>
  <dcterms:modified xsi:type="dcterms:W3CDTF">2021-05-03T11:44:33Z</dcterms:modified>
  <cp:category>https://www.sorubak.com</cp:category>
</cp:coreProperties>
</file>