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1DA"/>
    <a:srgbClr val="FF33CC"/>
    <a:srgbClr val="CCECFF"/>
    <a:srgbClr val="D743FF"/>
    <a:srgbClr val="CE19FF"/>
    <a:srgbClr val="A500D2"/>
    <a:srgbClr val="F96F6F"/>
    <a:srgbClr val="FCD3D0"/>
    <a:srgbClr val="FAD8D2"/>
    <a:srgbClr val="C3E3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02" y="4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9C08025-05C3-4DFE-9D15-8FE7D3DA247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7DFE7FA2-1F8B-4306-ABFF-939DD3BC77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B750C2CF-D67F-4096-833E-543BEF89151C}"/>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52B060EE-2971-49F2-8DD8-957557174117}"/>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a16="http://schemas.microsoft.com/office/drawing/2014/main" id="{1B550DD4-4BAE-48E2-8275-7207AE0E2139}"/>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214933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A681D5A-AC5B-4040-A183-D0B4AB5B476B}"/>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7C595A16-FF96-447E-B486-49DB285FF05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01625C-BAC7-4252-8A04-98A030D11192}"/>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9B4470E2-FA5A-4F2B-8008-03CCA0A20A1B}"/>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a16="http://schemas.microsoft.com/office/drawing/2014/main" id="{FEB4DDBC-AE82-4084-AD4C-DC7141A939A0}"/>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2657420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0016FD55-FC19-44DF-A1A7-751EF38A2BCD}"/>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EF21D493-70FF-4DB2-A7E9-682F3CC3303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E14E3AA-E6FC-443A-89AD-5ACF47350A16}"/>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9B343838-D659-44B7-951E-2773982B51CE}"/>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a16="http://schemas.microsoft.com/office/drawing/2014/main" id="{11A3B406-C505-4E96-9378-9EA6AF493B71}"/>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3400410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90E19B5-E4A9-4E07-B11E-6C45FDB71B0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2668E54-E3D3-47D3-95F1-E20F07FBFB3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69F8959-09D5-4644-BAC4-39DB1CF53CE9}"/>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D2360F7D-2C80-4F9D-9C99-DEE577175202}"/>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a16="http://schemas.microsoft.com/office/drawing/2014/main" id="{16B7202F-7F41-4E44-8EF6-D29B1846BEA5}"/>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2796035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EA864D3-E08F-4162-8130-98327A9054B8}"/>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B45D34B0-A881-438B-9270-61EDDCADDC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5142BFC9-F4F3-4C03-B39F-FC0A1E7097FB}"/>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EE951976-2DAD-4C27-8B0D-A34036F9CEAF}"/>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a16="http://schemas.microsoft.com/office/drawing/2014/main" id="{7A20D0DB-1A31-4845-AC41-00A5653BBE4E}"/>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2151435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E242B4-5ADF-4A7B-B3F8-46A713BDBE2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4B59DB83-B2C9-4FBF-9407-EEDB802419ED}"/>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3E458798-6B10-4539-A2B5-C2642925E616}"/>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17F8E57-36D4-4F61-9968-A70B8F4E061A}"/>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6" name="Alt Bilgi Yer Tutucusu 5">
            <a:extLst>
              <a:ext uri="{FF2B5EF4-FFF2-40B4-BE49-F238E27FC236}">
                <a16:creationId xmlns:a16="http://schemas.microsoft.com/office/drawing/2014/main" id="{AE6B31E7-1D98-474A-A522-663C96D18251}"/>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a16="http://schemas.microsoft.com/office/drawing/2014/main" id="{CC755362-B215-4986-B6E4-0C88FB7FB4FA}"/>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1600637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8AD91F5-D494-45D8-BC22-71593C218593}"/>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4BA59FC6-6B62-4110-BC7A-A2D095FC5F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592C11F5-F039-4E39-A277-3A8A69D50855}"/>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E9662261-0BA2-47B9-BD08-5A821AB976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6050FDC2-F52A-4729-9B6A-30F57A9554D2}"/>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FC5F0DC0-783B-4CB1-BC7A-25298F628D56}"/>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8" name="Alt Bilgi Yer Tutucusu 7">
            <a:extLst>
              <a:ext uri="{FF2B5EF4-FFF2-40B4-BE49-F238E27FC236}">
                <a16:creationId xmlns:a16="http://schemas.microsoft.com/office/drawing/2014/main" id="{376A59C3-0C67-42DA-AA00-B072C0C0A393}"/>
              </a:ext>
            </a:extLst>
          </p:cNvPr>
          <p:cNvSpPr>
            <a:spLocks noGrp="1"/>
          </p:cNvSpPr>
          <p:nvPr>
            <p:ph type="ftr" sz="quarter" idx="11"/>
          </p:nvPr>
        </p:nvSpPr>
        <p:spPr/>
        <p:txBody>
          <a:bodyPr/>
          <a:lstStyle/>
          <a:p>
            <a:endParaRPr lang="tr-TR" dirty="0"/>
          </a:p>
        </p:txBody>
      </p:sp>
      <p:sp>
        <p:nvSpPr>
          <p:cNvPr id="9" name="Slayt Numarası Yer Tutucusu 8">
            <a:extLst>
              <a:ext uri="{FF2B5EF4-FFF2-40B4-BE49-F238E27FC236}">
                <a16:creationId xmlns:a16="http://schemas.microsoft.com/office/drawing/2014/main" id="{4C94F55E-3A72-4D2C-88BA-98AF1A5A72F0}"/>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1202157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BF2225-A5A2-4102-9204-DF100ADC275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997E001-796E-4AC6-960F-AEC1C03A7BB5}"/>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4" name="Alt Bilgi Yer Tutucusu 3">
            <a:extLst>
              <a:ext uri="{FF2B5EF4-FFF2-40B4-BE49-F238E27FC236}">
                <a16:creationId xmlns:a16="http://schemas.microsoft.com/office/drawing/2014/main" id="{0F9A3EB8-C04F-47AF-885A-4A3DB475A07D}"/>
              </a:ext>
            </a:extLst>
          </p:cNvPr>
          <p:cNvSpPr>
            <a:spLocks noGrp="1"/>
          </p:cNvSpPr>
          <p:nvPr>
            <p:ph type="ftr" sz="quarter" idx="11"/>
          </p:nvPr>
        </p:nvSpPr>
        <p:spPr/>
        <p:txBody>
          <a:bodyPr/>
          <a:lstStyle/>
          <a:p>
            <a:endParaRPr lang="tr-TR" dirty="0"/>
          </a:p>
        </p:txBody>
      </p:sp>
      <p:sp>
        <p:nvSpPr>
          <p:cNvPr id="5" name="Slayt Numarası Yer Tutucusu 4">
            <a:extLst>
              <a:ext uri="{FF2B5EF4-FFF2-40B4-BE49-F238E27FC236}">
                <a16:creationId xmlns:a16="http://schemas.microsoft.com/office/drawing/2014/main" id="{F976725A-48D2-4B5E-BA66-4B1C33280E58}"/>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3512372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6538C44A-11FE-4D0D-B677-D8286F3AACD9}"/>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3" name="Alt Bilgi Yer Tutucusu 2">
            <a:extLst>
              <a:ext uri="{FF2B5EF4-FFF2-40B4-BE49-F238E27FC236}">
                <a16:creationId xmlns:a16="http://schemas.microsoft.com/office/drawing/2014/main" id="{60FC606F-A120-425E-A253-D76BFCBE4F7C}"/>
              </a:ext>
            </a:extLst>
          </p:cNvPr>
          <p:cNvSpPr>
            <a:spLocks noGrp="1"/>
          </p:cNvSpPr>
          <p:nvPr>
            <p:ph type="ftr" sz="quarter" idx="11"/>
          </p:nvPr>
        </p:nvSpPr>
        <p:spPr/>
        <p:txBody>
          <a:bodyPr/>
          <a:lstStyle/>
          <a:p>
            <a:endParaRPr lang="tr-TR" dirty="0"/>
          </a:p>
        </p:txBody>
      </p:sp>
      <p:sp>
        <p:nvSpPr>
          <p:cNvPr id="4" name="Slayt Numarası Yer Tutucusu 3">
            <a:extLst>
              <a:ext uri="{FF2B5EF4-FFF2-40B4-BE49-F238E27FC236}">
                <a16:creationId xmlns:a16="http://schemas.microsoft.com/office/drawing/2014/main" id="{ABEF2FF1-476F-4AE0-A1A1-9463F1A5E0E3}"/>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4038176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22824C4-62FE-4490-8F9E-0215D00B12D5}"/>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F80F6DBB-2B10-4D0E-81CB-4E0A3D7831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BD72277F-5B0E-4208-8600-CBB06E32A6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D47D5374-25D6-4891-90AA-EEBB6316C92C}"/>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6" name="Alt Bilgi Yer Tutucusu 5">
            <a:extLst>
              <a:ext uri="{FF2B5EF4-FFF2-40B4-BE49-F238E27FC236}">
                <a16:creationId xmlns:a16="http://schemas.microsoft.com/office/drawing/2014/main" id="{258B429C-60C5-44A5-BEAA-5A4AF54AB752}"/>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a16="http://schemas.microsoft.com/office/drawing/2014/main" id="{9FA140C5-B9A4-4BCE-AA20-3D22C970A1C5}"/>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387038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CDDEED-3345-4225-96EA-DF5D6A3527F1}"/>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227C46C8-7597-4958-94EF-9655CD0FDF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a:extLst>
              <a:ext uri="{FF2B5EF4-FFF2-40B4-BE49-F238E27FC236}">
                <a16:creationId xmlns:a16="http://schemas.microsoft.com/office/drawing/2014/main" id="{598BF186-BC17-444C-AAED-C9B0AAC883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325078E5-F64C-435C-A032-51B714F1AB55}"/>
              </a:ext>
            </a:extLst>
          </p:cNvPr>
          <p:cNvSpPr>
            <a:spLocks noGrp="1"/>
          </p:cNvSpPr>
          <p:nvPr>
            <p:ph type="dt" sz="half" idx="10"/>
          </p:nvPr>
        </p:nvSpPr>
        <p:spPr/>
        <p:txBody>
          <a:bodyPr/>
          <a:lstStyle/>
          <a:p>
            <a:fld id="{5EB3ADFE-A6E5-4C41-B31C-F19FA4DA3D51}" type="datetimeFigureOut">
              <a:rPr lang="tr-TR" smtClean="0"/>
              <a:pPr/>
              <a:t>20.01.2021</a:t>
            </a:fld>
            <a:endParaRPr lang="tr-TR" dirty="0"/>
          </a:p>
        </p:txBody>
      </p:sp>
      <p:sp>
        <p:nvSpPr>
          <p:cNvPr id="6" name="Alt Bilgi Yer Tutucusu 5">
            <a:extLst>
              <a:ext uri="{FF2B5EF4-FFF2-40B4-BE49-F238E27FC236}">
                <a16:creationId xmlns:a16="http://schemas.microsoft.com/office/drawing/2014/main" id="{22CD6342-C0A2-4F3D-AB83-E154C0D6929F}"/>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a16="http://schemas.microsoft.com/office/drawing/2014/main" id="{B99226C4-DCE8-455B-871C-BF8B95849053}"/>
              </a:ext>
            </a:extLst>
          </p:cNvPr>
          <p:cNvSpPr>
            <a:spLocks noGrp="1"/>
          </p:cNvSpPr>
          <p:nvPr>
            <p:ph type="sldNum" sz="quarter" idx="12"/>
          </p:nvPr>
        </p:nvSpPr>
        <p:spPr/>
        <p:txBody>
          <a:body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3552883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extLst>
              <a:ext uri="{BEBA8EAE-BF5A-486C-A8C5-ECC9F3942E4B}">
                <a14:imgProps xmlns:a14="http://schemas.microsoft.com/office/drawing/2010/main">
                  <a14:imgLayer r:embed="rId14">
                    <a14:imgEffect>
                      <a14:sharpenSoften amount="-100000"/>
                    </a14:imgEffect>
                    <a14:imgEffect>
                      <a14:brightnessContrast bright="-20000"/>
                    </a14:imgEffect>
                  </a14:imgLayer>
                </a14:imgProps>
              </a:ext>
            </a:extLst>
          </a:blip>
          <a:srcRect/>
          <a:stretch>
            <a:fillRect t="-16000" b="-16000"/>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EAFD6A04-4934-4CEC-8EDD-F1592A15B6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35FABAD-9654-4D12-A21B-7F4C1398C4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538F5DF-CFDC-4B32-8922-637B7EF633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B3ADFE-A6E5-4C41-B31C-F19FA4DA3D51}" type="datetimeFigureOut">
              <a:rPr lang="tr-TR" smtClean="0"/>
              <a:pPr/>
              <a:t>20.01.2021</a:t>
            </a:fld>
            <a:endParaRPr lang="tr-TR" dirty="0"/>
          </a:p>
        </p:txBody>
      </p:sp>
      <p:sp>
        <p:nvSpPr>
          <p:cNvPr id="5" name="Alt Bilgi Yer Tutucusu 4">
            <a:extLst>
              <a:ext uri="{FF2B5EF4-FFF2-40B4-BE49-F238E27FC236}">
                <a16:creationId xmlns:a16="http://schemas.microsoft.com/office/drawing/2014/main" id="{88400FDC-2A75-439C-92EC-CC2AEA70B5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a:extLst>
              <a:ext uri="{FF2B5EF4-FFF2-40B4-BE49-F238E27FC236}">
                <a16:creationId xmlns:a16="http://schemas.microsoft.com/office/drawing/2014/main" id="{EE1F2F9D-F57D-4174-BCDC-A8B628E96D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C6339-D5F7-4EDE-8FBB-47E552A98D1B}" type="slidenum">
              <a:rPr lang="tr-TR" smtClean="0"/>
              <a:pPr/>
              <a:t>‹#›</a:t>
            </a:fld>
            <a:endParaRPr lang="tr-TR" dirty="0"/>
          </a:p>
        </p:txBody>
      </p:sp>
    </p:spTree>
    <p:extLst>
      <p:ext uri="{BB962C8B-B14F-4D97-AF65-F5344CB8AC3E}">
        <p14:creationId xmlns:p14="http://schemas.microsoft.com/office/powerpoint/2010/main" val="3927939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BBB38E4-1922-49AD-9AD6-EF3A63B09FAE}"/>
              </a:ext>
            </a:extLst>
          </p:cNvPr>
          <p:cNvSpPr>
            <a:spLocks noGrp="1"/>
          </p:cNvSpPr>
          <p:nvPr>
            <p:ph type="title"/>
          </p:nvPr>
        </p:nvSpPr>
        <p:spPr>
          <a:xfrm>
            <a:off x="1872520" y="2766218"/>
            <a:ext cx="10515600" cy="1325563"/>
          </a:xfrm>
        </p:spPr>
        <p:txBody>
          <a:bodyPr>
            <a:noAutofit/>
          </a:bodyPr>
          <a:lstStyle/>
          <a:p>
            <a:r>
              <a:rPr lang="tr-TR" sz="9600" dirty="0">
                <a:solidFill>
                  <a:srgbClr val="92D050"/>
                </a:solidFill>
                <a:latin typeface="Algerian" panose="04020705040A02060702" pitchFamily="82" charset="0"/>
              </a:rPr>
              <a:t>SÖZLÜ İLETİŞİM</a:t>
            </a:r>
          </a:p>
        </p:txBody>
      </p:sp>
      <p:sp>
        <p:nvSpPr>
          <p:cNvPr id="12289" name="Rectangle 1"/>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sng" strike="noStrike" cap="none" normalizeH="0" baseline="0">
                <a:ln>
                  <a:noFill/>
                </a:ln>
                <a:solidFill>
                  <a:srgbClr val="0070C0"/>
                </a:solidFill>
                <a:effectLst/>
                <a:latin typeface="Comic Sans MS" pitchFamily="66" charset="0"/>
                <a:ea typeface="Times New Roman" pitchFamily="18" charset="0"/>
                <a:cs typeface="Times New Roman" pitchFamily="18" charset="0"/>
              </a:rPr>
              <a:t>www.egitimhane.com</a:t>
            </a: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33886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9866DAB-9B7A-4EF7-8EE5-6382DBCB025C}"/>
              </a:ext>
            </a:extLst>
          </p:cNvPr>
          <p:cNvSpPr>
            <a:spLocks noGrp="1"/>
          </p:cNvSpPr>
          <p:nvPr>
            <p:ph type="title"/>
          </p:nvPr>
        </p:nvSpPr>
        <p:spPr>
          <a:xfrm>
            <a:off x="239844" y="245203"/>
            <a:ext cx="12192000" cy="1325563"/>
          </a:xfrm>
        </p:spPr>
        <p:txBody>
          <a:bodyPr/>
          <a:lstStyle/>
          <a:p>
            <a:r>
              <a:rPr lang="tr-TR" dirty="0">
                <a:solidFill>
                  <a:srgbClr val="FF33CC"/>
                </a:solidFill>
                <a:latin typeface="Algerian" panose="04020705040A02060702" pitchFamily="82" charset="0"/>
              </a:rPr>
              <a:t>DİNLEMENİN VERİMLİLİĞİ NASIL ARTTIRILABİLİR</a:t>
            </a:r>
          </a:p>
        </p:txBody>
      </p:sp>
      <p:sp>
        <p:nvSpPr>
          <p:cNvPr id="3" name="İçerik Yer Tutucusu 2">
            <a:extLst>
              <a:ext uri="{FF2B5EF4-FFF2-40B4-BE49-F238E27FC236}">
                <a16:creationId xmlns:a16="http://schemas.microsoft.com/office/drawing/2014/main" id="{146A5F49-EFF5-4108-8EFF-C35C5B2DEA73}"/>
              </a:ext>
            </a:extLst>
          </p:cNvPr>
          <p:cNvSpPr>
            <a:spLocks noGrp="1"/>
          </p:cNvSpPr>
          <p:nvPr>
            <p:ph idx="1"/>
          </p:nvPr>
        </p:nvSpPr>
        <p:spPr>
          <a:xfrm>
            <a:off x="239844" y="1570766"/>
            <a:ext cx="10787921" cy="5042031"/>
          </a:xfrm>
        </p:spPr>
        <p:txBody>
          <a:bodyPr/>
          <a:lstStyle/>
          <a:p>
            <a:r>
              <a:rPr lang="tr-TR" dirty="0">
                <a:solidFill>
                  <a:schemeClr val="bg1"/>
                </a:solidFill>
              </a:rPr>
              <a:t>iyi bir dinleyici olmak aileden alınan eğitim ve alışkanlıkla başlar. Küçük yaşlardan başlayarak öykü ve masal türü okuma metinlerini dinleyen ya da kendisine değer verilip konuşması dinlenen çocuk, ileri yaşlarda iyi bir dinleyici olacaktır. Yapılan araştırmalar dinleme yeteneğinin geliştirilebileceğini göstermektedir. Dinleme bir tür dikkatin belli bir alanda yoğunlaşması demektir. Okullarda bu yoğunluk süresi alt sınıflar dan üst sınıflara gidildikçe artmaktadır. İlköğretimin birinci devresinde 10-15 dakika olan kesintisiz dinleme süresi, üst sınıflara gidildikçe 40-50 dakikaya kadar yükselmektedir. Bu süre, birtakım çalışmalarla artırıla bilir. Söz konusu çalışmalar, sınıfta karşılıklı konuşmalar yapmak, açık oturumlar, tartışmalar düzenlemek ya da konferans dinlettirmek; ilgi çekici şiir, öykü, oyun, rapor, mektup vb. okutmak, dinlemeyi geliştiren - </a:t>
            </a:r>
          </a:p>
        </p:txBody>
      </p:sp>
    </p:spTree>
    <p:extLst>
      <p:ext uri="{BB962C8B-B14F-4D97-AF65-F5344CB8AC3E}">
        <p14:creationId xmlns:p14="http://schemas.microsoft.com/office/powerpoint/2010/main" val="1276901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1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99CBE5A-B7A2-498A-8815-639225160F1C}"/>
              </a:ext>
            </a:extLst>
          </p:cNvPr>
          <p:cNvSpPr>
            <a:spLocks noGrp="1"/>
          </p:cNvSpPr>
          <p:nvPr>
            <p:ph type="title"/>
          </p:nvPr>
        </p:nvSpPr>
        <p:spPr>
          <a:xfrm>
            <a:off x="838200" y="-45720"/>
            <a:ext cx="10515600" cy="45719"/>
          </a:xfrm>
        </p:spPr>
        <p:txBody>
          <a:bodyPr>
            <a:normAutofit fontScale="90000"/>
          </a:bodyPr>
          <a:lstStyle/>
          <a:p>
            <a:endParaRPr lang="tr-TR" dirty="0"/>
          </a:p>
        </p:txBody>
      </p:sp>
      <p:sp>
        <p:nvSpPr>
          <p:cNvPr id="3" name="İçerik Yer Tutucusu 2">
            <a:extLst>
              <a:ext uri="{FF2B5EF4-FFF2-40B4-BE49-F238E27FC236}">
                <a16:creationId xmlns:a16="http://schemas.microsoft.com/office/drawing/2014/main" id="{92C07149-A2DF-48BE-A75B-B23AE153420E}"/>
              </a:ext>
            </a:extLst>
          </p:cNvPr>
          <p:cNvSpPr>
            <a:spLocks noGrp="1"/>
          </p:cNvSpPr>
          <p:nvPr>
            <p:ph idx="1"/>
          </p:nvPr>
        </p:nvSpPr>
        <p:spPr>
          <a:xfrm>
            <a:off x="449705" y="1019330"/>
            <a:ext cx="10484370" cy="4303193"/>
          </a:xfrm>
        </p:spPr>
        <p:txBody>
          <a:bodyPr/>
          <a:lstStyle/>
          <a:p>
            <a:pPr marL="0" indent="0">
              <a:buNone/>
            </a:pPr>
            <a:r>
              <a:rPr lang="tr-TR" dirty="0">
                <a:solidFill>
                  <a:schemeClr val="bg1"/>
                </a:solidFill>
              </a:rPr>
              <a:t>- başlıca etkinlikler olarak sıralanabilir. Dinlemede dikkatin önemi büyüktür. Dinleyicinin anlatılan konu üzerinde yoğunlaşması gerekir. Dinle me sırasında konuyla doğrudan ilgili olan ana düşünceye dikkat çekilmesi de önemlidir. Bunun yapılabilme si için, öncelikle, konu iyi anlaşılmalı, ana ve yardımcı düşünceler belirlenmelidir.</a:t>
            </a:r>
          </a:p>
        </p:txBody>
      </p:sp>
    </p:spTree>
    <p:extLst>
      <p:ext uri="{BB962C8B-B14F-4D97-AF65-F5344CB8AC3E}">
        <p14:creationId xmlns:p14="http://schemas.microsoft.com/office/powerpoint/2010/main" val="2123032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a:extLst>
              <a:ext uri="{FF2B5EF4-FFF2-40B4-BE49-F238E27FC236}">
                <a16:creationId xmlns:a16="http://schemas.microsoft.com/office/drawing/2014/main" id="{B0D3BF51-A471-49BC-9CA2-D0B658B770F7}"/>
              </a:ext>
            </a:extLst>
          </p:cNvPr>
          <p:cNvSpPr>
            <a:spLocks noGrp="1"/>
          </p:cNvSpPr>
          <p:nvPr>
            <p:ph type="title"/>
          </p:nvPr>
        </p:nvSpPr>
        <p:spPr>
          <a:xfrm>
            <a:off x="1676400" y="2766218"/>
            <a:ext cx="10515600" cy="1325563"/>
          </a:xfrm>
        </p:spPr>
        <p:txBody>
          <a:bodyPr>
            <a:noAutofit/>
          </a:bodyPr>
          <a:lstStyle/>
          <a:p>
            <a:r>
              <a:rPr lang="tr-TR" sz="10000" dirty="0">
                <a:latin typeface="Algerian" panose="04020705040A02060702" pitchFamily="82" charset="0"/>
              </a:rPr>
              <a:t>AHMET ARDIÇ</a:t>
            </a:r>
          </a:p>
        </p:txBody>
      </p:sp>
    </p:spTree>
    <p:extLst>
      <p:ext uri="{BB962C8B-B14F-4D97-AF65-F5344CB8AC3E}">
        <p14:creationId xmlns:p14="http://schemas.microsoft.com/office/powerpoint/2010/main" val="1663227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59DF08-7E42-4D09-8403-85991E3EE7CE}"/>
              </a:ext>
            </a:extLst>
          </p:cNvPr>
          <p:cNvSpPr>
            <a:spLocks noGrp="1"/>
          </p:cNvSpPr>
          <p:nvPr>
            <p:ph type="title"/>
          </p:nvPr>
        </p:nvSpPr>
        <p:spPr>
          <a:xfrm>
            <a:off x="461682" y="258117"/>
            <a:ext cx="10515600" cy="1325563"/>
          </a:xfrm>
        </p:spPr>
        <p:txBody>
          <a:bodyPr>
            <a:normAutofit/>
          </a:bodyPr>
          <a:lstStyle/>
          <a:p>
            <a:r>
              <a:rPr lang="tr-TR" sz="5400" dirty="0">
                <a:solidFill>
                  <a:srgbClr val="FF0000"/>
                </a:solidFill>
                <a:latin typeface="Algerian" panose="04020705040A02060702" pitchFamily="82" charset="0"/>
              </a:rPr>
              <a:t>DİNLEME</a:t>
            </a:r>
          </a:p>
        </p:txBody>
      </p:sp>
      <p:sp>
        <p:nvSpPr>
          <p:cNvPr id="3" name="İçerik Yer Tutucusu 2">
            <a:extLst>
              <a:ext uri="{FF2B5EF4-FFF2-40B4-BE49-F238E27FC236}">
                <a16:creationId xmlns:a16="http://schemas.microsoft.com/office/drawing/2014/main" id="{B8E1966F-46DD-4565-B642-6C9039B6C3D0}"/>
              </a:ext>
            </a:extLst>
          </p:cNvPr>
          <p:cNvSpPr>
            <a:spLocks noGrp="1"/>
          </p:cNvSpPr>
          <p:nvPr>
            <p:ph idx="1"/>
          </p:nvPr>
        </p:nvSpPr>
        <p:spPr>
          <a:xfrm>
            <a:off x="461682" y="1476002"/>
            <a:ext cx="10515600" cy="4351338"/>
          </a:xfrm>
        </p:spPr>
        <p:txBody>
          <a:bodyPr>
            <a:noAutofit/>
          </a:bodyPr>
          <a:lstStyle/>
          <a:p>
            <a:pPr marL="0" indent="0">
              <a:buNone/>
            </a:pPr>
            <a:r>
              <a:rPr lang="tr-TR" sz="2900" dirty="0">
                <a:solidFill>
                  <a:schemeClr val="bg1"/>
                </a:solidFill>
              </a:rPr>
              <a:t>Dinlediğini anlamak, belli bir eğitim gerektirir. Bunun için birtakım uygulamalar ve yöntemler geliştirilmiştir. Dinlemekte amaç, okunanı yada söyleneni konu ,ad ,yer ,tarih vb. bilgilerle anlamaktır. Yani dinlemek okumak gibi haber almanın ve bilgi edinmenin bir başka yoludur. İyi bir dinleyici dinlediği konuyu anlamaya çalışmalı, ileri sürülen görüşü saptamalıdır. Kurmaca metin dinlerken olayın konusunu ve kişilerini, olayın geçtiği yeri ve olay zamanını, bunların birbirleriyle ilgilerini anlamalı ve sonuç çıkarma becerisi kazanmalıdır. Daha sonra dinlenilenlerden birtakım sorular çıkararak cevaplamak, dinlemeyi ve dinlemekle elde edilen bilgilerin transferini kolaylaştırır.</a:t>
            </a:r>
          </a:p>
        </p:txBody>
      </p:sp>
    </p:spTree>
    <p:extLst>
      <p:ext uri="{BB962C8B-B14F-4D97-AF65-F5344CB8AC3E}">
        <p14:creationId xmlns:p14="http://schemas.microsoft.com/office/powerpoint/2010/main" val="3577782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5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A443AB6-583E-4A64-886F-0CE969EE4C72}"/>
              </a:ext>
            </a:extLst>
          </p:cNvPr>
          <p:cNvSpPr>
            <a:spLocks noGrp="1"/>
          </p:cNvSpPr>
          <p:nvPr>
            <p:ph type="title"/>
          </p:nvPr>
        </p:nvSpPr>
        <p:spPr>
          <a:xfrm>
            <a:off x="348803" y="236336"/>
            <a:ext cx="10515600" cy="1325563"/>
          </a:xfrm>
        </p:spPr>
        <p:txBody>
          <a:bodyPr>
            <a:normAutofit/>
          </a:bodyPr>
          <a:lstStyle/>
          <a:p>
            <a:r>
              <a:rPr lang="tr-TR" sz="3800" dirty="0">
                <a:solidFill>
                  <a:srgbClr val="00B050"/>
                </a:solidFill>
                <a:latin typeface="Algerian" panose="04020705040A02060702" pitchFamily="82" charset="0"/>
              </a:rPr>
              <a:t>ÇEŞİTLİ DİNLEME BECERİLERİ VE TEKNİKLERİ</a:t>
            </a:r>
          </a:p>
        </p:txBody>
      </p:sp>
      <p:sp>
        <p:nvSpPr>
          <p:cNvPr id="3" name="İçerik Yer Tutucusu 2">
            <a:extLst>
              <a:ext uri="{FF2B5EF4-FFF2-40B4-BE49-F238E27FC236}">
                <a16:creationId xmlns:a16="http://schemas.microsoft.com/office/drawing/2014/main" id="{624113FE-16DA-4D85-BE83-44A23767FDEE}"/>
              </a:ext>
            </a:extLst>
          </p:cNvPr>
          <p:cNvSpPr>
            <a:spLocks noGrp="1"/>
          </p:cNvSpPr>
          <p:nvPr>
            <p:ph idx="1"/>
          </p:nvPr>
        </p:nvSpPr>
        <p:spPr>
          <a:xfrm>
            <a:off x="438955" y="1561899"/>
            <a:ext cx="10515600" cy="4351338"/>
          </a:xfrm>
        </p:spPr>
        <p:txBody>
          <a:bodyPr>
            <a:normAutofit/>
          </a:bodyPr>
          <a:lstStyle/>
          <a:p>
            <a:pPr marL="0" indent="0">
              <a:buNone/>
            </a:pPr>
            <a:r>
              <a:rPr lang="tr-TR" sz="3000" dirty="0">
                <a:solidFill>
                  <a:schemeClr val="bg1"/>
                </a:solidFill>
              </a:rPr>
              <a:t>İnsan zihni konuşulanları kelime kelime olarak değil, cümle ve tamamlanmamış yargı olarak algılamaktadır. Öyleyse kullanılan cümlelerin kısa, yalın ve kolay anlaşılır olması gerekir. Bunun dışında insanın etkin bir dinleyici olması konuşulan konuya ilgi duymasına, zihinsel bakımdan olgunlaşmasına, yetişme tarzına yani dinleme alışkanlığı kazanmış olmasına, kişisel yeteneğine ve nihayet fiziksel ve ruhsal hazırlığına göre değişmektedir. Buna göre dinleme çeşitlerini bir sonraki slaytlardaki gibi sıralamak mümkündür;</a:t>
            </a:r>
          </a:p>
        </p:txBody>
      </p:sp>
    </p:spTree>
    <p:extLst>
      <p:ext uri="{BB962C8B-B14F-4D97-AF65-F5344CB8AC3E}">
        <p14:creationId xmlns:p14="http://schemas.microsoft.com/office/powerpoint/2010/main" val="663779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100" fill="hold"/>
                                        <p:tgtEl>
                                          <p:spTgt spid="2"/>
                                        </p:tgtEl>
                                        <p:attrNameLst>
                                          <p:attrName>ppt_w</p:attrName>
                                        </p:attrNameLst>
                                      </p:cBhvr>
                                      <p:tavLst>
                                        <p:tav tm="0">
                                          <p:val>
                                            <p:fltVal val="0"/>
                                          </p:val>
                                        </p:tav>
                                        <p:tav tm="100000">
                                          <p:val>
                                            <p:strVal val="#ppt_w"/>
                                          </p:val>
                                        </p:tav>
                                      </p:tavLst>
                                    </p:anim>
                                    <p:anim calcmode="lin" valueType="num">
                                      <p:cBhvr>
                                        <p:cTn id="8" dur="1100" fill="hold"/>
                                        <p:tgtEl>
                                          <p:spTgt spid="2"/>
                                        </p:tgtEl>
                                        <p:attrNameLst>
                                          <p:attrName>ppt_h</p:attrName>
                                        </p:attrNameLst>
                                      </p:cBhvr>
                                      <p:tavLst>
                                        <p:tav tm="0">
                                          <p:val>
                                            <p:fltVal val="0"/>
                                          </p:val>
                                        </p:tav>
                                        <p:tav tm="100000">
                                          <p:val>
                                            <p:strVal val="#ppt_h"/>
                                          </p:val>
                                        </p:tav>
                                      </p:tavLst>
                                    </p:anim>
                                    <p:animEffect transition="in" filter="fade">
                                      <p:cBhvr>
                                        <p:cTn id="9" dur="1100"/>
                                        <p:tgtEl>
                                          <p:spTgt spid="2"/>
                                        </p:tgtEl>
                                      </p:cBhvr>
                                    </p:animEffect>
                                  </p:childTnLst>
                                </p:cTn>
                              </p:par>
                            </p:childTnLst>
                          </p:cTn>
                        </p:par>
                        <p:par>
                          <p:cTn id="10" fill="hold">
                            <p:stCondLst>
                              <p:cond delay="1100"/>
                            </p:stCondLst>
                            <p:childTnLst>
                              <p:par>
                                <p:cTn id="11" presetID="53" presetClass="entr" presetSubtype="16" fill="hold" grpId="0" nodeType="afterEffect">
                                  <p:stCondLst>
                                    <p:cond delay="11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8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8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8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420C17-80D5-4250-8919-5D8027D9AB62}"/>
              </a:ext>
            </a:extLst>
          </p:cNvPr>
          <p:cNvSpPr>
            <a:spLocks noGrp="1"/>
          </p:cNvSpPr>
          <p:nvPr>
            <p:ph type="title"/>
          </p:nvPr>
        </p:nvSpPr>
        <p:spPr>
          <a:xfrm>
            <a:off x="361682" y="184821"/>
            <a:ext cx="10515600" cy="1325563"/>
          </a:xfrm>
        </p:spPr>
        <p:txBody>
          <a:bodyPr/>
          <a:lstStyle/>
          <a:p>
            <a:r>
              <a:rPr lang="tr-TR" dirty="0">
                <a:solidFill>
                  <a:srgbClr val="00B0F0"/>
                </a:solidFill>
                <a:latin typeface="Algerian" panose="04020705040A02060702" pitchFamily="82" charset="0"/>
              </a:rPr>
              <a:t>DİKKATLİ DİNLEME</a:t>
            </a:r>
          </a:p>
        </p:txBody>
      </p:sp>
      <p:sp>
        <p:nvSpPr>
          <p:cNvPr id="3" name="İçerik Yer Tutucusu 2">
            <a:extLst>
              <a:ext uri="{FF2B5EF4-FFF2-40B4-BE49-F238E27FC236}">
                <a16:creationId xmlns:a16="http://schemas.microsoft.com/office/drawing/2014/main" id="{E3ED4CDA-AA9C-48E2-9AF7-841AFA126169}"/>
              </a:ext>
            </a:extLst>
          </p:cNvPr>
          <p:cNvSpPr>
            <a:spLocks noGrp="1"/>
          </p:cNvSpPr>
          <p:nvPr>
            <p:ph idx="1"/>
          </p:nvPr>
        </p:nvSpPr>
        <p:spPr>
          <a:xfrm>
            <a:off x="361682" y="1510384"/>
            <a:ext cx="10515600" cy="4351338"/>
          </a:xfrm>
        </p:spPr>
        <p:txBody>
          <a:bodyPr/>
          <a:lstStyle/>
          <a:p>
            <a:pPr marL="0" indent="0">
              <a:buNone/>
            </a:pPr>
            <a:r>
              <a:rPr lang="tr-TR" dirty="0">
                <a:solidFill>
                  <a:schemeClr val="bg1"/>
                </a:solidFill>
              </a:rPr>
              <a:t>Dikkatli dinleme, dinlenen konuya motive olmakla gerçekleşir. Konuşan açısından dikkatli, konuşmacıya saygılı ve cevap vermeye hazır bir dinleyici; yerinde ilgisiz oturan, dinlediğine dair hiçbir mesaj göndermeyen dinleyiciye göre daha isteklendiricidir.</a:t>
            </a:r>
          </a:p>
          <a:p>
            <a:pPr marL="0" indent="0">
              <a:buNone/>
            </a:pPr>
            <a:r>
              <a:rPr lang="tr-TR" dirty="0">
                <a:solidFill>
                  <a:schemeClr val="bg1"/>
                </a:solidFill>
              </a:rPr>
              <a:t>Konuşmacının anlattığı fıkraya gülerek katılmak, coşkulu konuşmalarda dinlediğini belli etmek, konuşanı isteklendirir ve konuşmayıda canlı kılar.</a:t>
            </a:r>
          </a:p>
          <a:p>
            <a:pPr marL="0" indent="0">
              <a:buNone/>
            </a:pPr>
            <a:r>
              <a:rPr lang="tr-TR" dirty="0">
                <a:solidFill>
                  <a:schemeClr val="bg1"/>
                </a:solidFill>
              </a:rPr>
              <a:t>İyi bir konuşmacı kendisini, dinleyicilerin tepkilerine göre düzenler ve eksiklerini belirler. Bundan sonraki konuşmalarında ise bu eksiklerini tamamlar.</a:t>
            </a:r>
          </a:p>
        </p:txBody>
      </p:sp>
    </p:spTree>
    <p:extLst>
      <p:ext uri="{BB962C8B-B14F-4D97-AF65-F5344CB8AC3E}">
        <p14:creationId xmlns:p14="http://schemas.microsoft.com/office/powerpoint/2010/main" val="3716422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4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
                                        <p:tgtEl>
                                          <p:spTgt spid="3">
                                            <p:txEl>
                                              <p:pRg st="0" end="0"/>
                                            </p:txEl>
                                          </p:spTgt>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1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100"/>
                                        <p:tgtEl>
                                          <p:spTgt spid="3">
                                            <p:txEl>
                                              <p:pRg st="1" end="1"/>
                                            </p:txEl>
                                          </p:spTgt>
                                        </p:tgtEl>
                                      </p:cBhvr>
                                    </p:animEffect>
                                  </p:childTnLst>
                                </p:cTn>
                              </p:par>
                            </p:childTnLst>
                          </p:cTn>
                        </p:par>
                        <p:par>
                          <p:cTn id="22" fill="hold">
                            <p:stCondLst>
                              <p:cond delay="1600"/>
                            </p:stCondLst>
                            <p:childTnLst>
                              <p:par>
                                <p:cTn id="23" presetID="53" presetClass="entr" presetSubtype="16"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7" dur="1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a:extLst>
              <a:ext uri="{FF2B5EF4-FFF2-40B4-BE49-F238E27FC236}">
                <a16:creationId xmlns:a16="http://schemas.microsoft.com/office/drawing/2014/main" id="{FBFB82C8-B919-44C4-86F9-5B7DF130808C}"/>
              </a:ext>
            </a:extLst>
          </p:cNvPr>
          <p:cNvSpPr>
            <a:spLocks noGrp="1"/>
          </p:cNvSpPr>
          <p:nvPr>
            <p:ph type="title"/>
          </p:nvPr>
        </p:nvSpPr>
        <p:spPr>
          <a:xfrm>
            <a:off x="421341" y="270996"/>
            <a:ext cx="10515600" cy="1325563"/>
          </a:xfrm>
        </p:spPr>
        <p:txBody>
          <a:bodyPr/>
          <a:lstStyle/>
          <a:p>
            <a:r>
              <a:rPr lang="tr-TR" dirty="0">
                <a:solidFill>
                  <a:srgbClr val="FFFF00"/>
                </a:solidFill>
                <a:latin typeface="Algerian" panose="04020705040A02060702" pitchFamily="82" charset="0"/>
              </a:rPr>
              <a:t>DOĞRU DİNLEME</a:t>
            </a:r>
          </a:p>
        </p:txBody>
      </p:sp>
      <p:sp>
        <p:nvSpPr>
          <p:cNvPr id="4" name="İçerik Yer Tutucusu 3">
            <a:extLst>
              <a:ext uri="{FF2B5EF4-FFF2-40B4-BE49-F238E27FC236}">
                <a16:creationId xmlns:a16="http://schemas.microsoft.com/office/drawing/2014/main" id="{ACA60791-4EB6-49E6-A43E-3051D45D0562}"/>
              </a:ext>
            </a:extLst>
          </p:cNvPr>
          <p:cNvSpPr>
            <a:spLocks noGrp="1"/>
          </p:cNvSpPr>
          <p:nvPr>
            <p:ph idx="1"/>
          </p:nvPr>
        </p:nvSpPr>
        <p:spPr>
          <a:xfrm>
            <a:off x="421341" y="1596559"/>
            <a:ext cx="10515600" cy="4351338"/>
          </a:xfrm>
        </p:spPr>
        <p:txBody>
          <a:bodyPr/>
          <a:lstStyle/>
          <a:p>
            <a:pPr marL="0" indent="0">
              <a:buNone/>
            </a:pPr>
            <a:r>
              <a:rPr lang="tr-TR" dirty="0">
                <a:solidFill>
                  <a:schemeClr val="bg1"/>
                </a:solidFill>
              </a:rPr>
              <a:t>Her konu herkesi aynı ölçüde ilgilendirmeyebilir. Bu konunun sunuluş biçimine ve kişiyi ilgilendirmesine göre değişiklik gösterir. Ayrıca dinlediğini doğru algılamak, ayrıntıları ayıklayıp konunun özünü kavramak, bölümlerini saptayıp onları birleştirmek ve bir yargı oluşturmak doğru dinlemenin temel özelliğidir.</a:t>
            </a:r>
          </a:p>
          <a:p>
            <a:pPr marL="0" indent="0">
              <a:buNone/>
            </a:pPr>
            <a:r>
              <a:rPr lang="tr-TR" dirty="0">
                <a:solidFill>
                  <a:schemeClr val="bg1"/>
                </a:solidFill>
              </a:rPr>
              <a:t>Dinlemenin başarılı olabilmesi için dinleyicinin konu ile ilgili olarak önceden kısa bir araştırma yapması gerekir. Böylece dinleyici konuya yabancı kalmayacağı gibi, konuyu daha iyi anlayabilir. Ayrıca konuşmacının konuya hakimiyeti, konuyu sunuş biçimi ve konunu başlığı da konu ile ilgili bilgi verebilir.</a:t>
            </a:r>
          </a:p>
        </p:txBody>
      </p:sp>
    </p:spTree>
    <p:extLst>
      <p:ext uri="{BB962C8B-B14F-4D97-AF65-F5344CB8AC3E}">
        <p14:creationId xmlns:p14="http://schemas.microsoft.com/office/powerpoint/2010/main" val="1227968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1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5" dur="100"/>
                                        <p:tgtEl>
                                          <p:spTgt spid="4">
                                            <p:txEl>
                                              <p:pRg st="0" end="0"/>
                                            </p:txEl>
                                          </p:spTgt>
                                        </p:tgtEl>
                                      </p:cBhvr>
                                    </p:animEffect>
                                  </p:childTnLst>
                                </p:cTn>
                              </p:par>
                            </p:childTnLst>
                          </p:cTn>
                        </p:par>
                        <p:par>
                          <p:cTn id="16" fill="hold">
                            <p:stCondLst>
                              <p:cond delay="1100"/>
                            </p:stCondLst>
                            <p:childTnLst>
                              <p:par>
                                <p:cTn id="17" presetID="53" presetClass="entr" presetSubtype="16" fill="hold" grpId="0"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1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1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1" dur="1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0B3B57C-BFC2-4F1D-978B-60E0633AB5AB}"/>
              </a:ext>
            </a:extLst>
          </p:cNvPr>
          <p:cNvSpPr>
            <a:spLocks noGrp="1"/>
          </p:cNvSpPr>
          <p:nvPr>
            <p:ph type="title"/>
          </p:nvPr>
        </p:nvSpPr>
        <p:spPr>
          <a:xfrm>
            <a:off x="438955" y="365125"/>
            <a:ext cx="10515600" cy="1325563"/>
          </a:xfrm>
        </p:spPr>
        <p:txBody>
          <a:bodyPr/>
          <a:lstStyle/>
          <a:p>
            <a:r>
              <a:rPr lang="tr-TR" dirty="0">
                <a:solidFill>
                  <a:srgbClr val="7030A0"/>
                </a:solidFill>
                <a:latin typeface="Algerian" panose="04020705040A02060702" pitchFamily="82" charset="0"/>
              </a:rPr>
              <a:t>ELEŞTİREL DİNLEME</a:t>
            </a:r>
          </a:p>
        </p:txBody>
      </p:sp>
      <p:sp>
        <p:nvSpPr>
          <p:cNvPr id="3" name="İçerik Yer Tutucusu 2">
            <a:extLst>
              <a:ext uri="{FF2B5EF4-FFF2-40B4-BE49-F238E27FC236}">
                <a16:creationId xmlns:a16="http://schemas.microsoft.com/office/drawing/2014/main" id="{D0B7F80C-E2A8-4FD0-AF7E-1FE3AB1FD4A4}"/>
              </a:ext>
            </a:extLst>
          </p:cNvPr>
          <p:cNvSpPr>
            <a:spLocks noGrp="1"/>
          </p:cNvSpPr>
          <p:nvPr>
            <p:ph idx="1"/>
          </p:nvPr>
        </p:nvSpPr>
        <p:spPr>
          <a:xfrm>
            <a:off x="438955" y="1690688"/>
            <a:ext cx="10515600" cy="4351338"/>
          </a:xfrm>
        </p:spPr>
        <p:txBody>
          <a:bodyPr>
            <a:normAutofit/>
          </a:bodyPr>
          <a:lstStyle/>
          <a:p>
            <a:pPr marL="0" indent="0">
              <a:buNone/>
            </a:pPr>
            <a:r>
              <a:rPr lang="tr-TR" dirty="0">
                <a:solidFill>
                  <a:schemeClr val="bg1"/>
                </a:solidFill>
              </a:rPr>
              <a:t>Eleştirel dinleme, dinlediğini sebep-sonuç ilişkisi kurarak doğruluk, eksiklik vb. bakımından değerlendirmektir. Konuşmacının dakikada 110-120 kelime konuştuğunu varsayarak geri kalan boşluk, zihinsel gezinti yerine, konuşulan konu ve görüşler üzerinde düşünülmekle geçirilirse dinleme ve anlama başarısı en yüksek düzeye çıkar. Burada düşünmeden kasıt, konuşmacının düşüncelerini benimseyip benimsememek, yani eleştirmektir. Yine konuşma sırasında not alırken konuşmacının kanıtlarını , örneklerini incelemek; doğruluk, gerçeklik ve uygulanabilirlik bakımından da gerekir. Dinlerken konuşmacının sunuş ve konuşma tarzına dikkat etmek, konuşmayı başarılı ya da başarısız kılan hususları anlamaya çalışmak, konuşmayı çekici duruma getirme -</a:t>
            </a:r>
          </a:p>
        </p:txBody>
      </p:sp>
    </p:spTree>
    <p:extLst>
      <p:ext uri="{BB962C8B-B14F-4D97-AF65-F5344CB8AC3E}">
        <p14:creationId xmlns:p14="http://schemas.microsoft.com/office/powerpoint/2010/main" val="41214010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3B3F84F6-FC0C-49C5-A792-9FD77CF0D4E0}"/>
              </a:ext>
            </a:extLst>
          </p:cNvPr>
          <p:cNvSpPr>
            <a:spLocks noGrp="1"/>
          </p:cNvSpPr>
          <p:nvPr>
            <p:ph type="title"/>
          </p:nvPr>
        </p:nvSpPr>
        <p:spPr>
          <a:xfrm flipV="1">
            <a:off x="838200" y="193184"/>
            <a:ext cx="10515600" cy="171942"/>
          </a:xfrm>
        </p:spPr>
        <p:txBody>
          <a:bodyPr>
            <a:normAutofit fontScale="90000"/>
          </a:bodyPr>
          <a:lstStyle/>
          <a:p>
            <a:endParaRPr lang="tr-TR" dirty="0"/>
          </a:p>
        </p:txBody>
      </p:sp>
      <p:sp>
        <p:nvSpPr>
          <p:cNvPr id="5" name="İçerik Yer Tutucusu 4">
            <a:extLst>
              <a:ext uri="{FF2B5EF4-FFF2-40B4-BE49-F238E27FC236}">
                <a16:creationId xmlns:a16="http://schemas.microsoft.com/office/drawing/2014/main" id="{A14BFCDD-67E5-4704-BF0D-496004A06C51}"/>
              </a:ext>
            </a:extLst>
          </p:cNvPr>
          <p:cNvSpPr>
            <a:spLocks noGrp="1"/>
          </p:cNvSpPr>
          <p:nvPr>
            <p:ph idx="1"/>
          </p:nvPr>
        </p:nvSpPr>
        <p:spPr>
          <a:xfrm>
            <a:off x="477592" y="631064"/>
            <a:ext cx="10515600" cy="5615190"/>
          </a:xfrm>
        </p:spPr>
        <p:txBody>
          <a:bodyPr>
            <a:normAutofit/>
          </a:bodyPr>
          <a:lstStyle/>
          <a:p>
            <a:pPr>
              <a:buFontTx/>
              <a:buChar char="-"/>
            </a:pPr>
            <a:r>
              <a:rPr lang="tr-TR" sz="2900" dirty="0">
                <a:solidFill>
                  <a:schemeClr val="bg1"/>
                </a:solidFill>
              </a:rPr>
              <a:t>deki yöntemlerini, tavır ve davranışlarını, vücut ve yüz hareketlerini incelemek de bir tür eleştirel dinlemedir. Aynı yöntem tartışmalarda da uygulanabilir. Konuşan kişiye cevap vermek için konuşmanın dikkatle dinlenilmesi, hiçbir kelimenin kaçırılmaması gerekir. Bu hususta zihnin berrak ve ön yargılarda uzak olması ; verilen cevabın konuşanın sözleriyle çelişip çelişmediği ya da konudan uzaklaşıp uzaklaşmadığı hususunda uyanık olmalıdır.</a:t>
            </a:r>
          </a:p>
          <a:p>
            <a:pPr marL="0" indent="0">
              <a:buNone/>
            </a:pPr>
            <a:r>
              <a:rPr lang="tr-TR" sz="2900" dirty="0">
                <a:solidFill>
                  <a:schemeClr val="bg1"/>
                </a:solidFill>
              </a:rPr>
              <a:t>   Konuşmada verilen bilgilerin doğruluğuna, gerçeğe uygunluğuna ve birbiriyle çelişmediğine dikkat edilmelidir. Dinlemede konuşmacının tavrına, bilgiyi sunuş şekline , kendini savunmak için kesin yargı kalıplarına sığınıp sığınmadığına dikkat edilir. Böylece konuşmacıya sorulacak sorular saptanır.</a:t>
            </a:r>
          </a:p>
        </p:txBody>
      </p:sp>
    </p:spTree>
    <p:extLst>
      <p:ext uri="{BB962C8B-B14F-4D97-AF65-F5344CB8AC3E}">
        <p14:creationId xmlns:p14="http://schemas.microsoft.com/office/powerpoint/2010/main" val="1304500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4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4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400"/>
                                        <p:tgtEl>
                                          <p:spTgt spid="5">
                                            <p:txEl>
                                              <p:pRg st="0" end="0"/>
                                            </p:txEl>
                                          </p:spTgt>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3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3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5" dur="3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24017E4-51E0-4369-A591-964CDF79590C}"/>
              </a:ext>
            </a:extLst>
          </p:cNvPr>
          <p:cNvSpPr>
            <a:spLocks noGrp="1"/>
          </p:cNvSpPr>
          <p:nvPr>
            <p:ph type="title"/>
          </p:nvPr>
        </p:nvSpPr>
        <p:spPr>
          <a:xfrm>
            <a:off x="387440" y="223458"/>
            <a:ext cx="10515600" cy="1325563"/>
          </a:xfrm>
        </p:spPr>
        <p:txBody>
          <a:bodyPr/>
          <a:lstStyle/>
          <a:p>
            <a:r>
              <a:rPr lang="tr-TR" dirty="0">
                <a:solidFill>
                  <a:schemeClr val="accent2"/>
                </a:solidFill>
                <a:latin typeface="Algerian" panose="04020705040A02060702" pitchFamily="82" charset="0"/>
              </a:rPr>
              <a:t>SORU SORARAK DİNLEME</a:t>
            </a:r>
          </a:p>
        </p:txBody>
      </p:sp>
      <p:sp>
        <p:nvSpPr>
          <p:cNvPr id="3" name="İçerik Yer Tutucusu 2">
            <a:extLst>
              <a:ext uri="{FF2B5EF4-FFF2-40B4-BE49-F238E27FC236}">
                <a16:creationId xmlns:a16="http://schemas.microsoft.com/office/drawing/2014/main" id="{33A6FE93-C5C5-4A59-B762-3D0E482BC96F}"/>
              </a:ext>
            </a:extLst>
          </p:cNvPr>
          <p:cNvSpPr>
            <a:spLocks noGrp="1"/>
          </p:cNvSpPr>
          <p:nvPr>
            <p:ph idx="1"/>
          </p:nvPr>
        </p:nvSpPr>
        <p:spPr>
          <a:xfrm>
            <a:off x="387440" y="1549021"/>
            <a:ext cx="10515600" cy="4351338"/>
          </a:xfrm>
        </p:spPr>
        <p:txBody>
          <a:bodyPr/>
          <a:lstStyle/>
          <a:p>
            <a:pPr marL="0" indent="0">
              <a:buNone/>
            </a:pPr>
            <a:r>
              <a:rPr lang="tr-TR" dirty="0">
                <a:solidFill>
                  <a:schemeClr val="bg1"/>
                </a:solidFill>
              </a:rPr>
              <a:t>Dinlenilenler hakkında soru sorma alışkanlığı kazanarak konu hakkındaki düşünmelerin; konuyu olumlu ve olumsuz yanlarıyla, tarafsız bir bakış açısıyla değerlendirmeye, kişinin kendi doğrularını bulmaya yönelik dinlemeye</a:t>
            </a:r>
            <a:r>
              <a:rPr lang="tr-TR" dirty="0">
                <a:solidFill>
                  <a:schemeClr val="accent2">
                    <a:lumMod val="60000"/>
                    <a:lumOff val="40000"/>
                  </a:schemeClr>
                </a:solidFill>
              </a:rPr>
              <a:t> </a:t>
            </a:r>
            <a:r>
              <a:rPr lang="tr-TR" dirty="0">
                <a:solidFill>
                  <a:srgbClr val="00B050"/>
                </a:solidFill>
              </a:rPr>
              <a:t>‘’Soru Sorarak Dinleme’’ </a:t>
            </a:r>
            <a:r>
              <a:rPr lang="tr-TR" dirty="0">
                <a:solidFill>
                  <a:schemeClr val="bg1"/>
                </a:solidFill>
              </a:rPr>
              <a:t>dinleme denir. Empati yaparak onun ne düşündüğünü anlamaya çalışarak dinlemeye</a:t>
            </a:r>
            <a:r>
              <a:rPr lang="tr-TR" dirty="0">
                <a:solidFill>
                  <a:schemeClr val="accent2">
                    <a:lumMod val="60000"/>
                    <a:lumOff val="40000"/>
                  </a:schemeClr>
                </a:solidFill>
              </a:rPr>
              <a:t> </a:t>
            </a:r>
            <a:r>
              <a:rPr lang="tr-TR" dirty="0">
                <a:solidFill>
                  <a:srgbClr val="00B050"/>
                </a:solidFill>
              </a:rPr>
              <a:t>‘’Empati</a:t>
            </a:r>
            <a:r>
              <a:rPr lang="tr-TR" dirty="0">
                <a:solidFill>
                  <a:schemeClr val="accent2"/>
                </a:solidFill>
              </a:rPr>
              <a:t> </a:t>
            </a:r>
            <a:r>
              <a:rPr lang="tr-TR" dirty="0">
                <a:solidFill>
                  <a:srgbClr val="00B050"/>
                </a:solidFill>
              </a:rPr>
              <a:t>Yaparak Dinleme’’</a:t>
            </a:r>
            <a:r>
              <a:rPr lang="tr-TR" dirty="0">
                <a:solidFill>
                  <a:schemeClr val="accent2">
                    <a:lumMod val="60000"/>
                    <a:lumOff val="40000"/>
                  </a:schemeClr>
                </a:solidFill>
              </a:rPr>
              <a:t>, </a:t>
            </a:r>
            <a:r>
              <a:rPr lang="tr-TR" dirty="0">
                <a:solidFill>
                  <a:schemeClr val="bg1"/>
                </a:solidFill>
              </a:rPr>
              <a:t>bir konuyu olumlu ve olumsuz yönleriyle ve tarafsız bir bakış açısıyla değerlendirerek dinlemeye</a:t>
            </a:r>
            <a:r>
              <a:rPr lang="tr-TR" dirty="0">
                <a:solidFill>
                  <a:schemeClr val="accent2">
                    <a:lumMod val="60000"/>
                    <a:lumOff val="40000"/>
                  </a:schemeClr>
                </a:solidFill>
              </a:rPr>
              <a:t> </a:t>
            </a:r>
            <a:r>
              <a:rPr lang="tr-TR" dirty="0">
                <a:solidFill>
                  <a:srgbClr val="00B050"/>
                </a:solidFill>
              </a:rPr>
              <a:t>‘’Eleştirel Dinleme ‘</a:t>
            </a:r>
            <a:r>
              <a:rPr lang="tr-TR" dirty="0">
                <a:solidFill>
                  <a:schemeClr val="bg1"/>
                </a:solidFill>
              </a:rPr>
              <a:t>’denir. </a:t>
            </a:r>
          </a:p>
        </p:txBody>
      </p:sp>
    </p:spTree>
    <p:extLst>
      <p:ext uri="{BB962C8B-B14F-4D97-AF65-F5344CB8AC3E}">
        <p14:creationId xmlns:p14="http://schemas.microsoft.com/office/powerpoint/2010/main" val="134436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BCD15-CEFF-44ED-8324-756A7AFB901D}"/>
              </a:ext>
            </a:extLst>
          </p:cNvPr>
          <p:cNvSpPr>
            <a:spLocks noGrp="1"/>
          </p:cNvSpPr>
          <p:nvPr>
            <p:ph type="title"/>
          </p:nvPr>
        </p:nvSpPr>
        <p:spPr>
          <a:xfrm>
            <a:off x="387439" y="223457"/>
            <a:ext cx="10515600" cy="1325563"/>
          </a:xfrm>
        </p:spPr>
        <p:txBody>
          <a:bodyPr/>
          <a:lstStyle/>
          <a:p>
            <a:r>
              <a:rPr lang="tr-TR" dirty="0">
                <a:solidFill>
                  <a:srgbClr val="0070C0"/>
                </a:solidFill>
                <a:latin typeface="Algerian" panose="04020705040A02060702" pitchFamily="82" charset="0"/>
              </a:rPr>
              <a:t>DİNLEME VE NOT ALMA </a:t>
            </a:r>
          </a:p>
        </p:txBody>
      </p:sp>
      <p:sp>
        <p:nvSpPr>
          <p:cNvPr id="3" name="İçerik Yer Tutucusu 2">
            <a:extLst>
              <a:ext uri="{FF2B5EF4-FFF2-40B4-BE49-F238E27FC236}">
                <a16:creationId xmlns:a16="http://schemas.microsoft.com/office/drawing/2014/main" id="{6608522B-8AB2-43EE-B0B1-5B7194D49F7E}"/>
              </a:ext>
            </a:extLst>
          </p:cNvPr>
          <p:cNvSpPr>
            <a:spLocks noGrp="1"/>
          </p:cNvSpPr>
          <p:nvPr>
            <p:ph idx="1"/>
          </p:nvPr>
        </p:nvSpPr>
        <p:spPr>
          <a:xfrm>
            <a:off x="387438" y="1549020"/>
            <a:ext cx="10881575" cy="4581324"/>
          </a:xfrm>
        </p:spPr>
        <p:txBody>
          <a:bodyPr>
            <a:normAutofit/>
          </a:bodyPr>
          <a:lstStyle/>
          <a:p>
            <a:pPr marL="0" indent="0">
              <a:buNone/>
            </a:pPr>
            <a:r>
              <a:rPr lang="tr-TR" dirty="0">
                <a:solidFill>
                  <a:schemeClr val="bg1"/>
                </a:solidFill>
              </a:rPr>
              <a:t>Eğitimin her düzeyinde öğrenme yollarının başında not alarak öğrenme gelmektedir. Öğretmenin konuşmalarını iyi dinleyen ve not tutan öğrencilerin, not tutmayanlara göre daha başarılı oldukları kanıtlanmıştır.</a:t>
            </a:r>
          </a:p>
          <a:p>
            <a:pPr marL="0" indent="0">
              <a:buNone/>
            </a:pPr>
            <a:r>
              <a:rPr lang="tr-TR" dirty="0">
                <a:solidFill>
                  <a:schemeClr val="bg1"/>
                </a:solidFill>
              </a:rPr>
              <a:t>Konuşmaların ancak küçük bir bölümünün bellekte kaldığı bilinmektedir. Farklı bir söyleyişle konuşmanın tamamını bellekte tutmak olanaksızdır. Aynı zamanda gereği de yoktur. Bunun için konuşmanın belleğimizde tutmamız gereken bölümleri ileride kolayca anımsayabileceğimiz biçimde bir kağıda not edilmelidir. Aksi durumda, zamanla söylenenlerin tamamı unutulmaktadır. Oysa konuşma ile ilgili bir cümle, bir söz, konuşmanın ana düşüncesini bize anımsatabilir ve konuşma ile ilgili pek çok ayrıntıyı çağrıştırabilir.</a:t>
            </a:r>
          </a:p>
        </p:txBody>
      </p:sp>
    </p:spTree>
    <p:extLst>
      <p:ext uri="{BB962C8B-B14F-4D97-AF65-F5344CB8AC3E}">
        <p14:creationId xmlns:p14="http://schemas.microsoft.com/office/powerpoint/2010/main" val="1500592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100"/>
                                        <p:tgtEl>
                                          <p:spTgt spid="3">
                                            <p:txEl>
                                              <p:pRg st="0" end="0"/>
                                            </p:txEl>
                                          </p:spTgt>
                                        </p:tgtEl>
                                      </p:cBhvr>
                                    </p:animEffect>
                                  </p:childTnLst>
                                </p:cTn>
                              </p:par>
                            </p:childTnLst>
                          </p:cTn>
                        </p:par>
                        <p:par>
                          <p:cTn id="14" fill="hold">
                            <p:stCondLst>
                              <p:cond delay="1100"/>
                            </p:stCondLst>
                            <p:childTnLst>
                              <p:par>
                                <p:cTn id="15" presetID="2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1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920</Words>
  <PresentationFormat>Geniş ekran</PresentationFormat>
  <Paragraphs>26</Paragraphs>
  <Slides>12</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12</vt:i4>
      </vt:variant>
    </vt:vector>
  </HeadingPairs>
  <TitlesOfParts>
    <vt:vector size="18" baseType="lpstr">
      <vt:lpstr>Algerian</vt:lpstr>
      <vt:lpstr>Arial</vt:lpstr>
      <vt:lpstr>Calibri</vt:lpstr>
      <vt:lpstr>Calibri Light</vt:lpstr>
      <vt:lpstr>Comic Sans MS</vt:lpstr>
      <vt:lpstr>Office Teması</vt:lpstr>
      <vt:lpstr>SÖZLÜ İLETİŞİM</vt:lpstr>
      <vt:lpstr>DİNLEME</vt:lpstr>
      <vt:lpstr>ÇEŞİTLİ DİNLEME BECERİLERİ VE TEKNİKLERİ</vt:lpstr>
      <vt:lpstr>DİKKATLİ DİNLEME</vt:lpstr>
      <vt:lpstr>DOĞRU DİNLEME</vt:lpstr>
      <vt:lpstr>ELEŞTİREL DİNLEME</vt:lpstr>
      <vt:lpstr>PowerPoint Sunusu</vt:lpstr>
      <vt:lpstr>SORU SORARAK DİNLEME</vt:lpstr>
      <vt:lpstr>DİNLEME VE NOT ALMA </vt:lpstr>
      <vt:lpstr>DİNLEMENİN VERİMLİLİĞİ NASIL ARTTIRILABİLİR</vt:lpstr>
      <vt:lpstr>PowerPoint Sunusu</vt:lpstr>
      <vt:lpstr>AHMET ARDIÇ</vt:lpstr>
    </vt:vector>
  </TitlesOfParts>
  <Manager>http://www.sorubak.com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http://www.sorubak.com</dc:title>
  <dc:subject>http://www.sorubak.com</dc:subject>
  <dc:creator>http://www.sorubak.com</dc:creator>
  <cp:keywords>http:/www.sorubak.com</cp:keywords>
  <dc:description>http://www.sorubak.com</dc:description>
  <dcterms:created xsi:type="dcterms:W3CDTF">2021-01-17T00:19:46Z</dcterms:created>
  <dcterms:modified xsi:type="dcterms:W3CDTF">2021-01-20T07:33:32Z</dcterms:modified>
  <cp:category>http://www.sorubak.com</cp:category>
</cp:coreProperties>
</file>