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8" autoAdjust="0"/>
    <p:restoredTop sz="94660"/>
  </p:normalViewPr>
  <p:slideViewPr>
    <p:cSldViewPr>
      <p:cViewPr varScale="1">
        <p:scale>
          <a:sx n="62" d="100"/>
          <a:sy n="62" d="100"/>
        </p:scale>
        <p:origin x="-15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6AF70-F2AD-49AC-9D66-CFBAD75E71FB}" type="datetimeFigureOut">
              <a:rPr lang="tr-TR" smtClean="0"/>
              <a:pPr/>
              <a:t>30.12.2014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D91A376-59E5-4369-AB69-EEF1CA0707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6AF70-F2AD-49AC-9D66-CFBAD75E71FB}" type="datetimeFigureOut">
              <a:rPr lang="tr-TR" smtClean="0"/>
              <a:pPr/>
              <a:t>30.12.2014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1A376-59E5-4369-AB69-EEF1CA0707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6AF70-F2AD-49AC-9D66-CFBAD75E71FB}" type="datetimeFigureOut">
              <a:rPr lang="tr-TR" smtClean="0"/>
              <a:pPr/>
              <a:t>30.12.2014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1A376-59E5-4369-AB69-EEF1CA0707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6AF70-F2AD-49AC-9D66-CFBAD75E71FB}" type="datetimeFigureOut">
              <a:rPr lang="tr-TR" smtClean="0"/>
              <a:pPr/>
              <a:t>30.12.2014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D91A376-59E5-4369-AB69-EEF1CA0707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6AF70-F2AD-49AC-9D66-CFBAD75E71FB}" type="datetimeFigureOut">
              <a:rPr lang="tr-TR" smtClean="0"/>
              <a:pPr/>
              <a:t>30.12.2014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1A376-59E5-4369-AB69-EEF1CA0707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6AF70-F2AD-49AC-9D66-CFBAD75E71FB}" type="datetimeFigureOut">
              <a:rPr lang="tr-TR" smtClean="0"/>
              <a:pPr/>
              <a:t>30.12.2014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1A376-59E5-4369-AB69-EEF1CA0707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6AF70-F2AD-49AC-9D66-CFBAD75E71FB}" type="datetimeFigureOut">
              <a:rPr lang="tr-TR" smtClean="0"/>
              <a:pPr/>
              <a:t>30.12.2014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D91A376-59E5-4369-AB69-EEF1CA0707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6AF70-F2AD-49AC-9D66-CFBAD75E71FB}" type="datetimeFigureOut">
              <a:rPr lang="tr-TR" smtClean="0"/>
              <a:pPr/>
              <a:t>30.12.2014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1A376-59E5-4369-AB69-EEF1CA0707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6AF70-F2AD-49AC-9D66-CFBAD75E71FB}" type="datetimeFigureOut">
              <a:rPr lang="tr-TR" smtClean="0"/>
              <a:pPr/>
              <a:t>30.12.2014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1A376-59E5-4369-AB69-EEF1CA0707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6AF70-F2AD-49AC-9D66-CFBAD75E71FB}" type="datetimeFigureOut">
              <a:rPr lang="tr-TR" smtClean="0"/>
              <a:pPr/>
              <a:t>30.12.2014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1A376-59E5-4369-AB69-EEF1CA0707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6AF70-F2AD-49AC-9D66-CFBAD75E71FB}" type="datetimeFigureOut">
              <a:rPr lang="tr-TR" smtClean="0"/>
              <a:pPr/>
              <a:t>30.12.2014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1A376-59E5-4369-AB69-EEF1CA0707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0F6AF70-F2AD-49AC-9D66-CFBAD75E71FB}" type="datetimeFigureOut">
              <a:rPr lang="tr-TR" smtClean="0"/>
              <a:pPr/>
              <a:t>30.12.2014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D91A376-59E5-4369-AB69-EEF1CA0707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9.%20s&#305;n&#305;f%20powerpoint%20sunum\Anadolu%20Uygarl&#305;klar&#305;\Frig%20Krall&#305;&#287;&#305;-Anadolu%20Medeniyetleri.mp4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G:\9.%20s&#305;n&#305;f%20powerpoint%20sunum\Anadolu%20Uygarl&#305;klar&#305;\Friglerin%20Gizemli%20Uygarl&#305;&#287;&#305;-%20K&#214;RD&#220;&#286;&#220;M%202_2%20%5bHQ%5d.mp4.mp4" TargetMode="External"/><Relationship Id="rId1" Type="http://schemas.openxmlformats.org/officeDocument/2006/relationships/video" Target="file:///G:\9.%20s&#305;n&#305;f%20powerpoint%20sunum\Anadolu%20Uygarl&#305;klar&#305;\Friglerin%20Gizemli%20Uygarl&#305;&#287;&#305;-%20K&#214;RD&#220;&#286;&#220;M%201_2%20%5bHQ%5d.mp4.mp4" TargetMode="Externa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G:\9.%20s&#305;n&#305;f%20powerpoint%20sunum\Anadolu%20Uygarl&#305;klar&#305;\Frigya%20Krall&#305;&#287;&#305;%20n&#305;n%20ba&#351;kenti%20-%20Gordion%202.mp4" TargetMode="External"/><Relationship Id="rId1" Type="http://schemas.openxmlformats.org/officeDocument/2006/relationships/video" Target="file:///G:\9.%20s&#305;n&#305;f%20powerpoint%20sunum\Anadolu%20Uygarl&#305;klar&#305;\Frigya%20Krall&#305;&#287;&#305;%20n&#305;n%20ba&#351;kenti%20-%20Gordion%201.mp4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aygunhoca.com/images/haritalarim/urartular-hart.jpg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0.png"/><Relationship Id="rId2" Type="http://schemas.openxmlformats.org/officeDocument/2006/relationships/video" Target="file:///G:\9.%20s&#305;n&#305;f%20powerpoint%20sunum\Anadolu%20Uygarl&#305;klar&#305;\Van%20-%20Urartu%20-%20Who%20are%20the%20Urartians_.mp4" TargetMode="External"/><Relationship Id="rId1" Type="http://schemas.openxmlformats.org/officeDocument/2006/relationships/video" Target="file:///G:\9.%20s&#305;n&#305;f%20powerpoint%20sunum\Anadolu%20Uygarl&#305;klar&#305;\Urartu.mp4" TargetMode="External"/><Relationship Id="rId6" Type="http://schemas.openxmlformats.org/officeDocument/2006/relationships/image" Target="../media/image39.png"/><Relationship Id="rId5" Type="http://schemas.openxmlformats.org/officeDocument/2006/relationships/image" Target="http://upload.wikimedia.org/wikipedia/commons/thumb/9/95/RusaCube04.jpg/400px-RusaCube04.jpg" TargetMode="Externa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9.%20s&#305;n&#305;f%20powerpoint%20sunum\Anadolu%20Uygarl&#305;klar&#305;\Frig%20Vadisi%20(Phrygian%20Valley)%20Tarih%20Uyan&#305;yor.mp4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http://img218.imageshack.us/img218/9241/lidyakrallhs2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9.%20s&#305;n&#305;f%20powerpoint%20sunum\Anadolu%20Uygarl&#305;klar&#305;\coinage.MP4" TargetMode="External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G:\9.%20s&#305;n&#305;f%20powerpoint%20sunum\Anadolu%20Uygarl&#305;klar&#305;\Best%20Ancient%20Cities%20in%20Turkey.mp4" TargetMode="Externa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9.%20s&#305;n&#305;f%20powerpoint%20sunum\Anadolu%20Uygarl&#305;klar&#305;\ANCIENT%20HITTITES%20of%20central%20Turkey.mp4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://img141.imageshack.us/img141/6483/frigler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bogazkale.com/13_111zemin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1547664" y="188640"/>
            <a:ext cx="670247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200" b="1" dirty="0" smtClean="0">
                <a:solidFill>
                  <a:srgbClr val="FF0000"/>
                </a:solidFill>
                <a:latin typeface="Algerian" pitchFamily="82" charset="0"/>
              </a:rPr>
              <a:t>ANADOLU  UYGARLIKLARI</a:t>
            </a:r>
            <a:endParaRPr lang="tr-TR" sz="4200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35844" name="Picture 4" descr="http://www.kulturvarliklari.gov.tr/Resim/34950,22-2jpg.png?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80728"/>
            <a:ext cx="266429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Metin kutusu"/>
          <p:cNvSpPr txBox="1"/>
          <p:nvPr/>
        </p:nvSpPr>
        <p:spPr>
          <a:xfrm>
            <a:off x="0" y="4221088"/>
            <a:ext cx="30963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Algerian" pitchFamily="82" charset="0"/>
              </a:rPr>
              <a:t>TARİH ÖĞRETMENİ: </a:t>
            </a:r>
          </a:p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Algerian" pitchFamily="82" charset="0"/>
              </a:rPr>
              <a:t>Hüseyin bora çelik</a:t>
            </a:r>
            <a:endParaRPr lang="tr-TR" sz="3600" b="1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03848" y="188640"/>
            <a:ext cx="5724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UYARI : </a:t>
            </a:r>
            <a:r>
              <a:rPr lang="de-DE" dirty="0" err="1" smtClean="0"/>
              <a:t>Friglerde</a:t>
            </a:r>
            <a:r>
              <a:rPr lang="de-DE" dirty="0" smtClean="0"/>
              <a:t> </a:t>
            </a:r>
            <a:r>
              <a:rPr lang="de-DE" dirty="0" err="1" smtClean="0"/>
              <a:t>tarımın</a:t>
            </a:r>
            <a:r>
              <a:rPr lang="de-DE" dirty="0" smtClean="0"/>
              <a:t> </a:t>
            </a:r>
            <a:r>
              <a:rPr lang="de-DE" dirty="0" err="1" smtClean="0"/>
              <a:t>yasalarla</a:t>
            </a:r>
            <a:r>
              <a:rPr lang="de-DE" dirty="0" smtClean="0"/>
              <a:t> </a:t>
            </a:r>
            <a:r>
              <a:rPr lang="de-DE" dirty="0" err="1" smtClean="0"/>
              <a:t>düzenlen-mesi</a:t>
            </a:r>
            <a:r>
              <a:rPr lang="de-DE" dirty="0" smtClean="0"/>
              <a:t> </a:t>
            </a:r>
            <a:r>
              <a:rPr lang="de-DE" dirty="0" err="1" smtClean="0"/>
              <a:t>ve</a:t>
            </a:r>
            <a:r>
              <a:rPr lang="de-DE" dirty="0" smtClean="0"/>
              <a:t> en </a:t>
            </a:r>
            <a:r>
              <a:rPr lang="de-DE" dirty="0" err="1" smtClean="0"/>
              <a:t>önemli</a:t>
            </a:r>
            <a:r>
              <a:rPr lang="de-DE" dirty="0" smtClean="0"/>
              <a:t> </a:t>
            </a:r>
            <a:r>
              <a:rPr lang="de-DE" dirty="0" err="1" smtClean="0"/>
              <a:t>tanrıçalarının</a:t>
            </a:r>
            <a:r>
              <a:rPr lang="de-DE" dirty="0" smtClean="0"/>
              <a:t> </a:t>
            </a:r>
            <a:r>
              <a:rPr lang="de-DE" dirty="0" err="1" smtClean="0"/>
              <a:t>Bereket</a:t>
            </a:r>
            <a:r>
              <a:rPr lang="de-DE" dirty="0" smtClean="0"/>
              <a:t> </a:t>
            </a:r>
            <a:r>
              <a:rPr lang="de-DE" dirty="0" err="1" smtClean="0"/>
              <a:t>Tanrıçası</a:t>
            </a:r>
            <a:r>
              <a:rPr lang="de-DE" dirty="0" smtClean="0"/>
              <a:t> </a:t>
            </a:r>
            <a:r>
              <a:rPr lang="de-DE" b="1" dirty="0" err="1" smtClean="0">
                <a:solidFill>
                  <a:srgbClr val="FF0000"/>
                </a:solidFill>
              </a:rPr>
              <a:t>Kibele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err="1" smtClean="0"/>
              <a:t>olması</a:t>
            </a:r>
            <a:r>
              <a:rPr lang="de-DE" dirty="0" smtClean="0"/>
              <a:t> </a:t>
            </a:r>
            <a:r>
              <a:rPr lang="de-DE" dirty="0" err="1" smtClean="0"/>
              <a:t>tarımsal</a:t>
            </a:r>
            <a:r>
              <a:rPr lang="de-DE" dirty="0" smtClean="0"/>
              <a:t> </a:t>
            </a:r>
            <a:r>
              <a:rPr lang="de-DE" dirty="0" err="1" smtClean="0"/>
              <a:t>üretime</a:t>
            </a:r>
            <a:r>
              <a:rPr lang="de-DE" dirty="0" smtClean="0"/>
              <a:t> </a:t>
            </a:r>
            <a:r>
              <a:rPr lang="de-DE" dirty="0" err="1" smtClean="0"/>
              <a:t>verilen</a:t>
            </a:r>
            <a:r>
              <a:rPr lang="de-DE" dirty="0" smtClean="0"/>
              <a:t> </a:t>
            </a:r>
            <a:r>
              <a:rPr lang="de-DE" dirty="0" err="1" smtClean="0"/>
              <a:t>önemi</a:t>
            </a:r>
            <a:r>
              <a:rPr lang="de-DE" dirty="0" smtClean="0"/>
              <a:t> </a:t>
            </a:r>
            <a:r>
              <a:rPr lang="de-DE" dirty="0" err="1" smtClean="0"/>
              <a:t>gösterir</a:t>
            </a:r>
            <a:r>
              <a:rPr lang="de-DE" dirty="0" smtClean="0"/>
              <a:t>.</a:t>
            </a:r>
            <a:endParaRPr lang="tr-TR" dirty="0"/>
          </a:p>
        </p:txBody>
      </p:sp>
      <p:pic>
        <p:nvPicPr>
          <p:cNvPr id="3" name="2 Resim" descr="frigler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2880320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250px-CybeleHellenisti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068960"/>
            <a:ext cx="2880320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Dikdörtgen"/>
          <p:cNvSpPr/>
          <p:nvPr/>
        </p:nvSpPr>
        <p:spPr>
          <a:xfrm>
            <a:off x="3419872" y="6488668"/>
            <a:ext cx="445346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100" b="1" dirty="0" smtClean="0">
                <a:solidFill>
                  <a:srgbClr val="FF0000"/>
                </a:solidFill>
              </a:rPr>
              <a:t>	           </a:t>
            </a:r>
            <a:r>
              <a:rPr lang="tr-TR" sz="1100" b="1" dirty="0" err="1" smtClean="0">
                <a:solidFill>
                  <a:srgbClr val="FF0000"/>
                </a:solidFill>
              </a:rPr>
              <a:t>Frig</a:t>
            </a:r>
            <a:r>
              <a:rPr lang="tr-TR" sz="1100" b="1" dirty="0" smtClean="0">
                <a:solidFill>
                  <a:srgbClr val="FF0000"/>
                </a:solidFill>
              </a:rPr>
              <a:t> Vadisi (</a:t>
            </a:r>
            <a:r>
              <a:rPr lang="tr-TR" sz="1100" b="1" dirty="0" err="1" smtClean="0">
                <a:solidFill>
                  <a:srgbClr val="FF0000"/>
                </a:solidFill>
              </a:rPr>
              <a:t>Phrygian</a:t>
            </a:r>
            <a:r>
              <a:rPr lang="tr-TR" sz="1100" b="1" dirty="0" smtClean="0">
                <a:solidFill>
                  <a:srgbClr val="FF0000"/>
                </a:solidFill>
              </a:rPr>
              <a:t> </a:t>
            </a:r>
            <a:r>
              <a:rPr lang="tr-TR" sz="1100" b="1" dirty="0" err="1" smtClean="0">
                <a:solidFill>
                  <a:srgbClr val="FF0000"/>
                </a:solidFill>
              </a:rPr>
              <a:t>Valley</a:t>
            </a:r>
            <a:r>
              <a:rPr lang="tr-TR" sz="1100" b="1" dirty="0" smtClean="0">
                <a:solidFill>
                  <a:srgbClr val="FF0000"/>
                </a:solidFill>
              </a:rPr>
              <a:t>) Tarih Uyanıyor (04:18)</a:t>
            </a:r>
            <a:endParaRPr lang="tr-TR" sz="1100" b="1" dirty="0">
              <a:solidFill>
                <a:srgbClr val="FF0000"/>
              </a:solidFill>
            </a:endParaRPr>
          </a:p>
        </p:txBody>
      </p:sp>
      <p:pic>
        <p:nvPicPr>
          <p:cNvPr id="7" name="Frig Krallığı-Anadolu Medeniyetler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491880" y="1124744"/>
            <a:ext cx="5400600" cy="52565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r-TR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FrİglerIN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GİZEMLİ UYGARLIĞI</a:t>
            </a: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763688" y="6488668"/>
            <a:ext cx="1350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b="1" dirty="0" smtClean="0">
                <a:solidFill>
                  <a:srgbClr val="FF0000"/>
                </a:solidFill>
              </a:rPr>
              <a:t>    1. Bölüm (16.00)</a:t>
            </a:r>
            <a:endParaRPr lang="tr-TR" sz="1100" b="1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012160" y="6488668"/>
            <a:ext cx="1350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2. Bölüm (15.41)</a:t>
            </a:r>
            <a:endParaRPr lang="tr-TR" sz="1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Friglerin Gizemli Uygarlığı- KÖRDÜĞÜM 1_2 [HQ].mp4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1412776"/>
            <a:ext cx="4176464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Friglerin Gizemli Uygarlığı- KÖRDÜĞÜM 2_2 [HQ].mp4.mp4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788024" y="1412776"/>
            <a:ext cx="4032448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tr-TR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Frİgya</a:t>
            </a:r>
            <a:r>
              <a:rPr lang="tr-TR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krallIĞI’NIN</a:t>
            </a:r>
            <a:r>
              <a:rPr lang="tr-TR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BAŞKENTİ GORDİON </a:t>
            </a:r>
            <a:endParaRPr lang="tr-TR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763688" y="6453336"/>
            <a:ext cx="12442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1. Bölüm (08:51)</a:t>
            </a:r>
            <a:endParaRPr lang="tr-TR" sz="1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300192" y="6381328"/>
            <a:ext cx="12089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Bölüm (05:41)</a:t>
            </a:r>
            <a:endParaRPr lang="tr-TR" sz="1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Frigya Krallığı nın başkenti - Gordion 1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1412776"/>
            <a:ext cx="4032448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Frigya Krallığı nın başkenti - Gordion 2.mp4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716016" y="1412776"/>
            <a:ext cx="4032448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aygunhoca.com/images/haritalarim/urartular-hart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79512" y="260648"/>
            <a:ext cx="4608512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4932040" y="68288"/>
            <a:ext cx="36358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URARTULAR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 IX.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- MÖ. VI.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 rot="10800000" flipV="1">
            <a:off x="4932040" y="764704"/>
            <a:ext cx="396044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Başkentleri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Tuşpa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(Van)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idi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Çiftçilik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hayvancılık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madencilik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temel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uğraşları</a:t>
            </a:r>
            <a:r>
              <a:rPr kumimoji="0" lang="tr-T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oldu.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konu_buyuk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2132856"/>
            <a:ext cx="3888432" cy="45365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Resim" descr="urartular_1971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573016"/>
            <a:ext cx="4608512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5004048" y="260648"/>
            <a:ext cx="385192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Çivi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yazısı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Hitit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Hiyeroglifi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kullandılar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Mimaride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geliştiler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Sulama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kanalları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saraylar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surlar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mezarları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Baştanrıları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tanrısı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Haldi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Fırtına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tanrısı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Teişiba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Güneş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Tanrısı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Şivini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diğer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tanrılardır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1" name="Picture 1" descr="Dosya:RusaCube04.jpg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251520" y="260649"/>
            <a:ext cx="4392488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Metin kutusu"/>
          <p:cNvSpPr txBox="1"/>
          <p:nvPr/>
        </p:nvSpPr>
        <p:spPr>
          <a:xfrm>
            <a:off x="1259632" y="6596390"/>
            <a:ext cx="23711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tr-TR" sz="11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tr-TR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1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Kingdom</a:t>
            </a:r>
            <a:r>
              <a:rPr lang="tr-TR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Of Urartu (03:26)</a:t>
            </a:r>
            <a:endParaRPr lang="tr-TR" sz="1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80112" y="6596390"/>
            <a:ext cx="290496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Van - </a:t>
            </a:r>
            <a:r>
              <a:rPr lang="en-US" sz="11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Urartu</a:t>
            </a:r>
            <a:r>
              <a:rPr lang="en-US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Who are the </a:t>
            </a:r>
            <a:r>
              <a:rPr lang="en-US" sz="11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Urartians</a:t>
            </a:r>
            <a:r>
              <a:rPr lang="tr-TR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(02.54)</a:t>
            </a:r>
            <a:endParaRPr lang="tr-TR" sz="1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Urartu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3573016"/>
            <a:ext cx="4392488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Van - Urartu - Who are the Urartians_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5004048" y="2708920"/>
            <a:ext cx="3816424" cy="3816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932040" y="134779"/>
            <a:ext cx="40324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LİDYALILAR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 VII.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- MÖ. 546)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5" name="Picture 1" descr="http://img218.imageshack.us/img218/9241/lidyakrallhs2.jpg"/>
          <p:cNvPicPr>
            <a:picLocks noChangeAspect="1" noChangeArrowheads="1"/>
          </p:cNvPicPr>
          <p:nvPr/>
        </p:nvPicPr>
        <p:blipFill>
          <a:blip r:embed="rId3" r:link="rId4" cstate="print">
            <a:lum bright="6000"/>
          </a:blip>
          <a:srcRect/>
          <a:stretch>
            <a:fillRect/>
          </a:stretch>
        </p:blipFill>
        <p:spPr bwMode="auto">
          <a:xfrm>
            <a:off x="251520" y="260648"/>
            <a:ext cx="4464496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 rot="10800000" flipV="1">
            <a:off x="4823520" y="620688"/>
            <a:ext cx="43204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İlkçağda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Gediz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Menderes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nehirlerinin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suladığı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Lidya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verilmiştir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Lidya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Krallığı'nın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başkenti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Sardes‘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Lidyalılar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verimli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tr-T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işlettikleri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altın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madenleri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sayesinde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zengin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5 Resim" descr="Lydia_original_area_of_lydi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3068960"/>
            <a:ext cx="4176464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Frig Vadisi (Phrygian Valley) Tarih Uyanıyor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3068960"/>
            <a:ext cx="4320480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9 Metin kutusu"/>
          <p:cNvSpPr txBox="1"/>
          <p:nvPr/>
        </p:nvSpPr>
        <p:spPr>
          <a:xfrm>
            <a:off x="1475656" y="6581001"/>
            <a:ext cx="1403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err="1" smtClean="0">
                <a:solidFill>
                  <a:srgbClr val="FF0000"/>
                </a:solidFill>
              </a:rPr>
              <a:t>Frig</a:t>
            </a:r>
            <a:r>
              <a:rPr lang="tr-TR" sz="1200" b="1" dirty="0" smtClean="0">
                <a:solidFill>
                  <a:srgbClr val="FF0000"/>
                </a:solidFill>
              </a:rPr>
              <a:t> Vadisi – 10.55</a:t>
            </a:r>
            <a:endParaRPr lang="tr-TR" sz="1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9512" y="1196752"/>
          <a:ext cx="4824536" cy="1152128"/>
        </p:xfrm>
        <a:graphic>
          <a:graphicData uri="http://schemas.openxmlformats.org/drawingml/2006/table">
            <a:tbl>
              <a:tblPr/>
              <a:tblGrid>
                <a:gridCol w="4824536"/>
              </a:tblGrid>
              <a:tr h="11521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fr-FR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 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Kral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Yolu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Ege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Denizi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kıyısındaki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Efes'ten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başlayıp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, Sardes, Gordion,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Hattuşaş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Kültepe'den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geçerek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Mezopotamya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'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nın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doğusunda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bulunan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 Sus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kentine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 err="1">
                          <a:latin typeface="Times New Roman"/>
                          <a:ea typeface="Times New Roman"/>
                          <a:cs typeface="Times New Roman"/>
                        </a:rPr>
                        <a:t>ulaşıyordu</a:t>
                      </a:r>
                      <a:r>
                        <a:rPr lang="fr-FR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0"/>
            <a:ext cx="47525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Parayı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icad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ederek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ticaretin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gelişmesine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katkıda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bulundular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Takasın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yerini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paraya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bırakması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ticaretin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önemini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artırdı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79512" y="2475329"/>
            <a:ext cx="51845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Lidyalılar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MÖ. 546'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daki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Pers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saldırısı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menliklerini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zenginliklerini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yitirdiler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Lidya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Satraplığı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altında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Perslere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bağlandılar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Map_of_Lydia_ancient_tim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7" y="3501009"/>
            <a:ext cx="4176464" cy="28803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8 Metin kutusu"/>
          <p:cNvSpPr txBox="1"/>
          <p:nvPr/>
        </p:nvSpPr>
        <p:spPr>
          <a:xfrm>
            <a:off x="5580112" y="3068960"/>
            <a:ext cx="31293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rgbClr val="FF0000"/>
                </a:solidFill>
              </a:rPr>
              <a:t>The Invention of Coinage: Lydia, 630 BCE</a:t>
            </a:r>
            <a:r>
              <a:rPr lang="tr-TR" sz="1100" b="1" dirty="0" smtClean="0">
                <a:solidFill>
                  <a:srgbClr val="FF0000"/>
                </a:solidFill>
              </a:rPr>
              <a:t> (03.03)</a:t>
            </a:r>
            <a:endParaRPr lang="en-US" sz="1100" b="1" dirty="0">
              <a:solidFill>
                <a:srgbClr val="FF0000"/>
              </a:solidFill>
            </a:endParaRPr>
          </a:p>
        </p:txBody>
      </p:sp>
      <p:pic>
        <p:nvPicPr>
          <p:cNvPr id="13" name="coinage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220072" y="260648"/>
            <a:ext cx="3672408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4" name="Picture 2" descr="http://4.bp.blogspot.com/-pqwxKWJ6cHo/UpEC7s2mPoI/AAAAAAAAAtA/5JXBFV8wTQQ/s1600/Daryus_II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573016"/>
            <a:ext cx="4176464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211960" y="188640"/>
            <a:ext cx="45365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İYONYALILAR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VII.yy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.-MÖ.546)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283968" y="692696"/>
            <a:ext cx="468052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İlkçağda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Bodrum ile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Foça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kıyılarına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İyonya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verilmiştir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İyonyalılar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kıyılarında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şehir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Bunların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ünlüleri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Efes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Milet, İzmir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Foça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Bunlara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Polis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denilirdi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İyonyalılar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uygarlıklarının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etkisi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konumları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sayesinde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elde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ettikleri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zenginlik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diğer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uygarlıklarla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kurdukları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ilişkiler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düşünce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özgürlüğü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sayesinde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uygarlık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yarattılar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5" name="Picture 3" descr="4993548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4032448" cy="45365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4941168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sayesinde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zenginleşen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Aristokratlar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kralları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kovarak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yönetimlerini</a:t>
            </a:r>
            <a:r>
              <a:rPr lang="tr-TR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.(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Monarşi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yerini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Oligarşi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bırakmış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hür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bazı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verilmesi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</a:t>
            </a:r>
            <a:r>
              <a:rPr kumimoji="0" lang="de-DE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demokratik</a:t>
            </a:r>
            <a:r>
              <a:rPr kumimoji="0" lang="de-DE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yönetimleri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79512" y="260648"/>
            <a:ext cx="89644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İyon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kentlerindeki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demokrasi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uygulaması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özgür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düşünce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ortamının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oluşmasına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ortamda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pozitif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bilimlerin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temelleri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atıldı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anti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8640960" cy="53285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Metin kutusu"/>
          <p:cNvSpPr txBox="1"/>
          <p:nvPr/>
        </p:nvSpPr>
        <p:spPr>
          <a:xfrm>
            <a:off x="3635896" y="6488668"/>
            <a:ext cx="1813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Antik Tiyatro</a:t>
            </a: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efes-tatil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176464" cy="64087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4572000" y="188640"/>
            <a:ext cx="43559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Tales,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Pisagor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Anaksimenes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Hipokrat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Homeros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Herodot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İyonyalıdır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Resim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052736"/>
            <a:ext cx="4392488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Thales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3789040"/>
            <a:ext cx="3240360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5652120" y="476672"/>
            <a:ext cx="3312368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 UYGARLIKLARI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konumu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Ulaşım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kolaylığı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İkliminin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uygunluğu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Verimli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yolları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üzerinde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olması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nedenlerle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öncesinden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beri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insanların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yerleşim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seçtikleri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bölgedir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sayıda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doğduğu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geliştiği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Resim" descr="Anadolu_Medeniyetleri_Müzesi_logos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005064"/>
            <a:ext cx="3528392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08" name="Picture 4" descr="http://www.forumacili.org/attachments/harita-kadastro-14721d1347611866/lk-a-da-anadol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5256584" cy="3480711"/>
          </a:xfrm>
          <a:prstGeom prst="rect">
            <a:avLst/>
          </a:prstGeom>
          <a:noFill/>
        </p:spPr>
      </p:pic>
      <p:pic>
        <p:nvPicPr>
          <p:cNvPr id="22530" name="Picture 2" descr="http://www.sehirler.net/data/media/50/anadolu-medeniyetleri-muzesi-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933056"/>
            <a:ext cx="4824536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8 Metin kutusu"/>
          <p:cNvSpPr txBox="1"/>
          <p:nvPr/>
        </p:nvSpPr>
        <p:spPr>
          <a:xfrm>
            <a:off x="5076056" y="6550223"/>
            <a:ext cx="31309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solidFill>
                  <a:srgbClr val="FF0000"/>
                </a:solidFill>
              </a:rPr>
              <a:t>Anadolu medeniyetleri müzesi (Ankara)</a:t>
            </a:r>
            <a:endParaRPr lang="tr-TR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anatoli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96752"/>
            <a:ext cx="4392488" cy="51845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İçerik Yer Tutucusu" descr="indir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60032" y="1196752"/>
            <a:ext cx="4104456" cy="5184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323528" y="1412776"/>
          <a:ext cx="8496944" cy="822960"/>
        </p:xfrm>
        <a:graphic>
          <a:graphicData uri="http://schemas.openxmlformats.org/drawingml/2006/table">
            <a:tbl>
              <a:tblPr/>
              <a:tblGrid>
                <a:gridCol w="8496944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Anadolu'ya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İlkçağda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önce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Persler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daha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sonra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Makedonya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Kralı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İskender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egemen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oldu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İskender'in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ölümünden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sonra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üç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asır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süresince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Hellenistik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Krallıklar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dönemi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yaşandı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. (MÖ 331 - MÖ 30)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Anadolu'nun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Türklerden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önceki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son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sahibi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Roma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İmparatorluğu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oldu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51520" y="260648"/>
            <a:ext cx="86044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sayesinde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Yunan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felsefesi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matematik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tıp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bilimlerinin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temelleri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MÖ 546'da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Persler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verdi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3 Resim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564904"/>
            <a:ext cx="3960440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Prie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2564904"/>
            <a:ext cx="4320480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5364088" y="6596390"/>
            <a:ext cx="235833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0000"/>
                </a:solidFill>
              </a:rPr>
              <a:t>Best Ancient Cities in Turkey</a:t>
            </a:r>
            <a:r>
              <a:rPr lang="tr-TR" sz="1100" b="1" dirty="0" smtClean="0">
                <a:solidFill>
                  <a:srgbClr val="FF0000"/>
                </a:solidFill>
              </a:rPr>
              <a:t> (02:16)</a:t>
            </a:r>
            <a:endParaRPr lang="tr-TR" sz="11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upload.wikimedia.org/wikipedia/commons/a/a9/Temple_of_Artem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3888431" cy="5112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14 Resim" descr="0_592cf_20db28dc_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188640"/>
            <a:ext cx="1872208" cy="792088"/>
          </a:xfrm>
          <a:prstGeom prst="rect">
            <a:avLst/>
          </a:prstGeom>
        </p:spPr>
      </p:pic>
      <p:pic>
        <p:nvPicPr>
          <p:cNvPr id="7" name="Best Ancient Cities in Turkey.mp4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99992" y="1340768"/>
            <a:ext cx="4392488" cy="5112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2" name="Picture 6" descr="http://mebk12.meb.gov.tr/meb_iys_dosyalar/34/04/733337/resimler/2012_12/24191925_anadolu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611560" y="260648"/>
            <a:ext cx="77652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lgerian" pitchFamily="82" charset="0"/>
              </a:rPr>
              <a:t>‘’TEKRAR  ETMEYİ  UNUTMAYIN’’</a:t>
            </a:r>
            <a:endParaRPr lang="tr-TR" sz="4000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148064" y="4293096"/>
            <a:ext cx="37079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Algerian" pitchFamily="82" charset="0"/>
              </a:rPr>
              <a:t>TARİH ÖĞRETMENİ: </a:t>
            </a:r>
            <a:r>
              <a:rPr lang="tr-TR" sz="3600" b="1" dirty="0" err="1" smtClean="0">
                <a:solidFill>
                  <a:srgbClr val="FF0000"/>
                </a:solidFill>
                <a:latin typeface="Algerian" pitchFamily="82" charset="0"/>
              </a:rPr>
              <a:t>hüseyin</a:t>
            </a:r>
            <a:r>
              <a:rPr lang="tr-TR" sz="3600" b="1" dirty="0" smtClean="0">
                <a:solidFill>
                  <a:srgbClr val="FF0000"/>
                </a:solidFill>
                <a:latin typeface="Algerian" pitchFamily="82" charset="0"/>
              </a:rPr>
              <a:t> bora çelik</a:t>
            </a:r>
            <a:endParaRPr lang="tr-TR" sz="3600" b="1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211960" y="122149"/>
            <a:ext cx="464400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Öncesinde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Anadolu :</a:t>
            </a:r>
            <a:endParaRPr kumimoji="0" lang="tr-TR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Yontma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Çağı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Anadolu'nun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güneyindeki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mağaralarda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yaşayan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insanlara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izler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bulunmuştur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Karain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Beldibi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Belbaşı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Damlataş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Mağaracık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Dülük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mağaraları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Picture 1" descr="_0_11884004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3888432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Metin kutusu"/>
          <p:cNvSpPr txBox="1"/>
          <p:nvPr/>
        </p:nvSpPr>
        <p:spPr>
          <a:xfrm>
            <a:off x="1331640" y="3068960"/>
            <a:ext cx="16321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 smtClean="0">
                <a:solidFill>
                  <a:srgbClr val="FF0000"/>
                </a:solidFill>
              </a:rPr>
              <a:t>Beldibi</a:t>
            </a:r>
            <a:r>
              <a:rPr lang="tr-TR" sz="1600" b="1" dirty="0" smtClean="0">
                <a:solidFill>
                  <a:srgbClr val="FF0000"/>
                </a:solidFill>
              </a:rPr>
              <a:t> Mağarası</a:t>
            </a:r>
            <a:endParaRPr lang="tr-TR" sz="1600" b="1" dirty="0">
              <a:solidFill>
                <a:srgbClr val="FF0000"/>
              </a:solidFill>
            </a:endParaRPr>
          </a:p>
        </p:txBody>
      </p:sp>
      <p:pic>
        <p:nvPicPr>
          <p:cNvPr id="6" name="5 Resim" descr="164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573016"/>
            <a:ext cx="3960440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Metin kutusu"/>
          <p:cNvSpPr txBox="1"/>
          <p:nvPr/>
        </p:nvSpPr>
        <p:spPr>
          <a:xfrm>
            <a:off x="1331640" y="6519446"/>
            <a:ext cx="16099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</a:rPr>
              <a:t>Karain Mağarası</a:t>
            </a:r>
            <a:endParaRPr lang="tr-TR" sz="1600" b="1" dirty="0">
              <a:solidFill>
                <a:srgbClr val="FF0000"/>
              </a:solidFill>
            </a:endParaRPr>
          </a:p>
        </p:txBody>
      </p:sp>
      <p:pic>
        <p:nvPicPr>
          <p:cNvPr id="8" name="7 Resim" descr="Damlataş_Cav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2204864"/>
            <a:ext cx="4536504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8 Metin kutusu"/>
          <p:cNvSpPr txBox="1"/>
          <p:nvPr/>
        </p:nvSpPr>
        <p:spPr>
          <a:xfrm>
            <a:off x="5868144" y="6237312"/>
            <a:ext cx="18710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 smtClean="0">
                <a:solidFill>
                  <a:srgbClr val="FF0000"/>
                </a:solidFill>
              </a:rPr>
              <a:t>Damlataş</a:t>
            </a:r>
            <a:r>
              <a:rPr lang="tr-TR" sz="1600" b="1" dirty="0" smtClean="0">
                <a:solidFill>
                  <a:srgbClr val="FF0000"/>
                </a:solidFill>
              </a:rPr>
              <a:t> Mağarası</a:t>
            </a:r>
            <a:endParaRPr lang="tr-TR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932040" y="260648"/>
            <a:ext cx="396044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Cilalı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Çağı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Diyarbakır-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Çayönü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tarımsal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üretimin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yapıldığı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yerdir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Konya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Çatalhöyük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dünyadaki</a:t>
            </a:r>
            <a:r>
              <a:rPr kumimoji="0" lang="de-DE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kent</a:t>
            </a:r>
            <a:r>
              <a:rPr kumimoji="0" lang="de-DE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yerleşmesidir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Kalkolitik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Taş+Bakır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: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Burdur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Hacılar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höyüğü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izlerini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taşıyan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merkezdir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Tunç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Çağı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Truva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Alişar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Alacahöyük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Kültepe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kurulan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yerleşim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yerleridir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 rot="10800000" flipV="1">
            <a:off x="5004048" y="4005064"/>
            <a:ext cx="388843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Truva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Antik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Kenti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Asurlu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tüccarlar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kolonileri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Onların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çabasıyla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çivi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yazısı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kullanılmaya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başlandı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Anadolu'nun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çağlarına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geçişi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gerçekleşti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(MÖ. 2000)</a:t>
            </a:r>
            <a:endParaRPr kumimoji="0" lang="de-D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Resim" descr="1214-truva-ati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4608512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truva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3726187"/>
            <a:ext cx="4608512" cy="28711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572000" y="188640"/>
            <a:ext cx="43559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TARİH ÇAĞLARINDA ANADOLU;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HİTİTLER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 1800 - MÖ. 1200)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 rot="10800000" flipV="1">
            <a:off x="4283968" y="908720"/>
            <a:ext cx="486003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Anadolu'nun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siyasal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başlattılar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Kızılırmak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havzasında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başlayan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egemenliklerini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birliği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sağlayarak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genişlettiler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Başkentleri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Hattuşaş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Boğazköy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idi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Şehir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devletlerinin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birleşmesiyle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krallığı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oluşturdular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Başlangıçta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Pankuş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feodal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nitelikli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meclis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yönetimde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söz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sahibi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idi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5 Resim" descr="450px-Istanbul_-_Museo_archeol._-_Trattato_di_Qadesh_fra_ittiti_ed_egizi_(1269_a.C.)_-_Foto_G._Dall'Orto_28-5-2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221088"/>
            <a:ext cx="3744416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Hittite_sun_disk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3933056"/>
            <a:ext cx="4464496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Dikdörtgen"/>
          <p:cNvSpPr/>
          <p:nvPr/>
        </p:nvSpPr>
        <p:spPr>
          <a:xfrm>
            <a:off x="395536" y="3789040"/>
            <a:ext cx="3600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ANCIENT HITTITES of central Turkey</a:t>
            </a:r>
            <a:r>
              <a:rPr lang="tr-TR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(05. 58)</a:t>
            </a:r>
            <a:endParaRPr lang="tr-TR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ANCIENT HITTITES of central Turkey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9512" y="260648"/>
            <a:ext cx="3888432" cy="34830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4788024" y="260648"/>
          <a:ext cx="4102571" cy="1224136"/>
        </p:xfrm>
        <a:graphic>
          <a:graphicData uri="http://schemas.openxmlformats.org/drawingml/2006/table">
            <a:tbl>
              <a:tblPr/>
              <a:tblGrid>
                <a:gridCol w="4102571"/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Pankuş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tarihte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bilinen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en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eski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meclistir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Hititlerde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bu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meclisin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varlığı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meşruti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krallık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benzeri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bir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siyasi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örgütlenmenin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varlığını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gösterir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788024" y="1556792"/>
            <a:ext cx="413995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Devlet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ilgili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yasalar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Hititlere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aittir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Anayasa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Telepinuş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hazırlanmıştır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Kadın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çocuk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hakları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korunmuştur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Kraliçe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Tavananna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kraldan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yetkili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kişidir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3847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392488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490px-Museum_of_Anatolian_Civilizations052_kopi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789040"/>
            <a:ext cx="4032448" cy="28529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http://img.webme.com/pic/g/gizliilimler/ramsesatkades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429000"/>
            <a:ext cx="4392488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4860032" y="260648"/>
          <a:ext cx="4104456" cy="1645920"/>
        </p:xfrm>
        <a:graphic>
          <a:graphicData uri="http://schemas.openxmlformats.org/drawingml/2006/table">
            <a:tbl>
              <a:tblPr/>
              <a:tblGrid>
                <a:gridCol w="4104456"/>
              </a:tblGrid>
              <a:tr h="8172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Anadolu'da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yaşayan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tüm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toplumların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tanrılarının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benimsenmesi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kölelere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bazı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hakların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tanınması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yasalarda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öngörülen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cezaların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insani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olması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Hititlerin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hoşgörülü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bir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toplum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olduğunun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en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belirgin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göstergeleridir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788024" y="2060848"/>
            <a:ext cx="40324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İnanışları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tanrılıdır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Bin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Tanri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de-DE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Resim" descr="800px-Hittite_(bull)_Rhyton_at_the_Met_by_Mark_Daws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4464496" cy="27809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Hattusa.liong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356992"/>
            <a:ext cx="4464496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Resim" descr="450px-Tarhunta_Warpalawas_IstArchM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2564904"/>
            <a:ext cx="4104456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499992" y="404664"/>
            <a:ext cx="442798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Hitit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kralları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dönemlerindeki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olayları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tanrılara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hesap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vermek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her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yazdırarak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Anal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yıllıkları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meydana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getirdiler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Esas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amaçları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tanrılara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hesap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vermek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olsa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çabayla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resmi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yazıcılığını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başlatmış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göçleri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 1200)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Balkanlar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üzerinden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Anadolu'ya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gelen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Frigler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Hitit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verdiler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3 Resim" descr="789px-Eflatunpin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933056"/>
            <a:ext cx="4104456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800px-Hattusa2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933056"/>
            <a:ext cx="4320480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indi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88640"/>
            <a:ext cx="3960440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Metin kutusu"/>
          <p:cNvSpPr txBox="1"/>
          <p:nvPr/>
        </p:nvSpPr>
        <p:spPr>
          <a:xfrm>
            <a:off x="1547664" y="3429000"/>
            <a:ext cx="15327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</a:rPr>
              <a:t>Hitit Anal (Yıllık)</a:t>
            </a:r>
            <a:endParaRPr lang="tr-TR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860032" y="188640"/>
            <a:ext cx="38884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FRİGLER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 1200 - MÖ. VII.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1" name="Picture 1" descr="http://img141.imageshack.us/img141/6483/frigler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79512" y="332656"/>
            <a:ext cx="4464496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 rot="10800000" flipV="1">
            <a:off x="4788024" y="548680"/>
            <a:ext cx="435597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Sakarya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Kızılırmak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havzalarında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kur-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Başkentleri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Gordion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Tarım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hayvancılık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geçim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kaynakları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olumuş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bunu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yasalarla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korunmuş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düzenlenmiştir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Hitit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kültürünü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benimseyen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Frigler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ülkelerinden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geçen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Kral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Yolu'ndaki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ticarete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katıldılar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Kaya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mimarisini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geliştirdiler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(Kral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mezarları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Dokumacılık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yaptılar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de-D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Tapetes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Fibula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adıyla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çengelli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iğneyi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icat</a:t>
            </a:r>
            <a:r>
              <a:rPr kumimoji="0" lang="de-D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" name="4 Resim" descr="konu_buyuk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573016"/>
            <a:ext cx="4464496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4869161"/>
            <a:ext cx="3960440" cy="17281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971</TotalTime>
  <Words>1035</Words>
  <PresentationFormat>Ekran Gösterisi (4:3)</PresentationFormat>
  <Paragraphs>116</Paragraphs>
  <Slides>23</Slides>
  <Notes>0</Notes>
  <HiddenSlides>0</HiddenSlides>
  <MMClips>11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Gezinti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    FrİglerIN GİZEMLİ UYGARLIĞI</vt:lpstr>
      <vt:lpstr>   Frİgya krallIĞI’NIN BAŞKENTİ GORDİON 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2014-02-27T21:50:20Z</dcterms:created>
  <dcterms:modified xsi:type="dcterms:W3CDTF">2014-12-30T14:02:15Z</dcterms:modified>
  <cp:category>https://www.sorubak.com</cp:category>
</cp:coreProperties>
</file>